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77" r:id="rId3"/>
    <p:sldId id="278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Statistics</a:t>
            </a:r>
            <a:br>
              <a:rPr lang="en-IN" altLang="en-US" sz="3200" u="sng"/>
            </a:br>
            <a:r>
              <a:rPr lang="en-IN" altLang="en-US" sz="3200" u="sng"/>
              <a:t>Concepts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5605" y="516890"/>
            <a:ext cx="11642725" cy="803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altLang="en-US" sz="2800"/>
          </a:p>
          <a:p>
            <a:pPr algn="l"/>
            <a:r>
              <a:rPr lang="en-IN" altLang="en-US" sz="2400"/>
              <a:t>SD = [Coefficient of variation * mean ]/100</a:t>
            </a:r>
          </a:p>
          <a:p>
            <a:pPr algn="l"/>
            <a:r>
              <a:rPr lang="en-IN" altLang="en-US" sz="2400">
                <a:sym typeface="+mn-ea"/>
              </a:rPr>
              <a:t>Coefficient of variation is also known as variance factor.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Variance  = </a:t>
            </a:r>
          </a:p>
          <a:p>
            <a:pPr algn="l"/>
            <a:r>
              <a:rPr lang="en-IN" altLang="en-US" sz="2400">
                <a:sym typeface="+mn-ea"/>
              </a:rPr>
              <a:t>S.D. = root over (variance)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Mode = 3 Median - 2 Mean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Mean is the average that is sum of all nos. by total nos.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Mode is the no. with highest frequency(i.e. that appear most no. of times)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r>
              <a:rPr lang="en-IN" altLang="en-US" sz="2400">
                <a:sym typeface="+mn-ea"/>
              </a:rPr>
              <a:t>Median is the middle most element, if no. of nos (n), is odd then median is (n+1)/2</a:t>
            </a:r>
            <a:r>
              <a:rPr lang="en-IN" altLang="en-US" sz="2400" baseline="30000">
                <a:sym typeface="+mn-ea"/>
              </a:rPr>
              <a:t>th </a:t>
            </a:r>
            <a:r>
              <a:rPr lang="en-IN" altLang="en-US" sz="2400">
                <a:sym typeface="+mn-ea"/>
              </a:rPr>
              <a:t>number and if n is even median is (n/2 + (n+1)/2)/2.</a:t>
            </a:r>
          </a:p>
          <a:p>
            <a:pPr algn="l"/>
            <a:r>
              <a:rPr lang="en-IN" altLang="en-US" sz="2400">
                <a:sym typeface="+mn-ea"/>
              </a:rPr>
              <a:t>And for finding median no. should be arranged in ascending order.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035" y="365125"/>
            <a:ext cx="9930765" cy="41592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Data Interpretation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65" y="-57785"/>
            <a:ext cx="1398905" cy="1391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4810" y="1062355"/>
            <a:ext cx="116433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/>
              <a:t>The bar graph given below shows the sales of books (in thousand number) from six branches of a publishing company during two consecutive years 2000 and 2001.</a:t>
            </a:r>
          </a:p>
          <a:p>
            <a:pPr algn="l"/>
            <a:endParaRPr lang="en-IN" altLang="en-US"/>
          </a:p>
          <a:p>
            <a:pPr algn="l"/>
            <a:r>
              <a:rPr lang="en-IN" altLang="en-US"/>
              <a:t>Sales of Books (in thousand numbers) from Six Branches - B1, B2, B3, B4, B5 and B6 of a publishing Company in 2000 and 2001.</a:t>
            </a:r>
          </a:p>
          <a:p>
            <a:pPr algn="l"/>
            <a:endParaRPr lang="en-IN" altLang="en-US"/>
          </a:p>
          <a:p>
            <a:pPr algn="l"/>
            <a:endParaRPr lang="en-IN" altLang="en-US"/>
          </a:p>
        </p:txBody>
      </p:sp>
      <p:pic>
        <p:nvPicPr>
          <p:cNvPr id="7" name="Content Placeholder 6" descr="15-1-1-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3925" y="3190875"/>
            <a:ext cx="4572000" cy="30194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4175" y="2760980"/>
            <a:ext cx="60426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Total sales of branch B6 for both the years is what percent of the total sales of branches B3 for both the years?</a:t>
            </a:r>
          </a:p>
          <a:p>
            <a:endParaRPr lang="en-US"/>
          </a:p>
          <a:p>
            <a:r>
              <a:rPr lang="en-US"/>
              <a:t>A.	68.54%</a:t>
            </a:r>
          </a:p>
          <a:p>
            <a:r>
              <a:rPr lang="en-US"/>
              <a:t>B.	71.11%</a:t>
            </a:r>
          </a:p>
          <a:p>
            <a:r>
              <a:rPr lang="en-US"/>
              <a:t>C.	73.17%</a:t>
            </a:r>
          </a:p>
          <a:p>
            <a:r>
              <a:rPr lang="en-US"/>
              <a:t>D.	75.55%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035" y="365125"/>
            <a:ext cx="9930765" cy="41592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Data Interpretation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65" y="-57785"/>
            <a:ext cx="1398905" cy="1391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4810" y="1062355"/>
            <a:ext cx="116433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/>
              <a:t>The bar graph given below shows the sales of books (in thousand number) from six branches of a publishing company during two consecutive years 2000 and 2001.</a:t>
            </a:r>
          </a:p>
          <a:p>
            <a:pPr algn="l"/>
            <a:endParaRPr lang="en-IN" altLang="en-US"/>
          </a:p>
          <a:p>
            <a:pPr algn="l"/>
            <a:r>
              <a:rPr lang="en-IN" altLang="en-US"/>
              <a:t>Sales of Books (in thousand numbers) from Six Branches - B1, B2, B3, B4, B5 and B6 of a publishing Company in 2000 and 2001.</a:t>
            </a:r>
          </a:p>
          <a:p>
            <a:pPr algn="l"/>
            <a:endParaRPr lang="en-IN" altLang="en-US"/>
          </a:p>
          <a:p>
            <a:pPr algn="l"/>
            <a:endParaRPr lang="en-IN" altLang="en-US"/>
          </a:p>
        </p:txBody>
      </p:sp>
      <p:pic>
        <p:nvPicPr>
          <p:cNvPr id="7" name="Content Placeholder 6" descr="15-1-1-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3925" y="3190875"/>
            <a:ext cx="4572000" cy="30194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4810" y="2724150"/>
            <a:ext cx="60426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What percent of the average sales of branches B1, B2 and B3 in 2001 is the average sales of branches B1, B3 and B6 in 2000?</a:t>
            </a:r>
          </a:p>
          <a:p>
            <a:endParaRPr lang="en-US"/>
          </a:p>
          <a:p>
            <a:r>
              <a:rPr lang="en-US"/>
              <a:t>A.	75%</a:t>
            </a:r>
          </a:p>
          <a:p>
            <a:r>
              <a:rPr lang="en-US"/>
              <a:t>B.	77.5%</a:t>
            </a:r>
          </a:p>
          <a:p>
            <a:r>
              <a:rPr lang="en-US"/>
              <a:t>C.	82.5%</a:t>
            </a:r>
          </a:p>
          <a:p>
            <a:r>
              <a:rPr lang="en-US"/>
              <a:t>D.	87.5%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Statistics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9745" y="744855"/>
            <a:ext cx="1153858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 </a:t>
            </a:r>
            <a:r>
              <a:rPr lang="en-IN" altLang="en-US" sz="2400"/>
              <a:t>1. The mean of distribution is 24 and S.D. is 6, what is the value of variance factor ?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 x,x+3,x+5,x+8,x+9, mean of observation is 9. What will be the mean of last three observations.  </a:t>
            </a:r>
          </a:p>
          <a:p>
            <a:pPr algn="l"/>
            <a:r>
              <a:rPr lang="en-IN" altLang="en-US" sz="2400"/>
              <a:t> 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3. The mean of data given is 39.2, what is missing frequency:-</a:t>
            </a:r>
          </a:p>
          <a:p>
            <a:pPr algn="l"/>
            <a:r>
              <a:rPr lang="en-IN" altLang="en-US" sz="2400"/>
              <a:t>x   36    40   35   44</a:t>
            </a:r>
          </a:p>
          <a:p>
            <a:pPr algn="l"/>
            <a:r>
              <a:rPr lang="en-IN" altLang="en-US" sz="2400"/>
              <a:t>f    10    13   12    --</a:t>
            </a:r>
          </a:p>
          <a:p>
            <a:pPr algn="l"/>
            <a:r>
              <a:rPr lang="en-IN" altLang="en-US" sz="2400"/>
              <a:t>  </a:t>
            </a:r>
            <a:r>
              <a:rPr lang="en-IN" altLang="en-US" sz="2800"/>
              <a:t>                                                                        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45" y="135890"/>
            <a:ext cx="10333355" cy="79629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Statistics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9745" y="744855"/>
            <a:ext cx="11538585" cy="661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 </a:t>
            </a:r>
            <a:r>
              <a:rPr lang="en-IN" altLang="en-US" sz="2400"/>
              <a:t>1. Find median of 8,2,4,5,6,7.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 The score of 7 students are 4,6,3,1,4,2,8 find variance? 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3. With what value should the highest quantity in data 65,52,14,26,18,35,32,38 be replaced so that mean and median become equal.  </a:t>
            </a:r>
            <a:r>
              <a:rPr lang="en-IN" altLang="en-US" sz="2800"/>
              <a:t>                                                                        </a:t>
            </a:r>
          </a:p>
          <a:p>
            <a:pPr algn="l"/>
            <a:endParaRPr lang="en-IN" altLang="en-US" sz="2400">
              <a:sym typeface="+mn-ea"/>
            </a:endParaRP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220" y="135890"/>
            <a:ext cx="10228580" cy="60833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Statistics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42595" y="526415"/>
            <a:ext cx="1159573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 </a:t>
            </a:r>
            <a:r>
              <a:rPr lang="en-IN" altLang="en-US" sz="2400"/>
              <a:t>1. What is mean deviation from the median for the data given :- </a:t>
            </a:r>
            <a:r>
              <a:rPr lang="en-IN" altLang="en-US" sz="2400">
                <a:sym typeface="+mn-ea"/>
              </a:rPr>
              <a:t>34,46,28,48</a:t>
            </a:r>
            <a:endParaRPr lang="en-IN" altLang="en-US" sz="2400"/>
          </a:p>
          <a:p>
            <a:pPr algn="l"/>
            <a:r>
              <a:rPr lang="en-IN" altLang="en-US" sz="2400"/>
              <a:t>       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 Mean deviation of data 8,9,12,15,16,20,24,30,32,34?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3. The index nos. of five commodities are 121, 123, 125,126,128 and weight assigned to these are respectively 5,11,10,8,6. Then what is weighted avg index no.?</a:t>
            </a:r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220" y="135890"/>
            <a:ext cx="10228580" cy="60833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Statistics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42595" y="526415"/>
            <a:ext cx="1159573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 </a:t>
            </a:r>
            <a:r>
              <a:rPr lang="en-IN" altLang="en-US" sz="2400"/>
              <a:t>1. Calculate mean and median from the following data:-</a:t>
            </a:r>
          </a:p>
          <a:p>
            <a:pPr algn="l"/>
            <a:r>
              <a:rPr lang="en-IN" altLang="en-US" sz="2400"/>
              <a:t>       0-10          5</a:t>
            </a:r>
          </a:p>
          <a:p>
            <a:pPr algn="l"/>
            <a:r>
              <a:rPr lang="en-IN" altLang="en-US" sz="2400"/>
              <a:t>      10-20        7</a:t>
            </a:r>
          </a:p>
          <a:p>
            <a:pPr algn="l"/>
            <a:r>
              <a:rPr lang="en-IN" altLang="en-US" sz="2400"/>
              <a:t>      20-30        15</a:t>
            </a:r>
          </a:p>
          <a:p>
            <a:pPr algn="l"/>
            <a:r>
              <a:rPr lang="en-IN" altLang="en-US" sz="2400"/>
              <a:t>      30-40        25</a:t>
            </a:r>
          </a:p>
          <a:p>
            <a:pPr algn="l"/>
            <a:r>
              <a:rPr lang="en-IN" altLang="en-US" sz="2400"/>
              <a:t>      40-50        20</a:t>
            </a:r>
          </a:p>
          <a:p>
            <a:pPr algn="l"/>
            <a:r>
              <a:rPr lang="en-IN" altLang="en-US" sz="2400"/>
              <a:t>      50-60        15</a:t>
            </a:r>
          </a:p>
          <a:p>
            <a:pPr algn="l"/>
            <a:r>
              <a:rPr lang="en-IN" altLang="en-US" sz="2400"/>
              <a:t>      60-70        8</a:t>
            </a:r>
          </a:p>
          <a:p>
            <a:pPr algn="l"/>
            <a:r>
              <a:rPr lang="en-IN" altLang="en-US" sz="2400"/>
              <a:t>      70-80        5</a:t>
            </a:r>
          </a:p>
          <a:p>
            <a:pPr algn="l"/>
            <a:r>
              <a:rPr lang="en-IN" altLang="en-US" sz="2400"/>
              <a:t>       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220" y="135890"/>
            <a:ext cx="10228580" cy="608330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u="sng"/>
              <a:t>Statistics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42595" y="526415"/>
            <a:ext cx="1159573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/>
              <a:t> </a:t>
            </a:r>
            <a:r>
              <a:rPr lang="en-IN" altLang="en-US" sz="2400"/>
              <a:t>1. Mode of the following series is 36, find missing frequency in it:-</a:t>
            </a:r>
          </a:p>
          <a:p>
            <a:pPr algn="l"/>
            <a:r>
              <a:rPr lang="en-IN" altLang="en-US" sz="2400"/>
              <a:t>       0-10          8</a:t>
            </a:r>
          </a:p>
          <a:p>
            <a:pPr algn="l"/>
            <a:r>
              <a:rPr lang="en-IN" altLang="en-US" sz="2400"/>
              <a:t>      10-20        10</a:t>
            </a:r>
          </a:p>
          <a:p>
            <a:pPr algn="l"/>
            <a:r>
              <a:rPr lang="en-IN" altLang="en-US" sz="2400"/>
              <a:t>      20-30        --</a:t>
            </a:r>
          </a:p>
          <a:p>
            <a:pPr algn="l"/>
            <a:r>
              <a:rPr lang="en-IN" altLang="en-US" sz="2400"/>
              <a:t>      30-40        16</a:t>
            </a:r>
          </a:p>
          <a:p>
            <a:pPr algn="l"/>
            <a:r>
              <a:rPr lang="en-IN" altLang="en-US" sz="2400"/>
              <a:t>      40-50        12</a:t>
            </a:r>
          </a:p>
          <a:p>
            <a:pPr algn="l"/>
            <a:r>
              <a:rPr lang="en-IN" altLang="en-US" sz="2400"/>
              <a:t>      50-60        6</a:t>
            </a:r>
          </a:p>
          <a:p>
            <a:pPr algn="l"/>
            <a:r>
              <a:rPr lang="en-IN" altLang="en-US" sz="2400"/>
              <a:t>      60-70        7</a:t>
            </a:r>
          </a:p>
          <a:p>
            <a:pPr algn="l"/>
            <a:r>
              <a:rPr lang="en-IN" altLang="en-US" sz="2400"/>
              <a:t>             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3200" u="sng"/>
              <a:t>Data Interpretation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65" y="-57785"/>
            <a:ext cx="1398905" cy="1391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4810" y="1062355"/>
            <a:ext cx="11643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/>
              <a:t>1. 	</a:t>
            </a:r>
          </a:p>
          <a:p>
            <a:pPr algn="l"/>
            <a:r>
              <a:rPr lang="en-IN" altLang="en-US"/>
              <a:t>If for a certain quantity of books, the publisher has to pay Rs. 30,600 as printing cost, then what will be amount of royalty to be paid for these books?</a:t>
            </a:r>
          </a:p>
          <a:p>
            <a:pPr algn="l"/>
            <a:endParaRPr lang="en-IN" altLang="en-US"/>
          </a:p>
          <a:p>
            <a:pPr algn="l"/>
            <a:r>
              <a:rPr lang="en-IN" altLang="en-US"/>
              <a:t>A.	Rs. 19,450</a:t>
            </a:r>
          </a:p>
          <a:p>
            <a:pPr algn="l"/>
            <a:r>
              <a:rPr lang="en-IN" altLang="en-US"/>
              <a:t>B.	Rs. 21,200</a:t>
            </a:r>
          </a:p>
          <a:p>
            <a:pPr algn="l"/>
            <a:r>
              <a:rPr lang="en-IN" altLang="en-US"/>
              <a:t>C.	Rs. 22,950</a:t>
            </a:r>
          </a:p>
          <a:p>
            <a:pPr algn="l"/>
            <a:r>
              <a:rPr lang="en-IN" altLang="en-US"/>
              <a:t>D.	Rs. 26,150</a:t>
            </a:r>
            <a:endParaRPr lang="en-IN" altLang="en-US" sz="2400"/>
          </a:p>
        </p:txBody>
      </p:sp>
      <p:pic>
        <p:nvPicPr>
          <p:cNvPr id="6" name="Content Placeholder 5" descr="15-2-1-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2240" y="2296160"/>
            <a:ext cx="526415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3200" u="sng"/>
              <a:t>Data Interpretation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65" y="-57785"/>
            <a:ext cx="1398905" cy="1391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4810" y="1062355"/>
            <a:ext cx="11643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2. 	</a:t>
            </a:r>
          </a:p>
          <a:p>
            <a:pPr algn="l"/>
            <a:r>
              <a:rPr lang="en-IN" altLang="en-US" sz="2400"/>
              <a:t>What is the central angle of the sector corresponding to the expenditure incurred on Royalty?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15°</a:t>
            </a:r>
          </a:p>
          <a:p>
            <a:pPr algn="l"/>
            <a:r>
              <a:rPr lang="en-IN" altLang="en-US" sz="2400"/>
              <a:t>B.	24°</a:t>
            </a:r>
          </a:p>
          <a:p>
            <a:pPr algn="l"/>
            <a:r>
              <a:rPr lang="en-IN" altLang="en-US" sz="2400"/>
              <a:t>C.	54°</a:t>
            </a:r>
          </a:p>
          <a:p>
            <a:pPr algn="l"/>
            <a:r>
              <a:rPr lang="en-IN" altLang="en-US" sz="2400"/>
              <a:t>D.	48°</a:t>
            </a:r>
          </a:p>
        </p:txBody>
      </p:sp>
      <p:pic>
        <p:nvPicPr>
          <p:cNvPr id="6" name="Content Placeholder 5" descr="15-2-1-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2240" y="2296160"/>
            <a:ext cx="5264150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035" y="365125"/>
            <a:ext cx="9930765" cy="41592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Data Interpretation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65" y="-57785"/>
            <a:ext cx="1398905" cy="1391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4810" y="1062355"/>
            <a:ext cx="116433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/>
              <a:t>The bar graph given below shows the sales of books (in thousand number) from six branches of a publishing company during two consecutive years 2000 and 2001.</a:t>
            </a:r>
          </a:p>
          <a:p>
            <a:pPr algn="l"/>
            <a:endParaRPr lang="en-IN" altLang="en-US"/>
          </a:p>
          <a:p>
            <a:pPr algn="l"/>
            <a:r>
              <a:rPr lang="en-IN" altLang="en-US"/>
              <a:t>Sales of Books (in thousand numbers) from Six Branches - B1, B2, B3, B4, B5 and B6 of a publishing Company in 2000 and 2001.</a:t>
            </a:r>
          </a:p>
          <a:p>
            <a:pPr algn="l"/>
            <a:endParaRPr lang="en-IN" altLang="en-US"/>
          </a:p>
          <a:p>
            <a:pPr algn="l"/>
            <a:endParaRPr lang="en-IN" altLang="en-US"/>
          </a:p>
        </p:txBody>
      </p:sp>
      <p:pic>
        <p:nvPicPr>
          <p:cNvPr id="7" name="Content Placeholder 6" descr="15-1-1-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73925" y="3190875"/>
            <a:ext cx="4572000" cy="30194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4175" y="2760980"/>
            <a:ext cx="60426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1. 	</a:t>
            </a:r>
          </a:p>
          <a:p>
            <a:r>
              <a:rPr lang="en-US"/>
              <a:t>What is the ratio of the total sales of branch B2 for both years to the total sales of branch B4 for both years?</a:t>
            </a:r>
          </a:p>
          <a:p>
            <a:endParaRPr lang="en-US"/>
          </a:p>
          <a:p>
            <a:r>
              <a:rPr lang="en-US"/>
              <a:t>A.	2:3</a:t>
            </a:r>
          </a:p>
          <a:p>
            <a:r>
              <a:rPr lang="en-US"/>
              <a:t>B.	3:5</a:t>
            </a:r>
          </a:p>
          <a:p>
            <a:r>
              <a:rPr lang="en-US"/>
              <a:t>C.	4:5</a:t>
            </a:r>
          </a:p>
          <a:p>
            <a:r>
              <a:rPr lang="en-US"/>
              <a:t>D.	7:9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Statistics Concepts</vt:lpstr>
      <vt:lpstr>Statistics</vt:lpstr>
      <vt:lpstr>Statistics</vt:lpstr>
      <vt:lpstr>Statistics</vt:lpstr>
      <vt:lpstr>Statistics</vt:lpstr>
      <vt:lpstr>Statistics</vt:lpstr>
      <vt:lpstr>Data Interpretation</vt:lpstr>
      <vt:lpstr>Data Interpretation</vt:lpstr>
      <vt:lpstr>Data Interpretation</vt:lpstr>
      <vt:lpstr>Data Interpretation</vt:lpstr>
      <vt:lpstr>Data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Aptitude</dc:title>
  <dc:creator>ASUS</dc:creator>
  <cp:lastModifiedBy>lokesh bagora</cp:lastModifiedBy>
  <cp:revision>10</cp:revision>
  <dcterms:created xsi:type="dcterms:W3CDTF">2022-07-16T17:34:00Z</dcterms:created>
  <dcterms:modified xsi:type="dcterms:W3CDTF">2024-04-23T22:33:51Z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F535AA1F70D14E0589B612FDCA37E91C</vt:lpwstr>
  </property>
  <property fmtid="{D5CDD505-2E9C-101B-9397-08002B2CF9AE}" pid="3" name="KSOProductBuildVer">
    <vt:lpwstr>1033-11.2.0.11191</vt:lpwstr>
  </property>
</Properties>
</file>