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855" y="233680"/>
            <a:ext cx="8670290" cy="50355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555" dirty="0"/>
              <a:t>T</a:t>
            </a:r>
            <a:r>
              <a:rPr lang="en-IN" altLang="en-US" sz="3555" b="1" u="sng" dirty="0"/>
              <a:t>CS Aptitude</a:t>
            </a:r>
            <a:endParaRPr lang="en-IN" alt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887730"/>
            <a:ext cx="11266805" cy="5904230"/>
          </a:xfrm>
        </p:spPr>
        <p:txBody>
          <a:bodyPr>
            <a:normAutofit lnSpcReduction="10000"/>
          </a:bodyPr>
          <a:lstStyle/>
          <a:p>
            <a:pPr algn="l"/>
            <a:r>
              <a:rPr lang="en-IN" altLang="en-US"/>
              <a:t>1. Number System - 2-4                                            </a:t>
            </a:r>
          </a:p>
          <a:p>
            <a:pPr algn="l"/>
            <a:r>
              <a:rPr lang="en-IN" altLang="en-US"/>
              <a:t>2. Percentage - 0-2                                                      </a:t>
            </a:r>
          </a:p>
          <a:p>
            <a:pPr algn="l"/>
            <a:r>
              <a:rPr lang="en-IN" altLang="en-US"/>
              <a:t>3. Problem on Ages - 0-1</a:t>
            </a:r>
          </a:p>
          <a:p>
            <a:pPr algn="l"/>
            <a:r>
              <a:rPr lang="en-IN" altLang="en-US"/>
              <a:t>4. Ratio &amp; Proportion - 1-2</a:t>
            </a:r>
          </a:p>
          <a:p>
            <a:pPr algn="l"/>
            <a:r>
              <a:rPr lang="en-IN" altLang="en-US"/>
              <a:t>5. Average - 1 - 2</a:t>
            </a:r>
          </a:p>
          <a:p>
            <a:pPr algn="l"/>
            <a:r>
              <a:rPr lang="en-IN" altLang="en-US"/>
              <a:t>6. DI - 2-3</a:t>
            </a:r>
          </a:p>
          <a:p>
            <a:pPr algn="l"/>
            <a:r>
              <a:rPr lang="en-IN" altLang="en-US"/>
              <a:t>7. Profit &amp; Loss - 1-2</a:t>
            </a:r>
          </a:p>
          <a:p>
            <a:pPr algn="l"/>
            <a:r>
              <a:rPr lang="en-IN" altLang="en-US"/>
              <a:t>8. Time &amp; Work- 1-2</a:t>
            </a:r>
          </a:p>
          <a:p>
            <a:pPr algn="l"/>
            <a:r>
              <a:rPr lang="en-IN" altLang="en-US"/>
              <a:t>9. SI &amp; CI - 1-2</a:t>
            </a:r>
          </a:p>
          <a:p>
            <a:pPr algn="l"/>
            <a:r>
              <a:rPr lang="en-IN" altLang="en-US"/>
              <a:t>10. HCF &amp; LCM - 0-2</a:t>
            </a:r>
          </a:p>
          <a:p>
            <a:pPr algn="l"/>
            <a:r>
              <a:rPr lang="en-IN" altLang="en-US"/>
              <a:t>11. Time &amp; Distance, Train, Boat - 1-2</a:t>
            </a:r>
          </a:p>
          <a:p>
            <a:pPr algn="l"/>
            <a:r>
              <a:rPr lang="en-IN" altLang="en-US"/>
              <a:t>12. Statistics - 1-3</a:t>
            </a:r>
          </a:p>
          <a:p>
            <a:pPr algn="l"/>
            <a:r>
              <a:rPr lang="en-IN" altLang="en-US">
                <a:sym typeface="+mn-ea"/>
              </a:rPr>
              <a:t>13. P&amp;C, Probability - 0-1</a:t>
            </a:r>
            <a:endParaRPr lang="en-IN" altLang="en-US"/>
          </a:p>
          <a:p>
            <a:pPr algn="l"/>
            <a:r>
              <a:rPr lang="en-IN" altLang="en-US"/>
              <a:t>14. Mixture and Alligation - 0 - 2</a:t>
            </a:r>
          </a:p>
          <a:p>
            <a:pPr algn="l"/>
            <a:endParaRPr lang="en-IN" altLang="en-US"/>
          </a:p>
          <a:p>
            <a:pPr algn="l"/>
            <a:endParaRPr lang="en-IN" altLang="en-US"/>
          </a:p>
          <a:p>
            <a:pPr algn="l"/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61" y="166542"/>
            <a:ext cx="1139269" cy="11337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Average</a:t>
            </a:r>
            <a:br>
              <a:rPr lang="en-IN" altLang="en-US" sz="3200" u="sng"/>
            </a:b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6060" y="1012825"/>
            <a:ext cx="117494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2800"/>
          </a:p>
          <a:p>
            <a:pPr algn="l"/>
            <a:r>
              <a:rPr lang="en-IN" altLang="en-US" sz="2800"/>
              <a:t>1. Avg of all natural nos. between 31 and 50.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Avg of first 169 whole nos.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3. Avg of first 10 multiples of 12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4. In a class of 100 students, there are 70 boys whose average marks in a subject are 75. If the average marks of the complete class is 72, then what is the average marks of the girls.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Average</a:t>
            </a:r>
            <a:br>
              <a:rPr lang="en-IN" altLang="en-US" sz="3200" u="sng"/>
            </a:b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6060" y="1012825"/>
            <a:ext cx="117494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2800"/>
          </a:p>
          <a:p>
            <a:pPr algn="l"/>
            <a:r>
              <a:rPr lang="en-IN" altLang="en-US" sz="2800"/>
              <a:t>1. A cricketer has a certain average for 10 innings. In the eleventh inning, he scored 216 runs, thereby increasing his average by 12 runs. Find out his new average. (PYQ)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The avg of 12 observations is 8. Later it was observed that one observation 10 is wrongly written as 13. The correct average of observations is?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Problem on Ages</a:t>
            </a:r>
            <a:br>
              <a:rPr lang="en-IN" altLang="en-US" sz="3200" u="sng"/>
            </a:b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6060" y="1012825"/>
            <a:ext cx="117494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2800"/>
          </a:p>
          <a:p>
            <a:pPr algn="l"/>
            <a:r>
              <a:rPr lang="en-IN" altLang="en-US" sz="2800"/>
              <a:t>1. A cricketer has a certain average for 10 innings. In the eleventh inning, he scored 216 runs, thereby increasing his average by 12 runs. Find out his new average. (PYQ)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The avg of 12 observations is 8. Later it was observed that one observation 10 is wrongly written as 13. The correct average of observations is?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Number System</a:t>
            </a:r>
            <a:br>
              <a:rPr lang="en-IN" altLang="en-US" sz="3200" u="sng"/>
            </a:br>
            <a:r>
              <a:rPr lang="en-IN" altLang="en-US" sz="3200" u="sng"/>
              <a:t>Unit Digit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9400" y="1424940"/>
            <a:ext cx="1175893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u="sng"/>
              <a:t>Concepts</a:t>
            </a:r>
          </a:p>
          <a:p>
            <a:pPr algn="l"/>
            <a:r>
              <a:rPr lang="en-IN" altLang="en-US" sz="2400"/>
              <a:t>0,1,5,6 to the power anything will have same unit digit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If unit digit 4 then (4)</a:t>
            </a:r>
            <a:r>
              <a:rPr lang="en-IN" altLang="en-US" sz="2400" baseline="30000"/>
              <a:t>odd</a:t>
            </a:r>
            <a:r>
              <a:rPr lang="en-IN" altLang="en-US" sz="2400"/>
              <a:t> = 4 and (4)</a:t>
            </a:r>
            <a:r>
              <a:rPr lang="en-IN" altLang="en-US" sz="2400" baseline="30000"/>
              <a:t>even</a:t>
            </a:r>
            <a:r>
              <a:rPr lang="en-IN" altLang="en-US" sz="2400"/>
              <a:t> = 6</a:t>
            </a:r>
          </a:p>
          <a:p>
            <a:pPr algn="l"/>
            <a:r>
              <a:rPr lang="en-IN" altLang="en-US" sz="2400">
                <a:sym typeface="+mn-ea"/>
              </a:rPr>
              <a:t>If unit digit 9 then (9)</a:t>
            </a:r>
            <a:r>
              <a:rPr lang="en-IN" altLang="en-US" sz="2400" baseline="30000">
                <a:sym typeface="+mn-ea"/>
              </a:rPr>
              <a:t>odd</a:t>
            </a:r>
            <a:r>
              <a:rPr lang="en-IN" altLang="en-US" sz="2400">
                <a:sym typeface="+mn-ea"/>
              </a:rPr>
              <a:t> = 9 and (9)</a:t>
            </a:r>
            <a:r>
              <a:rPr lang="en-IN" altLang="en-US" sz="2400" baseline="30000">
                <a:sym typeface="+mn-ea"/>
              </a:rPr>
              <a:t>even</a:t>
            </a:r>
            <a:r>
              <a:rPr lang="en-IN" altLang="en-US" sz="2400">
                <a:sym typeface="+mn-ea"/>
              </a:rPr>
              <a:t> = 1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For 2,3,7,8 we don’t have any trick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So, to find their unit digit:-</a:t>
            </a:r>
          </a:p>
          <a:p>
            <a:pPr algn="l"/>
            <a:r>
              <a:rPr lang="en-IN" altLang="en-US" sz="2400">
                <a:sym typeface="+mn-ea"/>
              </a:rPr>
              <a:t>Unit digit = (x)</a:t>
            </a:r>
            <a:r>
              <a:rPr lang="en-IN" altLang="en-US" sz="2400" baseline="30000">
                <a:sym typeface="+mn-ea"/>
              </a:rPr>
              <a:t>n</a:t>
            </a:r>
            <a:r>
              <a:rPr lang="en-IN" altLang="en-US" sz="2400">
                <a:sym typeface="+mn-ea"/>
              </a:rPr>
              <a:t> take last two digit of n, if digits are more than 2.</a:t>
            </a:r>
          </a:p>
          <a:p>
            <a:pPr algn="l"/>
            <a:r>
              <a:rPr lang="en-IN" altLang="en-US" sz="2400">
                <a:sym typeface="+mn-ea"/>
              </a:rPr>
              <a:t>If (n/4), rem=1, then (unit digit)</a:t>
            </a:r>
            <a:r>
              <a:rPr lang="en-IN" altLang="en-US" sz="2400" baseline="30000">
                <a:sym typeface="+mn-ea"/>
              </a:rPr>
              <a:t>1</a:t>
            </a:r>
          </a:p>
          <a:p>
            <a:pPr algn="l"/>
            <a:r>
              <a:rPr lang="en-IN" altLang="en-US" sz="2400">
                <a:sym typeface="+mn-ea"/>
              </a:rPr>
              <a:t>If (n/4), rem=2, then (unit digit)2</a:t>
            </a:r>
            <a:endParaRPr lang="en-IN" altLang="en-US" sz="2400"/>
          </a:p>
          <a:p>
            <a:pPr algn="l"/>
            <a:r>
              <a:rPr lang="en-IN" altLang="en-US" sz="2400">
                <a:sym typeface="+mn-ea"/>
              </a:rPr>
              <a:t>If (n/4), rem=3, then (unit digit)3</a:t>
            </a:r>
            <a:endParaRPr lang="en-IN" altLang="en-US" sz="2400"/>
          </a:p>
          <a:p>
            <a:pPr algn="l"/>
            <a:r>
              <a:rPr lang="en-IN" altLang="en-US" sz="2400">
                <a:sym typeface="+mn-ea"/>
              </a:rPr>
              <a:t>If (n/4), rem=0 or 4, then (unit digit)4</a:t>
            </a:r>
            <a:endParaRPr lang="en-IN" altLang="en-US" sz="2400"/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Number System</a:t>
            </a:r>
            <a:br>
              <a:rPr lang="en-IN" altLang="en-US" sz="3200" u="sng"/>
            </a:br>
            <a:br>
              <a:rPr lang="en-IN" altLang="en-US" sz="3200" u="sng"/>
            </a:br>
            <a:r>
              <a:rPr lang="en-IN" altLang="en-US" sz="3200" u="sng"/>
              <a:t>Unit Digit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443990"/>
            <a:ext cx="11758930" cy="592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3600"/>
          </a:p>
          <a:p>
            <a:pPr algn="l"/>
            <a:r>
              <a:rPr lang="en-IN" altLang="en-US" sz="3600"/>
              <a:t>1. (3464)</a:t>
            </a:r>
            <a:r>
              <a:rPr lang="en-IN" altLang="en-US" sz="3600" baseline="30000"/>
              <a:t>1793</a:t>
            </a:r>
            <a:r>
              <a:rPr lang="en-IN" altLang="en-US" sz="3600"/>
              <a:t> * (3615)</a:t>
            </a:r>
            <a:r>
              <a:rPr lang="en-IN" altLang="en-US" sz="3600" baseline="30000"/>
              <a:t>317 </a:t>
            </a:r>
            <a:r>
              <a:rPr lang="en-IN" altLang="en-US" sz="3600"/>
              <a:t>* (7131)</a:t>
            </a:r>
            <a:r>
              <a:rPr lang="en-IN" altLang="en-US" sz="3600" baseline="30000"/>
              <a:t>491</a:t>
            </a:r>
          </a:p>
          <a:p>
            <a:pPr algn="l"/>
            <a:endParaRPr lang="en-IN" altLang="en-US" sz="3600" u="sng" baseline="30000"/>
          </a:p>
          <a:p>
            <a:pPr algn="l"/>
            <a:endParaRPr lang="en-IN" altLang="en-US" sz="3600" u="sng" baseline="30000"/>
          </a:p>
          <a:p>
            <a:pPr algn="l"/>
            <a:r>
              <a:rPr lang="en-IN" altLang="en-US" sz="3600"/>
              <a:t>2. (7)</a:t>
            </a:r>
            <a:r>
              <a:rPr lang="en-IN" altLang="en-US" sz="3600" baseline="30000"/>
              <a:t> 71 </a:t>
            </a:r>
            <a:r>
              <a:rPr lang="en-IN" altLang="en-US" sz="3600"/>
              <a:t>* (6)</a:t>
            </a:r>
            <a:r>
              <a:rPr lang="en-IN" altLang="en-US" sz="3600" baseline="30000"/>
              <a:t>63 * </a:t>
            </a:r>
            <a:r>
              <a:rPr lang="en-IN" altLang="en-US" sz="3600"/>
              <a:t>(3)</a:t>
            </a:r>
            <a:r>
              <a:rPr lang="en-IN" altLang="en-US" sz="3600" baseline="30000"/>
              <a:t>65</a:t>
            </a:r>
          </a:p>
          <a:p>
            <a:pPr algn="l"/>
            <a:endParaRPr lang="en-IN" altLang="en-US" sz="3600" u="sng"/>
          </a:p>
          <a:p>
            <a:pPr algn="l"/>
            <a:r>
              <a:rPr lang="en-IN" altLang="en-US" sz="3600"/>
              <a:t>3. (9581)</a:t>
            </a:r>
            <a:r>
              <a:rPr lang="en-IN" altLang="en-US" sz="3600" baseline="30000"/>
              <a:t>1032 </a:t>
            </a:r>
            <a:r>
              <a:rPr lang="en-IN" altLang="en-US" sz="3600"/>
              <a:t>* (9876)</a:t>
            </a:r>
            <a:r>
              <a:rPr lang="en-IN" altLang="en-US" sz="3600" baseline="30000"/>
              <a:t>133</a:t>
            </a:r>
            <a:r>
              <a:rPr lang="en-IN" altLang="en-US" sz="3600"/>
              <a:t> </a:t>
            </a:r>
            <a:r>
              <a:rPr lang="en-IN" altLang="en-US" sz="3600" baseline="30000"/>
              <a:t>* </a:t>
            </a:r>
            <a:r>
              <a:rPr lang="en-IN" altLang="en-US" sz="3600"/>
              <a:t>(8629)</a:t>
            </a:r>
            <a:r>
              <a:rPr lang="en-IN" altLang="en-US" sz="3600" baseline="30000"/>
              <a:t>147 </a:t>
            </a:r>
            <a:r>
              <a:rPr lang="en-IN" altLang="en-US" sz="3600"/>
              <a:t>+ (6827)</a:t>
            </a:r>
            <a:r>
              <a:rPr lang="en-IN" altLang="en-US" sz="3600" baseline="30000"/>
              <a:t>10825</a:t>
            </a:r>
            <a:r>
              <a:rPr lang="en-IN" altLang="en-US" sz="3600"/>
              <a:t> + (9735)</a:t>
            </a:r>
            <a:r>
              <a:rPr lang="en-IN" altLang="en-US" sz="3600" baseline="30000"/>
              <a:t>168</a:t>
            </a:r>
          </a:p>
          <a:p>
            <a:pPr algn="l"/>
            <a:endParaRPr lang="en-IN" altLang="en-US" sz="3600" u="sng"/>
          </a:p>
          <a:p>
            <a:pPr algn="l"/>
            <a:r>
              <a:rPr lang="en-IN" altLang="en-US" sz="3600"/>
              <a:t>4. 7</a:t>
            </a:r>
            <a:r>
              <a:rPr lang="en-IN" altLang="en-US" sz="3600" baseline="30000"/>
              <a:t>95 </a:t>
            </a:r>
            <a:r>
              <a:rPr lang="en-IN" altLang="en-US" sz="3600"/>
              <a:t>- 3</a:t>
            </a:r>
            <a:r>
              <a:rPr lang="en-IN" altLang="en-US" sz="3600" baseline="30000"/>
              <a:t>58</a:t>
            </a:r>
            <a:endParaRPr lang="en-IN" altLang="en-US" sz="3600" u="sng"/>
          </a:p>
          <a:p>
            <a:pPr algn="l"/>
            <a:endParaRPr lang="en-IN" altLang="en-US" sz="4000"/>
          </a:p>
          <a:p>
            <a:pPr algn="l"/>
            <a:endParaRPr lang="en-I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Number System</a:t>
            </a:r>
            <a:br>
              <a:rPr lang="en-IN" altLang="en-US" sz="3200" u="sng"/>
            </a:br>
            <a:r>
              <a:rPr lang="en-IN" altLang="en-US" sz="3200" u="sng"/>
              <a:t>Unit Digit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443990"/>
            <a:ext cx="1175893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1. 2134 * 2222 * 2433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21426 + 22423 + 22415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3. 73*75*79*81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4.61*62*63*........70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5.51*52*53*54*55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6. Find unit digit of 312! (PYQ)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Number System</a:t>
            </a:r>
            <a:br>
              <a:rPr lang="en-IN" altLang="en-US" sz="3200" u="sng"/>
            </a:br>
            <a:r>
              <a:rPr lang="en-IN" altLang="en-US" sz="3200" u="sng"/>
              <a:t>Remainder Theorem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443990"/>
            <a:ext cx="11758930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/>
              <a:t>Concept</a:t>
            </a:r>
          </a:p>
          <a:p>
            <a:pPr algn="ctr"/>
            <a:r>
              <a:rPr lang="en-IN" altLang="en-US" sz="3600"/>
              <a:t>Every no. has positive and negative remainder</a:t>
            </a:r>
          </a:p>
          <a:p>
            <a:pPr algn="l"/>
            <a:r>
              <a:rPr lang="en-IN" altLang="en-US" sz="3600"/>
              <a:t>1. 66</a:t>
            </a:r>
            <a:r>
              <a:rPr lang="en-IN" altLang="en-US" sz="3600" baseline="30000"/>
              <a:t>66</a:t>
            </a:r>
            <a:r>
              <a:rPr lang="en-IN" altLang="en-US" sz="3600"/>
              <a:t>/67</a:t>
            </a:r>
          </a:p>
          <a:p>
            <a:pPr algn="l"/>
            <a:endParaRPr lang="en-IN" altLang="en-US" sz="3600"/>
          </a:p>
          <a:p>
            <a:pPr algn="l"/>
            <a:r>
              <a:rPr lang="en-IN" altLang="en-US" sz="3600"/>
              <a:t>2. (27/14)</a:t>
            </a:r>
            <a:r>
              <a:rPr lang="en-IN" altLang="en-US" sz="3600" baseline="30000"/>
              <a:t>58</a:t>
            </a:r>
          </a:p>
          <a:p>
            <a:pPr algn="l"/>
            <a:endParaRPr lang="en-IN" altLang="en-US" sz="3600"/>
          </a:p>
          <a:p>
            <a:pPr algn="l"/>
            <a:r>
              <a:rPr lang="en-IN" altLang="en-US" sz="3600"/>
              <a:t>3. (39*75)/19</a:t>
            </a:r>
          </a:p>
          <a:p>
            <a:pPr algn="l"/>
            <a:endParaRPr lang="en-IN" altLang="en-US" sz="3600"/>
          </a:p>
          <a:p>
            <a:pPr algn="l"/>
            <a:r>
              <a:rPr lang="en-IN" altLang="en-US" sz="3600"/>
              <a:t>4. ((37)</a:t>
            </a:r>
            <a:r>
              <a:rPr lang="en-IN" altLang="en-US" sz="3600" baseline="30000"/>
              <a:t>819</a:t>
            </a:r>
            <a:r>
              <a:rPr lang="en-IN" altLang="en-US" sz="3600"/>
              <a:t> + 2)/38 (PYQ)</a:t>
            </a:r>
          </a:p>
          <a:p>
            <a:pPr algn="l"/>
            <a:endParaRPr lang="en-IN" altLang="en-US" sz="4000"/>
          </a:p>
          <a:p>
            <a:pPr algn="l"/>
            <a:endParaRPr lang="en-I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Number System</a:t>
            </a:r>
            <a:br>
              <a:rPr lang="en-IN" altLang="en-US" sz="3200" u="sng"/>
            </a:br>
            <a:r>
              <a:rPr lang="en-IN" altLang="en-US" sz="3200" u="sng"/>
              <a:t>Remainder Theorem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443990"/>
            <a:ext cx="1175893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altLang="en-US" sz="3600"/>
          </a:p>
          <a:p>
            <a:pPr algn="l"/>
            <a:r>
              <a:rPr lang="en-IN" altLang="en-US" sz="3600"/>
              <a:t>1. (7)</a:t>
            </a:r>
            <a:r>
              <a:rPr lang="en-IN" altLang="en-US" sz="3600" baseline="30000"/>
              <a:t>113</a:t>
            </a:r>
            <a:r>
              <a:rPr lang="en-IN" altLang="en-US" sz="3600"/>
              <a:t>/50</a:t>
            </a:r>
          </a:p>
          <a:p>
            <a:pPr algn="l"/>
            <a:endParaRPr lang="en-IN" altLang="en-US" sz="3600"/>
          </a:p>
          <a:p>
            <a:pPr algn="l"/>
            <a:r>
              <a:rPr lang="en-IN" altLang="en-US" sz="3600"/>
              <a:t>2. (3)</a:t>
            </a:r>
            <a:r>
              <a:rPr lang="en-IN" altLang="en-US" sz="3600" baseline="30000"/>
              <a:t>198</a:t>
            </a:r>
            <a:r>
              <a:rPr lang="en-IN" altLang="en-US" sz="3600"/>
              <a:t>/5</a:t>
            </a:r>
            <a:endParaRPr lang="en-IN" altLang="en-US" sz="3600" baseline="30000"/>
          </a:p>
          <a:p>
            <a:pPr algn="l"/>
            <a:endParaRPr lang="en-IN" altLang="en-US" sz="3600"/>
          </a:p>
          <a:p>
            <a:pPr algn="l"/>
            <a:r>
              <a:rPr lang="en-IN" altLang="en-US" sz="3600"/>
              <a:t>3. (2</a:t>
            </a:r>
            <a:r>
              <a:rPr lang="en-IN" altLang="en-US" sz="3600" baseline="30000"/>
              <a:t>100 </a:t>
            </a:r>
            <a:r>
              <a:rPr lang="en-IN" altLang="en-US" sz="3600"/>
              <a:t>+ 3</a:t>
            </a:r>
            <a:r>
              <a:rPr lang="en-IN" altLang="en-US" sz="3600" baseline="30000"/>
              <a:t>100 </a:t>
            </a:r>
            <a:r>
              <a:rPr lang="en-IN" altLang="en-US" sz="3600"/>
              <a:t>+ 4</a:t>
            </a:r>
            <a:r>
              <a:rPr lang="en-IN" altLang="en-US" sz="3600" baseline="30000"/>
              <a:t>100 </a:t>
            </a:r>
            <a:r>
              <a:rPr lang="en-IN" altLang="en-US" sz="3600"/>
              <a:t>+ 5</a:t>
            </a:r>
            <a:r>
              <a:rPr lang="en-IN" altLang="en-US" sz="3600" baseline="30000"/>
              <a:t>100</a:t>
            </a:r>
            <a:r>
              <a:rPr lang="en-IN" altLang="en-US" sz="3600"/>
              <a:t>)/7 (PYQ)</a:t>
            </a:r>
            <a:endParaRPr lang="en-IN" altLang="en-US" sz="4000"/>
          </a:p>
          <a:p>
            <a:pPr algn="l"/>
            <a:endParaRPr lang="en-IN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Number System</a:t>
            </a:r>
            <a:br>
              <a:rPr lang="en-IN" altLang="en-US" sz="3200" u="sng"/>
            </a:br>
            <a:r>
              <a:rPr lang="en-IN" altLang="en-US" sz="3200" u="sng"/>
              <a:t>Simplification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443990"/>
            <a:ext cx="11758930" cy="549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/>
              <a:t>Concept</a:t>
            </a:r>
          </a:p>
          <a:p>
            <a:pPr algn="l"/>
            <a:r>
              <a:rPr lang="en-IN" altLang="en-US" sz="3600"/>
              <a:t>1. (a</a:t>
            </a:r>
            <a:r>
              <a:rPr lang="en-IN" altLang="en-US" sz="3600" baseline="30000"/>
              <a:t>x</a:t>
            </a:r>
            <a:r>
              <a:rPr lang="en-IN" altLang="en-US" sz="3600"/>
              <a:t>)</a:t>
            </a:r>
            <a:r>
              <a:rPr lang="en-IN" altLang="en-US" sz="3600" baseline="30000"/>
              <a:t>y </a:t>
            </a:r>
            <a:r>
              <a:rPr lang="en-IN" altLang="en-US" sz="3600"/>
              <a:t>= a</a:t>
            </a:r>
            <a:r>
              <a:rPr lang="en-IN" altLang="en-US" sz="3600" baseline="30000"/>
              <a:t>xy     </a:t>
            </a:r>
            <a:r>
              <a:rPr lang="en-IN" altLang="en-US" sz="3600"/>
              <a:t>      2. (a)</a:t>
            </a:r>
            <a:r>
              <a:rPr lang="en-IN" altLang="en-US" sz="3600" baseline="30000"/>
              <a:t>1/x </a:t>
            </a:r>
            <a:r>
              <a:rPr lang="en-IN" altLang="en-US" sz="3600"/>
              <a:t>= x root of a           3. a</a:t>
            </a:r>
            <a:r>
              <a:rPr lang="en-IN" altLang="en-US" sz="3600" baseline="30000"/>
              <a:t>x</a:t>
            </a:r>
            <a:r>
              <a:rPr lang="en-IN" altLang="en-US" sz="3600"/>
              <a:t>*a</a:t>
            </a:r>
            <a:r>
              <a:rPr lang="en-IN" altLang="en-US" sz="3600" baseline="30000"/>
              <a:t>y</a:t>
            </a:r>
            <a:r>
              <a:rPr lang="en-IN" altLang="en-US" sz="3600"/>
              <a:t> = a</a:t>
            </a:r>
            <a:r>
              <a:rPr lang="en-IN" altLang="en-US" sz="3600" baseline="30000"/>
              <a:t>xy </a:t>
            </a:r>
          </a:p>
          <a:p>
            <a:pPr algn="l"/>
            <a:r>
              <a:rPr lang="en-IN" altLang="en-US" sz="3600" baseline="30000"/>
              <a:t>   </a:t>
            </a:r>
          </a:p>
          <a:p>
            <a:pPr algn="l"/>
            <a:r>
              <a:rPr lang="en-IN" altLang="en-US" sz="3600"/>
              <a:t>4. a</a:t>
            </a:r>
            <a:r>
              <a:rPr lang="en-IN" altLang="en-US" sz="3600" baseline="30000"/>
              <a:t>-1 </a:t>
            </a:r>
            <a:r>
              <a:rPr lang="en-IN" altLang="en-US" sz="3600"/>
              <a:t>= 1/a            5. (1/a)</a:t>
            </a:r>
            <a:r>
              <a:rPr lang="en-IN" altLang="en-US" sz="3600" baseline="30000"/>
              <a:t>-1</a:t>
            </a:r>
            <a:r>
              <a:rPr lang="en-IN" altLang="en-US" sz="3600"/>
              <a:t> = a</a:t>
            </a:r>
          </a:p>
          <a:p>
            <a:pPr algn="l"/>
            <a:endParaRPr lang="en-IN" altLang="en-US" sz="3600"/>
          </a:p>
          <a:p>
            <a:pPr algn="l"/>
            <a:r>
              <a:rPr lang="en-IN" altLang="en-US" sz="3600"/>
              <a:t>1. (81)</a:t>
            </a:r>
            <a:r>
              <a:rPr lang="en-IN" altLang="en-US" sz="3600" baseline="30000"/>
              <a:t>3/4</a:t>
            </a:r>
          </a:p>
          <a:p>
            <a:pPr algn="l"/>
            <a:endParaRPr lang="en-IN" altLang="en-US" sz="3600"/>
          </a:p>
          <a:p>
            <a:pPr algn="l"/>
            <a:r>
              <a:rPr lang="en-IN" altLang="en-US" sz="3600"/>
              <a:t>2. (1/64)</a:t>
            </a:r>
            <a:r>
              <a:rPr lang="en-IN" altLang="en-US" sz="3600" baseline="30000"/>
              <a:t>-5/6</a:t>
            </a:r>
          </a:p>
          <a:p>
            <a:pPr algn="l"/>
            <a:endParaRPr lang="en-IN" altLang="en-US" sz="3600"/>
          </a:p>
          <a:p>
            <a:pPr algn="l"/>
            <a:endParaRPr lang="en-IN" alt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Number System</a:t>
            </a:r>
            <a:br>
              <a:rPr lang="en-IN" altLang="en-US" sz="3200" u="sng"/>
            </a:br>
            <a:r>
              <a:rPr lang="en-IN" altLang="en-US" sz="3200" u="sng"/>
              <a:t>Simplification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443990"/>
            <a:ext cx="117589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4000"/>
          </a:p>
          <a:p>
            <a:pPr algn="l"/>
            <a:r>
              <a:rPr lang="en-IN" altLang="en-US" sz="4000"/>
              <a:t>{{ 27</a:t>
            </a:r>
            <a:r>
              <a:rPr lang="en-IN" altLang="en-US" sz="4000" baseline="30000"/>
              <a:t>1/3</a:t>
            </a:r>
            <a:r>
              <a:rPr lang="en-IN" altLang="en-US" sz="4000"/>
              <a:t>*16</a:t>
            </a:r>
            <a:r>
              <a:rPr lang="en-IN" altLang="en-US" sz="4000" baseline="30000"/>
              <a:t>2 </a:t>
            </a:r>
            <a:r>
              <a:rPr lang="en-IN" altLang="en-US" sz="4000"/>
              <a:t>/ 2</a:t>
            </a:r>
            <a:r>
              <a:rPr lang="en-IN" altLang="en-US" sz="4000" baseline="30000"/>
              <a:t>3</a:t>
            </a:r>
            <a:r>
              <a:rPr lang="en-IN" altLang="en-US" sz="4000"/>
              <a:t>}/{289</a:t>
            </a:r>
            <a:r>
              <a:rPr lang="en-IN" altLang="en-US" sz="4000" baseline="30000"/>
              <a:t>1/2 </a:t>
            </a:r>
            <a:r>
              <a:rPr lang="en-IN" altLang="en-US" sz="4000"/>
              <a:t>*2</a:t>
            </a:r>
            <a:r>
              <a:rPr lang="en-IN" altLang="en-US" sz="4000" baseline="30000"/>
              <a:t>2 </a:t>
            </a:r>
            <a:r>
              <a:rPr lang="en-IN" altLang="en-US" sz="4000"/>
              <a:t>- 4}</a:t>
            </a:r>
            <a:r>
              <a:rPr lang="en-IN" altLang="en-US" sz="4000" baseline="30000"/>
              <a:t>1/2 </a:t>
            </a:r>
            <a:r>
              <a:rPr lang="en-IN" altLang="en-US" sz="4000"/>
              <a:t>/{{12</a:t>
            </a:r>
            <a:r>
              <a:rPr lang="en-IN" altLang="en-US" sz="4000" baseline="30000"/>
              <a:t>2</a:t>
            </a:r>
            <a:r>
              <a:rPr lang="en-IN" altLang="en-US" sz="4000"/>
              <a:t>/18}/{243</a:t>
            </a:r>
            <a:r>
              <a:rPr lang="en-IN" altLang="en-US" sz="4000" baseline="30000"/>
              <a:t>1/5</a:t>
            </a:r>
            <a:r>
              <a:rPr lang="en-IN" altLang="en-US" sz="4000"/>
              <a:t>+</a:t>
            </a:r>
          </a:p>
          <a:p>
            <a:pPr algn="l"/>
            <a:r>
              <a:rPr lang="en-IN" altLang="en-US" sz="4000"/>
              <a:t>{128</a:t>
            </a:r>
            <a:r>
              <a:rPr lang="en-IN" altLang="en-US" sz="4000" baseline="30000"/>
              <a:t>1/7 </a:t>
            </a:r>
            <a:r>
              <a:rPr lang="en-IN" altLang="en-US" sz="4000"/>
              <a:t>-1}}} (P.Y.Q)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Average</a:t>
            </a:r>
            <a:br>
              <a:rPr lang="en-IN" altLang="en-US" sz="3200" u="sng"/>
            </a:br>
            <a:br>
              <a:rPr lang="en-IN" altLang="en-US" sz="3200" u="sng"/>
            </a:br>
            <a:r>
              <a:rPr lang="en-IN" altLang="en-US" sz="3200" u="sng"/>
              <a:t>Concepts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443990"/>
            <a:ext cx="1175893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4000"/>
          </a:p>
          <a:p>
            <a:pPr algn="l"/>
            <a:r>
              <a:rPr lang="en-IN" altLang="en-US" sz="2800"/>
              <a:t>If all the nos. get increased/decreased/multiplied/divided by a their average will also be </a:t>
            </a:r>
            <a:r>
              <a:rPr lang="en-IN" altLang="en-US" sz="2800">
                <a:sym typeface="+mn-ea"/>
              </a:rPr>
              <a:t>increased/decreased/multiplied/divided by a.</a:t>
            </a:r>
          </a:p>
          <a:p>
            <a:pPr algn="l"/>
            <a:endParaRPr lang="en-IN" altLang="en-US" sz="2800">
              <a:sym typeface="+mn-ea"/>
            </a:endParaRPr>
          </a:p>
          <a:p>
            <a:pPr algn="l"/>
            <a:r>
              <a:rPr lang="en-IN" altLang="en-US" sz="2800"/>
              <a:t>Avg of squares of first n natural nos. = ((n+1)(2n+1))/6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>
                <a:sym typeface="+mn-ea"/>
              </a:rPr>
              <a:t>Avg of cubess of first n natural nos. = ((n)(n+1)</a:t>
            </a:r>
            <a:r>
              <a:rPr lang="en-IN" altLang="en-US" sz="2800" baseline="30000">
                <a:sym typeface="+mn-ea"/>
              </a:rPr>
              <a:t>2</a:t>
            </a:r>
            <a:r>
              <a:rPr lang="en-IN" altLang="en-US" sz="2800">
                <a:sym typeface="+mn-ea"/>
              </a:rPr>
              <a:t>)/4</a:t>
            </a:r>
          </a:p>
          <a:p>
            <a:pPr algn="l"/>
            <a:endParaRPr lang="en-IN" altLang="en-US" sz="2800">
              <a:sym typeface="+mn-ea"/>
            </a:endParaRPr>
          </a:p>
          <a:p>
            <a:pPr algn="l"/>
            <a:r>
              <a:rPr lang="en-IN" altLang="en-US" sz="2800">
                <a:sym typeface="+mn-ea"/>
              </a:rPr>
              <a:t>Avg of nos. in A.P. = (first no. + last no.)/2</a:t>
            </a:r>
          </a:p>
          <a:p>
            <a:pPr algn="l"/>
            <a:endParaRPr lang="en-IN" altLang="en-US" sz="2800">
              <a:sym typeface="+mn-ea"/>
            </a:endParaRPr>
          </a:p>
          <a:p>
            <a:pPr algn="l"/>
            <a:r>
              <a:rPr lang="en-IN" altLang="en-US" sz="2800">
                <a:sym typeface="+mn-ea"/>
              </a:rPr>
              <a:t>Avg of first n multiples of any number = (Number * (n+1))/2</a:t>
            </a:r>
            <a:endParaRPr lang="en-IN" altLang="en-US" sz="2800"/>
          </a:p>
          <a:p>
            <a:pPr algn="l"/>
            <a:endParaRPr lang="en-I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TCS Aptitude</vt:lpstr>
      <vt:lpstr> Number System Unit Digit </vt:lpstr>
      <vt:lpstr> Number System  Unit Digit </vt:lpstr>
      <vt:lpstr> Number System Unit Digit </vt:lpstr>
      <vt:lpstr> Number System Remainder Theorem </vt:lpstr>
      <vt:lpstr> Number System Remainder Theorem </vt:lpstr>
      <vt:lpstr> Number System Simplification </vt:lpstr>
      <vt:lpstr> Number System Simplification </vt:lpstr>
      <vt:lpstr> Average  Concepts </vt:lpstr>
      <vt:lpstr> Average  </vt:lpstr>
      <vt:lpstr> Average  </vt:lpstr>
      <vt:lpstr> Problem on Ages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Aptitude</dc:title>
  <dc:creator>ASUS</dc:creator>
  <cp:lastModifiedBy>lokesh bagora</cp:lastModifiedBy>
  <cp:revision>4</cp:revision>
  <dcterms:created xsi:type="dcterms:W3CDTF">2022-07-16T17:34:00Z</dcterms:created>
  <dcterms:modified xsi:type="dcterms:W3CDTF">2024-04-23T22:31:20Z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E8B9BD6B737D4055BE10C91981E32B29</vt:lpwstr>
  </property>
  <property fmtid="{D5CDD505-2E9C-101B-9397-08002B2CF9AE}" pid="3" name="KSOProductBuildVer">
    <vt:lpwstr>1033-11.2.0.11191</vt:lpwstr>
  </property>
</Properties>
</file>