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72" r:id="rId3"/>
    <p:sldId id="273" r:id="rId4"/>
    <p:sldId id="274" r:id="rId5"/>
    <p:sldId id="275" r:id="rId6"/>
    <p:sldId id="276" r:id="rId7"/>
    <p:sldId id="260" r:id="rId8"/>
    <p:sldId id="277" r:id="rId9"/>
    <p:sldId id="278"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875" y="107315"/>
            <a:ext cx="10448925" cy="862965"/>
          </a:xfrm>
        </p:spPr>
        <p:txBody>
          <a:bodyPr>
            <a:normAutofit fontScale="90000"/>
          </a:bodyPr>
          <a:lstStyle/>
          <a:p>
            <a:pPr algn="ctr"/>
            <a:br>
              <a:rPr lang="en-IN" altLang="en-US" sz="3200" u="sng"/>
            </a:br>
            <a:r>
              <a:rPr lang="en-IN" altLang="en-US" sz="3200" u="sng"/>
              <a:t>Time &amp; Work</a:t>
            </a: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31140" y="849630"/>
            <a:ext cx="11606530" cy="7170420"/>
          </a:xfrm>
          <a:prstGeom prst="rect">
            <a:avLst/>
          </a:prstGeom>
          <a:noFill/>
        </p:spPr>
        <p:txBody>
          <a:bodyPr wrap="square" rtlCol="0">
            <a:spAutoFit/>
          </a:bodyPr>
          <a:lstStyle/>
          <a:p>
            <a:pPr algn="ctr"/>
            <a:r>
              <a:rPr lang="en-IN" altLang="en-US" sz="3200" u="sng"/>
              <a:t>Concepts</a:t>
            </a:r>
            <a:endParaRPr lang="en-IN" altLang="en-US" sz="3200"/>
          </a:p>
          <a:p>
            <a:pPr algn="l"/>
            <a:r>
              <a:rPr lang="en-IN" altLang="en-US" sz="2400"/>
              <a:t>If it requires N days to complete a work, part of work done in a day is 1/N.</a:t>
            </a:r>
          </a:p>
          <a:p>
            <a:pPr algn="l"/>
            <a:endParaRPr lang="en-IN" altLang="en-US" sz="2400"/>
          </a:p>
          <a:p>
            <a:pPr algn="l"/>
            <a:r>
              <a:rPr lang="en-IN" altLang="en-US" sz="2400"/>
              <a:t>Efficiency is inversely proportional to time.</a:t>
            </a:r>
          </a:p>
          <a:p>
            <a:pPr algn="l"/>
            <a:endParaRPr lang="en-IN" altLang="en-US" sz="2400"/>
          </a:p>
          <a:p>
            <a:pPr algn="l"/>
            <a:r>
              <a:rPr lang="en-IN" altLang="en-US" sz="2400"/>
              <a:t>Work1/Work2 = (Resources1*Time1)/(Resources2*Time2)</a:t>
            </a:r>
          </a:p>
          <a:p>
            <a:pPr algn="l"/>
            <a:endParaRPr lang="en-IN" altLang="en-US" sz="2400"/>
          </a:p>
          <a:p>
            <a:pPr algn="l"/>
            <a:r>
              <a:rPr lang="en-IN" altLang="en-US" sz="2400"/>
              <a:t>1. A complete a work in 4 days, B in 5 days and C in 10 days, find time if work together?</a:t>
            </a:r>
          </a:p>
          <a:p>
            <a:pPr algn="l"/>
            <a:endParaRPr lang="en-IN" altLang="en-US" sz="2400"/>
          </a:p>
          <a:p>
            <a:pPr algn="l"/>
            <a:endParaRPr lang="en-IN" altLang="en-US" sz="2400"/>
          </a:p>
          <a:p>
            <a:pPr algn="l"/>
            <a:endParaRPr lang="en-IN" altLang="en-US" sz="2400"/>
          </a:p>
          <a:p>
            <a:pPr algn="l"/>
            <a:r>
              <a:rPr lang="en-IN" altLang="en-US" sz="2400"/>
              <a:t>2. If 24 men can finish the work in 10days, then find the no. of days required to complete the work by 30 men?</a:t>
            </a:r>
          </a:p>
          <a:p>
            <a:pPr algn="l"/>
            <a:endParaRPr lang="en-IN" altLang="en-US" sz="2800"/>
          </a:p>
          <a:p>
            <a:pPr algn="l"/>
            <a:endParaRPr lang="en-IN" altLang="en-US" sz="2800"/>
          </a:p>
          <a:p>
            <a:pPr algn="l"/>
            <a:endParaRPr lang="en-IN" altLang="en-US" sz="2800"/>
          </a:p>
          <a:p>
            <a:pPr algn="l"/>
            <a:endParaRPr lang="en-IN" altLang="en-US" sz="2800"/>
          </a:p>
          <a:p>
            <a:pPr algn="l"/>
            <a:endParaRPr lang="en-IN"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90" y="131445"/>
            <a:ext cx="10325100" cy="661670"/>
          </a:xfrm>
        </p:spPr>
        <p:txBody>
          <a:bodyPr>
            <a:normAutofit fontScale="90000"/>
          </a:bodyPr>
          <a:lstStyle/>
          <a:p>
            <a:pPr algn="ctr"/>
            <a:br>
              <a:rPr lang="en-IN" altLang="en-US" sz="3200" u="sng"/>
            </a:br>
            <a:r>
              <a:rPr lang="en-IN" altLang="en-US" sz="3200" u="sng"/>
              <a:t>Boat and Stream</a:t>
            </a: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321945" y="560705"/>
            <a:ext cx="11653520" cy="7825740"/>
          </a:xfrm>
          <a:prstGeom prst="rect">
            <a:avLst/>
          </a:prstGeom>
          <a:noFill/>
        </p:spPr>
        <p:txBody>
          <a:bodyPr wrap="square" rtlCol="0">
            <a:spAutoFit/>
          </a:bodyPr>
          <a:lstStyle/>
          <a:p>
            <a:pPr algn="l"/>
            <a:endParaRPr lang="en-IN" altLang="en-US" sz="3200" baseline="30000">
              <a:sym typeface="+mn-ea"/>
            </a:endParaRPr>
          </a:p>
          <a:p>
            <a:pPr algn="l"/>
            <a:r>
              <a:rPr lang="en-IN" altLang="en-US" sz="3200" baseline="30000">
                <a:sym typeface="+mn-ea"/>
              </a:rPr>
              <a:t>1. In a fixed time a boy swims double the distance along the current than he swims against the current if the speed of current is 3km/hr, the speed of boy in still water?</a:t>
            </a:r>
          </a:p>
          <a:p>
            <a:pPr algn="l"/>
            <a:endParaRPr lang="en-IN" altLang="en-US" sz="3200" baseline="30000">
              <a:sym typeface="+mn-ea"/>
            </a:endParaRPr>
          </a:p>
          <a:p>
            <a:pPr algn="l"/>
            <a:endParaRPr lang="en-IN" altLang="en-US" sz="3200" baseline="30000"/>
          </a:p>
          <a:p>
            <a:pPr algn="l"/>
            <a:endParaRPr lang="en-IN" altLang="en-US" sz="3200" baseline="30000"/>
          </a:p>
          <a:p>
            <a:pPr algn="l"/>
            <a:endParaRPr lang="en-IN" altLang="en-US" sz="3200" baseline="30000"/>
          </a:p>
          <a:p>
            <a:pPr algn="l"/>
            <a:r>
              <a:rPr lang="en-IN" altLang="en-US" sz="3200" baseline="30000"/>
              <a:t>2. A man can row 7.5 kmph in still water. If river is running at 1.5 kmph, it takes him 50mins to row to place and back, how far is the place?</a:t>
            </a:r>
          </a:p>
          <a:p>
            <a:pPr algn="l"/>
            <a:endParaRPr lang="en-IN" altLang="en-US" sz="3200" baseline="30000"/>
          </a:p>
          <a:p>
            <a:pPr algn="l"/>
            <a:endParaRPr lang="en-IN" altLang="en-US" sz="3200" baseline="30000"/>
          </a:p>
          <a:p>
            <a:pPr algn="l"/>
            <a:endParaRPr lang="en-IN" altLang="en-US" sz="3200" baseline="30000"/>
          </a:p>
          <a:p>
            <a:pPr algn="l"/>
            <a:r>
              <a:rPr lang="en-IN" altLang="en-US" sz="3200" baseline="30000"/>
              <a:t>3. A motor boat, whose speed is 15km/hr in still water goes 30km downstream and comes back in a total of 4hrs 30mins. The speed of stream?(PYQ)</a:t>
            </a:r>
          </a:p>
          <a:p>
            <a:pPr algn="l"/>
            <a:r>
              <a:rPr lang="en-IN" altLang="en-US" sz="3200" baseline="30000"/>
              <a:t>a)4                               b)5                                    c)6                              d)10</a:t>
            </a:r>
          </a:p>
          <a:p>
            <a:pPr algn="l"/>
            <a:endParaRPr lang="en-IN" altLang="en-US" sz="3200" baseline="30000"/>
          </a:p>
          <a:p>
            <a:pPr algn="l"/>
            <a:endParaRPr lang="en-IN" altLang="en-US" sz="3200" baseline="30000"/>
          </a:p>
          <a:p>
            <a:pPr algn="l"/>
            <a:endParaRPr lang="en-IN" altLang="en-US" sz="3200" baseline="30000"/>
          </a:p>
          <a:p>
            <a:pPr algn="l"/>
            <a:endParaRPr lang="en-IN" altLang="en-US" sz="3200" baseline="30000"/>
          </a:p>
          <a:p>
            <a:pPr algn="l"/>
            <a:endParaRPr lang="en-IN" altLang="en-US" sz="3200" baseline="30000"/>
          </a:p>
          <a:p>
            <a:pPr algn="l"/>
            <a:endParaRPr lang="en-IN" altLang="en-US" sz="3600" u="sng" baseline="30000"/>
          </a:p>
          <a:p>
            <a:pPr algn="l"/>
            <a:endParaRPr lang="en-IN" altLang="en-US" sz="3600" u="sng" baseline="30000"/>
          </a:p>
          <a:p>
            <a:pPr algn="l"/>
            <a:endParaRPr lang="en-IN" alt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875" y="107315"/>
            <a:ext cx="10448925" cy="862965"/>
          </a:xfrm>
        </p:spPr>
        <p:txBody>
          <a:bodyPr>
            <a:normAutofit fontScale="90000"/>
          </a:bodyPr>
          <a:lstStyle/>
          <a:p>
            <a:pPr algn="ctr"/>
            <a:br>
              <a:rPr lang="en-IN" altLang="en-US" sz="3200" u="sng"/>
            </a:br>
            <a:r>
              <a:rPr lang="en-IN" altLang="en-US" sz="3200" u="sng"/>
              <a:t>Time &amp; Work</a:t>
            </a: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31140" y="849630"/>
            <a:ext cx="11606530" cy="6616065"/>
          </a:xfrm>
          <a:prstGeom prst="rect">
            <a:avLst/>
          </a:prstGeom>
          <a:noFill/>
        </p:spPr>
        <p:txBody>
          <a:bodyPr wrap="square" rtlCol="0">
            <a:spAutoFit/>
          </a:bodyPr>
          <a:lstStyle/>
          <a:p>
            <a:pPr algn="l"/>
            <a:endParaRPr lang="en-IN" altLang="en-US" sz="2400"/>
          </a:p>
          <a:p>
            <a:pPr algn="l"/>
            <a:r>
              <a:rPr lang="en-IN" altLang="en-US" sz="2400"/>
              <a:t>1. P and Q can do a work in 12 days, Q and R in 16 days, R and P in 24 days. Find time if all work together?</a:t>
            </a:r>
          </a:p>
          <a:p>
            <a:pPr algn="l"/>
            <a:endParaRPr lang="en-IN" altLang="en-US" sz="2400"/>
          </a:p>
          <a:p>
            <a:pPr algn="l"/>
            <a:endParaRPr lang="en-IN" altLang="en-US" sz="2400"/>
          </a:p>
          <a:p>
            <a:pPr algn="l"/>
            <a:endParaRPr lang="en-IN" altLang="en-US" sz="2400"/>
          </a:p>
          <a:p>
            <a:pPr algn="l"/>
            <a:r>
              <a:rPr lang="en-IN" altLang="en-US" sz="2400"/>
              <a:t>2. A complete 2/5 of a work in 12 days, B complete 3/4 of same work in 15 days. In how many days A and B together can complete the work?</a:t>
            </a:r>
          </a:p>
          <a:p>
            <a:pPr algn="l"/>
            <a:endParaRPr lang="en-IN" altLang="en-US" sz="2400"/>
          </a:p>
          <a:p>
            <a:pPr algn="l"/>
            <a:endParaRPr lang="en-IN" altLang="en-US" sz="2400"/>
          </a:p>
          <a:p>
            <a:pPr algn="l"/>
            <a:endParaRPr lang="en-IN" altLang="en-US" sz="2400"/>
          </a:p>
          <a:p>
            <a:pPr algn="l"/>
            <a:r>
              <a:rPr lang="en-IN" altLang="en-US" sz="2400"/>
              <a:t>3. A complete a work in 16days and B in 12 days. B worked alone for some days after some days A joined and complete remaining work in 4 days. How many days did B work alone?</a:t>
            </a:r>
            <a:endParaRPr lang="en-IN" altLang="en-US" sz="2800"/>
          </a:p>
          <a:p>
            <a:pPr algn="l"/>
            <a:endParaRPr lang="en-IN" altLang="en-US" sz="2800"/>
          </a:p>
          <a:p>
            <a:pPr algn="l"/>
            <a:endParaRPr lang="en-IN" altLang="en-US" sz="2800"/>
          </a:p>
          <a:p>
            <a:pPr algn="l"/>
            <a:endParaRPr lang="en-IN" altLang="en-US" sz="2800"/>
          </a:p>
          <a:p>
            <a:pPr algn="l"/>
            <a:endParaRPr lang="en-IN"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875" y="107315"/>
            <a:ext cx="10448925" cy="862965"/>
          </a:xfrm>
        </p:spPr>
        <p:txBody>
          <a:bodyPr>
            <a:normAutofit fontScale="90000"/>
          </a:bodyPr>
          <a:lstStyle/>
          <a:p>
            <a:pPr algn="ctr"/>
            <a:br>
              <a:rPr lang="en-IN" altLang="en-US" sz="3200" u="sng"/>
            </a:br>
            <a:r>
              <a:rPr lang="en-IN" altLang="en-US" sz="3200" u="sng"/>
              <a:t>Time &amp; Work</a:t>
            </a: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31140" y="849630"/>
            <a:ext cx="11606530" cy="5077460"/>
          </a:xfrm>
          <a:prstGeom prst="rect">
            <a:avLst/>
          </a:prstGeom>
          <a:noFill/>
        </p:spPr>
        <p:txBody>
          <a:bodyPr wrap="square" rtlCol="0">
            <a:spAutoFit/>
          </a:bodyPr>
          <a:lstStyle/>
          <a:p>
            <a:pPr algn="l"/>
            <a:endParaRPr lang="en-IN" altLang="en-US" sz="2400"/>
          </a:p>
          <a:p>
            <a:pPr algn="l"/>
            <a:r>
              <a:rPr lang="en-IN" altLang="en-US" sz="2400"/>
              <a:t>1. Raj can build a house alone in 16 days but Suraj alone can build it in 12 days. Raj and Suraj work on alt. days.  If Raj works on first day, the house will be built in how many days? (PYQ)</a:t>
            </a:r>
          </a:p>
          <a:p>
            <a:pPr algn="l"/>
            <a:endParaRPr lang="en-IN" altLang="en-US" sz="2400"/>
          </a:p>
          <a:p>
            <a:pPr algn="l"/>
            <a:endParaRPr lang="en-IN" altLang="en-US" sz="2400"/>
          </a:p>
          <a:p>
            <a:pPr algn="l"/>
            <a:endParaRPr lang="en-IN" altLang="en-US" sz="2400"/>
          </a:p>
          <a:p>
            <a:pPr algn="l"/>
            <a:endParaRPr lang="en-IN" altLang="en-US" sz="2400"/>
          </a:p>
          <a:p>
            <a:pPr algn="l"/>
            <a:endParaRPr lang="en-IN" altLang="en-US" sz="2400"/>
          </a:p>
          <a:p>
            <a:pPr algn="l"/>
            <a:r>
              <a:rPr lang="en-IN" altLang="en-US" sz="2400"/>
              <a:t>3. 20 men working for 60 days and 8 hrs per day can finish 1/8th of the job. In how many days can 60 men working 4hrs per day can complete 3/4th of the work? (PYQ)</a:t>
            </a:r>
            <a:endParaRPr lang="en-IN" altLang="en-US" sz="2800"/>
          </a:p>
          <a:p>
            <a:pPr algn="l"/>
            <a:endParaRPr lang="en-IN" altLang="en-US" sz="2800"/>
          </a:p>
          <a:p>
            <a:pPr algn="l"/>
            <a:endParaRPr lang="en-IN" altLang="en-US" sz="2800"/>
          </a:p>
          <a:p>
            <a:pPr algn="l"/>
            <a:endParaRPr lang="en-I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875" y="107315"/>
            <a:ext cx="10448925" cy="862965"/>
          </a:xfrm>
        </p:spPr>
        <p:txBody>
          <a:bodyPr>
            <a:normAutofit fontScale="90000"/>
          </a:bodyPr>
          <a:lstStyle/>
          <a:p>
            <a:pPr algn="ctr"/>
            <a:br>
              <a:rPr lang="en-IN" altLang="en-US" sz="3200" u="sng"/>
            </a:br>
            <a:r>
              <a:rPr lang="en-IN" altLang="en-US" sz="3200" u="sng"/>
              <a:t>Time &amp; Work</a:t>
            </a: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31140" y="849630"/>
            <a:ext cx="11606530" cy="4276725"/>
          </a:xfrm>
          <a:prstGeom prst="rect">
            <a:avLst/>
          </a:prstGeom>
          <a:noFill/>
        </p:spPr>
        <p:txBody>
          <a:bodyPr wrap="square" rtlCol="0">
            <a:spAutoFit/>
          </a:bodyPr>
          <a:lstStyle/>
          <a:p>
            <a:pPr algn="l"/>
            <a:endParaRPr lang="en-IN" altLang="en-US" sz="2400"/>
          </a:p>
          <a:p>
            <a:pPr algn="l"/>
            <a:r>
              <a:rPr lang="en-IN" altLang="en-US" sz="2400"/>
              <a:t>1. A work for 10 days,  B work for 15 days, total money is Rs225. What will A get?</a:t>
            </a:r>
          </a:p>
          <a:p>
            <a:pPr algn="l"/>
            <a:endParaRPr lang="en-IN" altLang="en-US" sz="2400"/>
          </a:p>
          <a:p>
            <a:pPr algn="l"/>
            <a:endParaRPr lang="en-IN" altLang="en-US" sz="2400"/>
          </a:p>
          <a:p>
            <a:pPr algn="l"/>
            <a:endParaRPr lang="en-IN" altLang="en-US" sz="2400"/>
          </a:p>
          <a:p>
            <a:pPr algn="l"/>
            <a:endParaRPr lang="en-IN" altLang="en-US" sz="2400"/>
          </a:p>
          <a:p>
            <a:pPr algn="l"/>
            <a:endParaRPr lang="en-IN" altLang="en-US" sz="2400"/>
          </a:p>
          <a:p>
            <a:pPr algn="l"/>
            <a:r>
              <a:rPr lang="en-IN" altLang="en-US" sz="2400"/>
              <a:t>2. A is twice as good as workman as B, together they finish a piece of work in 18days. In how many days will A alone finish the same piece of work?</a:t>
            </a:r>
            <a:endParaRPr lang="en-IN" altLang="en-US" sz="2800"/>
          </a:p>
          <a:p>
            <a:pPr algn="l"/>
            <a:endParaRPr lang="en-IN" altLang="en-US" sz="2800"/>
          </a:p>
          <a:p>
            <a:pPr algn="l"/>
            <a:endParaRPr lang="en-IN"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875" y="107315"/>
            <a:ext cx="10448925" cy="862965"/>
          </a:xfrm>
        </p:spPr>
        <p:txBody>
          <a:bodyPr>
            <a:normAutofit fontScale="90000"/>
          </a:bodyPr>
          <a:lstStyle/>
          <a:p>
            <a:pPr algn="ctr"/>
            <a:br>
              <a:rPr lang="en-IN" altLang="en-US" sz="3200" u="sng"/>
            </a:br>
            <a:r>
              <a:rPr lang="en-IN" altLang="en-US" sz="3200" u="sng"/>
              <a:t>Time &amp; Speed &amp; Distance</a:t>
            </a: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31140" y="849630"/>
            <a:ext cx="11606530" cy="3784600"/>
          </a:xfrm>
          <a:prstGeom prst="rect">
            <a:avLst/>
          </a:prstGeom>
          <a:noFill/>
        </p:spPr>
        <p:txBody>
          <a:bodyPr wrap="square" rtlCol="0">
            <a:spAutoFit/>
          </a:bodyPr>
          <a:lstStyle/>
          <a:p>
            <a:pPr algn="l"/>
            <a:endParaRPr lang="en-IN" altLang="en-US" sz="2400"/>
          </a:p>
          <a:p>
            <a:pPr algn="l"/>
            <a:r>
              <a:rPr lang="en-IN" altLang="en-US" sz="2400"/>
              <a:t>1. Ajay and Vijay travels from A to B at 17km/hr and 19 km/hr respectively. A is 72 km away from B. Vijay reaches B first and returns immediately and meets Ajay at C. Find B to C distance.</a:t>
            </a:r>
          </a:p>
          <a:p>
            <a:pPr algn="l"/>
            <a:endParaRPr lang="en-IN" altLang="en-US" sz="2400"/>
          </a:p>
          <a:p>
            <a:pPr algn="l"/>
            <a:endParaRPr lang="en-IN" altLang="en-US" sz="2400"/>
          </a:p>
          <a:p>
            <a:pPr algn="l"/>
            <a:endParaRPr lang="en-IN" altLang="en-US" sz="2400"/>
          </a:p>
          <a:p>
            <a:pPr algn="l"/>
            <a:r>
              <a:rPr lang="en-IN" altLang="en-US" sz="2400"/>
              <a:t>2. S travels from home to office at an avg. speed of 50km/hr, he is late by 30mins. But when he comes with a speed of 60km/hr, he reaches his office 10mins earlier. How far is his office from his home?(PYQ)</a:t>
            </a:r>
            <a:endParaRPr lang="en-IN"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875" y="107315"/>
            <a:ext cx="10448925" cy="862965"/>
          </a:xfrm>
        </p:spPr>
        <p:txBody>
          <a:bodyPr>
            <a:normAutofit fontScale="90000"/>
          </a:bodyPr>
          <a:lstStyle/>
          <a:p>
            <a:pPr algn="ctr"/>
            <a:br>
              <a:rPr lang="en-IN" altLang="en-US" sz="3200" u="sng"/>
            </a:br>
            <a:r>
              <a:rPr lang="en-IN" altLang="en-US" sz="3200" u="sng"/>
              <a:t>Time &amp; Speed &amp; Distance</a:t>
            </a: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31140" y="849630"/>
            <a:ext cx="11606530" cy="4215765"/>
          </a:xfrm>
          <a:prstGeom prst="rect">
            <a:avLst/>
          </a:prstGeom>
          <a:noFill/>
        </p:spPr>
        <p:txBody>
          <a:bodyPr wrap="square" rtlCol="0">
            <a:spAutoFit/>
          </a:bodyPr>
          <a:lstStyle/>
          <a:p>
            <a:pPr algn="l"/>
            <a:endParaRPr lang="en-IN" altLang="en-US" sz="2400"/>
          </a:p>
          <a:p>
            <a:pPr algn="l"/>
            <a:r>
              <a:rPr lang="en-IN" altLang="en-US" sz="2400"/>
              <a:t>1. R covers 1/4 of total distance at 20km/hr, 1/4 at 10km/h and rest at 80km/hr. Find avg speed for whole distance.</a:t>
            </a:r>
          </a:p>
          <a:p>
            <a:pPr algn="l"/>
            <a:endParaRPr lang="en-IN" altLang="en-US" sz="2400"/>
          </a:p>
          <a:p>
            <a:pPr algn="l"/>
            <a:endParaRPr lang="en-IN" altLang="en-US" sz="2400"/>
          </a:p>
          <a:p>
            <a:pPr algn="l"/>
            <a:endParaRPr lang="en-IN" altLang="en-US" sz="2400"/>
          </a:p>
          <a:p>
            <a:pPr algn="l"/>
            <a:endParaRPr lang="en-IN" altLang="en-US" sz="2400"/>
          </a:p>
          <a:p>
            <a:pPr algn="l"/>
            <a:r>
              <a:rPr lang="en-IN" altLang="en-US" sz="2400"/>
              <a:t>2. A man travelling at 4/5th of his usual speed reaches the destination 5hrs late. How long will he take to reach if he travels at his usual speed?</a:t>
            </a:r>
          </a:p>
          <a:p>
            <a:pPr algn="l"/>
            <a:endParaRPr lang="en-IN" altLang="en-US" sz="2400"/>
          </a:p>
          <a:p>
            <a:pPr algn="l"/>
            <a:endParaRPr lang="en-IN" altLang="en-US" sz="2800"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465" y="274320"/>
            <a:ext cx="10448925" cy="1016635"/>
          </a:xfrm>
        </p:spPr>
        <p:txBody>
          <a:bodyPr>
            <a:normAutofit fontScale="90000"/>
          </a:bodyPr>
          <a:lstStyle/>
          <a:p>
            <a:pPr algn="ctr"/>
            <a:br>
              <a:rPr lang="en-IN" altLang="en-US" sz="3200" u="sng"/>
            </a:br>
            <a:r>
              <a:rPr lang="en-IN" altLang="en-US" sz="3200" u="sng"/>
              <a:t>Trains</a:t>
            </a:r>
            <a:br>
              <a:rPr lang="en-IN" altLang="en-US" sz="3200" u="sng"/>
            </a:br>
            <a:r>
              <a:rPr lang="en-IN" altLang="en-US" sz="3200" u="sng"/>
              <a:t>Concepts</a:t>
            </a: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26695" y="1221105"/>
            <a:ext cx="11748770" cy="6821805"/>
          </a:xfrm>
          <a:prstGeom prst="rect">
            <a:avLst/>
          </a:prstGeom>
          <a:noFill/>
        </p:spPr>
        <p:txBody>
          <a:bodyPr wrap="square" rtlCol="0">
            <a:spAutoFit/>
          </a:bodyPr>
          <a:lstStyle/>
          <a:p>
            <a:pPr algn="l"/>
            <a:r>
              <a:rPr lang="en-IN" altLang="en-US" sz="3600" baseline="30000"/>
              <a:t>Conversion of km/hr to m/s :- Multiply with 5/18</a:t>
            </a:r>
          </a:p>
          <a:p>
            <a:pPr algn="l"/>
            <a:r>
              <a:rPr lang="en-IN" altLang="en-US" sz="3600" baseline="30000">
                <a:sym typeface="+mn-ea"/>
              </a:rPr>
              <a:t>Conversion of m/s to km/hr :- Multiply with 18/5</a:t>
            </a:r>
          </a:p>
          <a:p>
            <a:pPr algn="l"/>
            <a:endParaRPr lang="en-IN" altLang="en-US" sz="3600" baseline="30000">
              <a:sym typeface="+mn-ea"/>
            </a:endParaRPr>
          </a:p>
          <a:p>
            <a:pPr algn="l"/>
            <a:r>
              <a:rPr lang="en-IN" altLang="en-US" sz="3600" baseline="30000">
                <a:sym typeface="+mn-ea"/>
              </a:rPr>
              <a:t>If two trains moving in same directon: relative speed: S1 - S2</a:t>
            </a:r>
          </a:p>
          <a:p>
            <a:pPr algn="l"/>
            <a:r>
              <a:rPr lang="en-IN" altLang="en-US" sz="3600" baseline="30000">
                <a:sym typeface="+mn-ea"/>
              </a:rPr>
              <a:t>If two trains moving in same directon: relative speed: S1 + S2</a:t>
            </a:r>
          </a:p>
          <a:p>
            <a:pPr algn="l"/>
            <a:endParaRPr lang="en-IN" altLang="en-US" sz="3600" baseline="30000"/>
          </a:p>
          <a:p>
            <a:pPr algn="l"/>
            <a:r>
              <a:rPr lang="en-IN" altLang="en-US" sz="3600" baseline="30000"/>
              <a:t>1. A train running at a speed of 40km/hr crosses a signal pole in 9secs. Find length of the train.</a:t>
            </a:r>
          </a:p>
          <a:p>
            <a:pPr algn="l"/>
            <a:endParaRPr lang="en-IN" altLang="en-US" sz="3600" baseline="30000"/>
          </a:p>
          <a:p>
            <a:pPr algn="l"/>
            <a:endParaRPr lang="en-IN" altLang="en-US" sz="3600" baseline="30000"/>
          </a:p>
          <a:p>
            <a:pPr algn="l"/>
            <a:endParaRPr lang="en-IN" altLang="en-US" sz="3600" baseline="30000"/>
          </a:p>
          <a:p>
            <a:pPr algn="l"/>
            <a:r>
              <a:rPr lang="en-IN" altLang="en-US" sz="3600" baseline="30000"/>
              <a:t>2. Two trains running in opp. direction in same speed. The length of each train is 120m. If they cross each other in 12 secs, the speed of each train in km/hr?</a:t>
            </a:r>
          </a:p>
          <a:p>
            <a:pPr algn="l"/>
            <a:endParaRPr lang="en-IN" altLang="en-US" sz="3600" baseline="30000"/>
          </a:p>
          <a:p>
            <a:pPr algn="l"/>
            <a:endParaRPr lang="en-IN" altLang="en-US" sz="3600" baseline="30000"/>
          </a:p>
          <a:p>
            <a:pPr algn="l"/>
            <a:endParaRPr lang="en-IN" altLang="en-US" sz="3600" baseline="30000"/>
          </a:p>
          <a:p>
            <a:pPr algn="l"/>
            <a:endParaRPr lang="en-IN" altLang="en-US" sz="3600" u="sng" baseline="30000"/>
          </a:p>
          <a:p>
            <a:pPr algn="l"/>
            <a:endParaRPr lang="en-IN" altLang="en-US" sz="3600" u="sng" baseline="30000"/>
          </a:p>
          <a:p>
            <a:pPr algn="l"/>
            <a:endParaRPr lang="en-IN" altLang="en-US" sz="4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55" y="131445"/>
            <a:ext cx="10516235" cy="958850"/>
          </a:xfrm>
        </p:spPr>
        <p:txBody>
          <a:bodyPr>
            <a:normAutofit fontScale="90000"/>
          </a:bodyPr>
          <a:lstStyle/>
          <a:p>
            <a:pPr algn="ctr"/>
            <a:br>
              <a:rPr lang="en-IN" altLang="en-US" sz="3200" u="sng"/>
            </a:br>
            <a:r>
              <a:rPr lang="en-IN" altLang="en-US" sz="3200" u="sng"/>
              <a:t>Trains</a:t>
            </a: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74320" y="866775"/>
            <a:ext cx="11701145" cy="7185660"/>
          </a:xfrm>
          <a:prstGeom prst="rect">
            <a:avLst/>
          </a:prstGeom>
          <a:noFill/>
        </p:spPr>
        <p:txBody>
          <a:bodyPr wrap="square" rtlCol="0">
            <a:spAutoFit/>
          </a:bodyPr>
          <a:lstStyle/>
          <a:p>
            <a:pPr algn="l"/>
            <a:endParaRPr lang="en-IN" altLang="en-US" sz="3200" baseline="30000">
              <a:sym typeface="+mn-ea"/>
            </a:endParaRPr>
          </a:p>
          <a:p>
            <a:pPr algn="l"/>
            <a:r>
              <a:rPr lang="en-IN" altLang="en-US" sz="3200" baseline="30000"/>
              <a:t>1. Two trains started at same time, one from A to B and other B to A, if they arrived B and A respectively 4hr and 9 hr after they pass each other, find ratio of their speed.</a:t>
            </a:r>
          </a:p>
          <a:p>
            <a:pPr algn="l"/>
            <a:endParaRPr lang="en-IN" altLang="en-US" sz="3200" baseline="30000"/>
          </a:p>
          <a:p>
            <a:pPr algn="l"/>
            <a:endParaRPr lang="en-IN" altLang="en-US" sz="3200" baseline="30000"/>
          </a:p>
          <a:p>
            <a:pPr algn="l"/>
            <a:endParaRPr lang="en-IN" altLang="en-US" sz="3200" baseline="30000"/>
          </a:p>
          <a:p>
            <a:pPr algn="l"/>
            <a:endParaRPr lang="en-IN" altLang="en-US" sz="3200" baseline="30000"/>
          </a:p>
          <a:p>
            <a:pPr algn="l"/>
            <a:r>
              <a:rPr lang="en-IN" altLang="en-US" sz="3200" baseline="30000"/>
              <a:t>2. A train speed 48km/hr, cross another train half of its length, travelling in opp. direction at 42km/hr in 12 secs. It also passes a railway platform in 45 secs. What is the length of platform?</a:t>
            </a:r>
          </a:p>
          <a:p>
            <a:pPr algn="l"/>
            <a:endParaRPr lang="en-IN" altLang="en-US" sz="3200" baseline="30000"/>
          </a:p>
          <a:p>
            <a:pPr algn="l"/>
            <a:endParaRPr lang="en-IN" altLang="en-US" sz="3200" baseline="30000"/>
          </a:p>
          <a:p>
            <a:pPr algn="l"/>
            <a:endParaRPr lang="en-IN" altLang="en-US" sz="3200" baseline="30000"/>
          </a:p>
          <a:p>
            <a:pPr algn="l"/>
            <a:endParaRPr lang="en-IN" altLang="en-US" sz="3200" baseline="30000"/>
          </a:p>
          <a:p>
            <a:pPr algn="l"/>
            <a:r>
              <a:rPr lang="en-IN" altLang="en-US" sz="3200" baseline="30000"/>
              <a:t>3. Two trains running in opp. direction cross a man standing on a platform in 27secs and 17secs respectively and they cross each other in 23 secs. The ratio of their speeds?</a:t>
            </a:r>
          </a:p>
          <a:p>
            <a:pPr algn="l"/>
            <a:endParaRPr lang="en-IN" altLang="en-US" sz="3200" baseline="30000"/>
          </a:p>
          <a:p>
            <a:pPr algn="l"/>
            <a:endParaRPr lang="en-IN" altLang="en-US" sz="3200" baseline="30000"/>
          </a:p>
          <a:p>
            <a:pPr algn="l"/>
            <a:endParaRPr lang="en-IN" altLang="en-US" sz="3200" baseline="30000"/>
          </a:p>
          <a:p>
            <a:pPr algn="l"/>
            <a:endParaRPr lang="en-IN" altLang="en-US" sz="3600" u="sng" baseline="30000"/>
          </a:p>
          <a:p>
            <a:pPr algn="l"/>
            <a:endParaRPr lang="en-IN" altLang="en-US" sz="3600" u="sng" baseline="30000"/>
          </a:p>
          <a:p>
            <a:pPr algn="l"/>
            <a:endParaRPr lang="en-IN" altLang="en-US" sz="4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155" y="131445"/>
            <a:ext cx="10516235" cy="958850"/>
          </a:xfrm>
        </p:spPr>
        <p:txBody>
          <a:bodyPr>
            <a:normAutofit fontScale="90000"/>
          </a:bodyPr>
          <a:lstStyle/>
          <a:p>
            <a:pPr algn="ctr"/>
            <a:br>
              <a:rPr lang="en-IN" altLang="en-US" sz="3200" u="sng"/>
            </a:br>
            <a:r>
              <a:rPr lang="en-IN" altLang="en-US" sz="3200" u="sng"/>
              <a:t>Boat and Stream</a:t>
            </a:r>
            <a:br>
              <a:rPr lang="en-IN" altLang="en-US" sz="3200" u="sng"/>
            </a:br>
            <a:r>
              <a:rPr lang="en-IN" altLang="en-US" sz="3200" u="sng"/>
              <a:t>Concept</a:t>
            </a: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74320" y="866775"/>
            <a:ext cx="11701145" cy="7825740"/>
          </a:xfrm>
          <a:prstGeom prst="rect">
            <a:avLst/>
          </a:prstGeom>
          <a:noFill/>
        </p:spPr>
        <p:txBody>
          <a:bodyPr wrap="square" rtlCol="0">
            <a:spAutoFit/>
          </a:bodyPr>
          <a:lstStyle/>
          <a:p>
            <a:pPr algn="l"/>
            <a:endParaRPr lang="en-IN" altLang="en-US" sz="3200" baseline="30000">
              <a:sym typeface="+mn-ea"/>
            </a:endParaRPr>
          </a:p>
          <a:p>
            <a:pPr algn="l"/>
            <a:r>
              <a:rPr lang="en-IN" altLang="en-US" sz="3200" baseline="30000"/>
              <a:t>Downstream(Boat and Stream in same direction):- Speed = (a+b)</a:t>
            </a:r>
          </a:p>
          <a:p>
            <a:pPr algn="l"/>
            <a:endParaRPr lang="en-IN" altLang="en-US" sz="3200" baseline="30000"/>
          </a:p>
          <a:p>
            <a:pPr algn="l"/>
            <a:r>
              <a:rPr lang="en-IN" altLang="en-US" sz="3200" baseline="30000">
                <a:sym typeface="+mn-ea"/>
              </a:rPr>
              <a:t>Upstream(Boat and Stream in opp direction):- Speed = (a-b), a&gt;b always</a:t>
            </a:r>
          </a:p>
          <a:p>
            <a:pPr algn="l"/>
            <a:endParaRPr lang="en-IN" altLang="en-US" sz="3200" baseline="30000">
              <a:sym typeface="+mn-ea"/>
            </a:endParaRPr>
          </a:p>
          <a:p>
            <a:pPr algn="l"/>
            <a:r>
              <a:rPr lang="en-IN" altLang="en-US" sz="3200" baseline="30000"/>
              <a:t>Speed of Boat = 1/2(a+b)                                  </a:t>
            </a:r>
            <a:r>
              <a:rPr lang="en-IN" altLang="en-US" sz="3200" baseline="30000">
                <a:sym typeface="+mn-ea"/>
              </a:rPr>
              <a:t>Speed of Stream = 1/2(a-b)</a:t>
            </a:r>
          </a:p>
          <a:p>
            <a:pPr algn="l"/>
            <a:endParaRPr lang="en-IN" altLang="en-US" sz="3200" baseline="30000">
              <a:sym typeface="+mn-ea"/>
            </a:endParaRPr>
          </a:p>
          <a:p>
            <a:pPr algn="l"/>
            <a:r>
              <a:rPr lang="en-IN" altLang="en-US" sz="3200" baseline="30000">
                <a:sym typeface="+mn-ea"/>
              </a:rPr>
              <a:t>1. Speed of boat  in still water is 15km/hr and rate of current is 3km/hr. The distance travelled downstream in 12mins is:-</a:t>
            </a:r>
          </a:p>
          <a:p>
            <a:pPr algn="l"/>
            <a:endParaRPr lang="en-IN" altLang="en-US" sz="3200" baseline="30000"/>
          </a:p>
          <a:p>
            <a:pPr algn="l"/>
            <a:endParaRPr lang="en-IN" altLang="en-US" sz="3200" baseline="30000"/>
          </a:p>
          <a:p>
            <a:pPr algn="l"/>
            <a:endParaRPr lang="en-IN" altLang="en-US" sz="3200" baseline="30000"/>
          </a:p>
          <a:p>
            <a:pPr algn="l"/>
            <a:r>
              <a:rPr lang="en-IN" altLang="en-US" sz="3200" baseline="30000"/>
              <a:t>2. A man takes twice as long to row a distance upstream than to downstream. The ratio of speed of boat in still water and stream is:-</a:t>
            </a:r>
          </a:p>
          <a:p>
            <a:pPr algn="l"/>
            <a:endParaRPr lang="en-IN" altLang="en-US" sz="3200" baseline="30000"/>
          </a:p>
          <a:p>
            <a:pPr algn="l"/>
            <a:endParaRPr lang="en-IN" altLang="en-US" sz="3200" baseline="30000"/>
          </a:p>
          <a:p>
            <a:pPr algn="l"/>
            <a:endParaRPr lang="en-IN" altLang="en-US" sz="3200" baseline="30000"/>
          </a:p>
          <a:p>
            <a:pPr algn="l"/>
            <a:endParaRPr lang="en-IN" altLang="en-US" sz="3200" baseline="30000"/>
          </a:p>
          <a:p>
            <a:pPr algn="l"/>
            <a:endParaRPr lang="en-IN" altLang="en-US" sz="3200" baseline="30000"/>
          </a:p>
          <a:p>
            <a:pPr algn="l"/>
            <a:endParaRPr lang="en-IN" altLang="en-US" sz="3200" baseline="30000"/>
          </a:p>
          <a:p>
            <a:pPr algn="l"/>
            <a:endParaRPr lang="en-IN" altLang="en-US" sz="3600" u="sng" baseline="30000"/>
          </a:p>
          <a:p>
            <a:pPr algn="l"/>
            <a:endParaRPr lang="en-IN" altLang="en-US" sz="3600" u="sng" baseline="30000"/>
          </a:p>
          <a:p>
            <a:pPr algn="l"/>
            <a:endParaRPr lang="en-IN" altLang="en-US" sz="4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1057</Words>
  <Application>Microsoft Office PowerPoint</Application>
  <PresentationFormat>Widescreen</PresentationFormat>
  <Paragraphs>135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Time &amp; Work </vt:lpstr>
      <vt:lpstr> Time &amp; Work </vt:lpstr>
      <vt:lpstr> Time &amp; Work </vt:lpstr>
      <vt:lpstr> Time &amp; Work </vt:lpstr>
      <vt:lpstr> Time &amp; Speed &amp; Distance </vt:lpstr>
      <vt:lpstr> Time &amp; Speed &amp; Distance </vt:lpstr>
      <vt:lpstr> Trains Concepts </vt:lpstr>
      <vt:lpstr> Trains </vt:lpstr>
      <vt:lpstr> Boat and Stream Concept </vt:lpstr>
      <vt:lpstr> Boat and Stream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TCS Aptitude</dc:title>
  <dc:creator>ASUS</dc:creator>
  <cp:lastModifiedBy>lokesh bagora</cp:lastModifiedBy>
  <cp:revision>7</cp:revision>
  <dcterms:created xsi:type="dcterms:W3CDTF">2022-07-16T17:34:00Z</dcterms:created>
  <dcterms:modified xsi:type="dcterms:W3CDTF">2024-04-23T22:32:44Z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354CC48A9259475999BBF99AB9238AD2</vt:lpwstr>
  </property>
  <property fmtid="{D5CDD505-2E9C-101B-9397-08002B2CF9AE}" pid="3" name="KSOProductBuildVer">
    <vt:lpwstr>1033-11.2.0.11191</vt:lpwstr>
  </property>
</Properties>
</file>