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73" r:id="rId3"/>
    <p:sldId id="274" r:id="rId4"/>
    <p:sldId id="276" r:id="rId5"/>
    <p:sldId id="277" r:id="rId6"/>
    <p:sldId id="279" r:id="rId7"/>
    <p:sldId id="281"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7847330"/>
          </a:xfrm>
          <a:prstGeom prst="rect">
            <a:avLst/>
          </a:prstGeom>
          <a:noFill/>
        </p:spPr>
        <p:txBody>
          <a:bodyPr wrap="square" rtlCol="0">
            <a:spAutoFit/>
          </a:bodyPr>
          <a:lstStyle/>
          <a:p>
            <a:pPr algn="l"/>
            <a:r>
              <a:rPr lang="en-IN" altLang="en-US" sz="2400"/>
              <a:t>Choose the option that best fits the blank(s): 1 - 5.</a:t>
            </a:r>
          </a:p>
          <a:p>
            <a:pPr algn="l"/>
            <a:endParaRPr lang="en-IN" altLang="en-US" sz="2400"/>
          </a:p>
          <a:p>
            <a:pPr algn="l"/>
            <a:r>
              <a:rPr lang="en-IN" altLang="en-US" sz="2400"/>
              <a:t>1.The candidates ___________ certificates the office could not verify were not permitted to appear before the interview board.</a:t>
            </a:r>
          </a:p>
          <a:p>
            <a:pPr algn="l"/>
            <a:endParaRPr lang="en-IN" altLang="en-US" sz="2400"/>
          </a:p>
          <a:p>
            <a:pPr algn="l"/>
            <a:r>
              <a:rPr lang="en-IN" altLang="en-US" sz="2400"/>
              <a:t>A.Whom</a:t>
            </a:r>
          </a:p>
          <a:p>
            <a:pPr algn="l"/>
            <a:r>
              <a:rPr lang="en-IN" altLang="en-US" sz="2400"/>
              <a:t>B.Whose</a:t>
            </a:r>
          </a:p>
          <a:p>
            <a:pPr algn="l"/>
            <a:r>
              <a:rPr lang="en-IN" altLang="en-US" sz="2400"/>
              <a:t>C.Who</a:t>
            </a:r>
          </a:p>
          <a:p>
            <a:pPr algn="l"/>
            <a:r>
              <a:rPr lang="en-IN" altLang="en-US" sz="2400"/>
              <a:t>D.Which</a:t>
            </a:r>
          </a:p>
          <a:p>
            <a:pPr algn="l"/>
            <a:endParaRPr lang="en-IN" altLang="en-US" sz="2400"/>
          </a:p>
          <a:p>
            <a:pPr algn="l"/>
            <a:r>
              <a:rPr lang="en-IN" altLang="en-US" sz="2400"/>
              <a:t>2.Take this medicine and you will get rid -------- the bad cold</a:t>
            </a:r>
          </a:p>
          <a:p>
            <a:pPr algn="l"/>
            <a:endParaRPr lang="en-IN" altLang="en-US" sz="2400"/>
          </a:p>
          <a:p>
            <a:pPr algn="l"/>
            <a:r>
              <a:rPr lang="en-IN" altLang="en-US" sz="2400"/>
              <a:t>A. of            B.over</a:t>
            </a:r>
          </a:p>
          <a:p>
            <a:pPr algn="l"/>
            <a:endParaRPr lang="en-IN" altLang="en-US" sz="2400"/>
          </a:p>
          <a:p>
            <a:pPr algn="l"/>
            <a:r>
              <a:rPr lang="en-IN" altLang="en-US" sz="2400"/>
              <a:t>c. at             C. from</a:t>
            </a:r>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 </a:t>
            </a:r>
          </a:p>
          <a:p>
            <a:pPr algn="l"/>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8216900"/>
          </a:xfrm>
          <a:prstGeom prst="rect">
            <a:avLst/>
          </a:prstGeom>
          <a:noFill/>
        </p:spPr>
        <p:txBody>
          <a:bodyPr wrap="square" rtlCol="0">
            <a:spAutoFit/>
          </a:bodyPr>
          <a:lstStyle/>
          <a:p>
            <a:pPr algn="l"/>
            <a:r>
              <a:rPr lang="en-IN" altLang="en-US" sz="2400"/>
              <a:t>3. This is -----  car I bought yesterday</a:t>
            </a:r>
          </a:p>
          <a:p>
            <a:pPr algn="l"/>
            <a:endParaRPr lang="en-IN" altLang="en-US" sz="2400"/>
          </a:p>
          <a:p>
            <a:pPr algn="l"/>
            <a:r>
              <a:rPr lang="en-IN" altLang="en-US" sz="2400"/>
              <a:t>A. a                                 B.an</a:t>
            </a:r>
          </a:p>
          <a:p>
            <a:pPr algn="l"/>
            <a:r>
              <a:rPr lang="en-IN" altLang="en-US" sz="2400"/>
              <a:t>C. the                             D. none</a:t>
            </a:r>
          </a:p>
          <a:p>
            <a:pPr algn="l"/>
            <a:endParaRPr lang="en-IN" altLang="en-US" sz="2400"/>
          </a:p>
          <a:p>
            <a:pPr algn="l"/>
            <a:endParaRPr lang="en-IN" altLang="en-US" sz="2400"/>
          </a:p>
          <a:p>
            <a:pPr algn="l"/>
            <a:r>
              <a:rPr lang="en-IN" altLang="en-US" sz="2400"/>
              <a:t>4. It was very kind of you to ______ the invitation as the chief guest for the meeting</a:t>
            </a:r>
          </a:p>
          <a:p>
            <a:pPr algn="l"/>
            <a:endParaRPr lang="en-IN" altLang="en-US" sz="2400"/>
          </a:p>
          <a:p>
            <a:pPr algn="l"/>
            <a:r>
              <a:rPr lang="en-IN" altLang="en-US" sz="2400"/>
              <a:t>A. except                                             B.accept</a:t>
            </a:r>
          </a:p>
          <a:p>
            <a:pPr algn="l"/>
            <a:endParaRPr lang="en-IN" altLang="en-US" sz="2400"/>
          </a:p>
          <a:p>
            <a:pPr algn="l"/>
            <a:r>
              <a:rPr lang="en-IN" altLang="en-US" sz="2400"/>
              <a:t>C. concur                                             D. comply</a:t>
            </a:r>
          </a:p>
          <a:p>
            <a:pPr algn="l"/>
            <a:endParaRPr lang="en-IN" altLang="en-US" sz="2400"/>
          </a:p>
          <a:p>
            <a:pPr algn="l"/>
            <a:r>
              <a:rPr lang="en-IN" altLang="en-US" sz="2400"/>
              <a:t>5. I prefer tea ________ coffee.</a:t>
            </a:r>
          </a:p>
          <a:p>
            <a:pPr algn="l"/>
            <a:endParaRPr lang="en-IN" altLang="en-US" sz="2400"/>
          </a:p>
          <a:p>
            <a:pPr algn="l"/>
            <a:r>
              <a:rPr lang="en-IN" altLang="en-US" sz="2400"/>
              <a:t>A. of                           B. than</a:t>
            </a:r>
          </a:p>
          <a:p>
            <a:pPr algn="l"/>
            <a:endParaRPr lang="en-IN" altLang="en-US" sz="2400"/>
          </a:p>
          <a:p>
            <a:pPr algn="l"/>
            <a:r>
              <a:rPr lang="en-IN" altLang="en-US" sz="2400"/>
              <a:t>C.to                            D. over</a:t>
            </a:r>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6554470"/>
          </a:xfrm>
          <a:prstGeom prst="rect">
            <a:avLst/>
          </a:prstGeom>
          <a:noFill/>
        </p:spPr>
        <p:txBody>
          <a:bodyPr wrap="square" rtlCol="0">
            <a:spAutoFit/>
          </a:bodyPr>
          <a:lstStyle/>
          <a:p>
            <a:pPr algn="l"/>
            <a:r>
              <a:rPr lang="en-IN" altLang="en-US" sz="2000"/>
              <a:t>Q6 to Q8. Read the passage given below and answer the questions.</a:t>
            </a:r>
          </a:p>
          <a:p>
            <a:pPr algn="l"/>
            <a:endParaRPr lang="en-IN" altLang="en-US" sz="2000"/>
          </a:p>
          <a:p>
            <a:pPr algn="l"/>
            <a:r>
              <a:rPr lang="en-IN" altLang="en-US" sz="2000"/>
              <a:t>It’s apparently humankind’s fate never to stop writing the history of pandemics. No matter how often they occur - and they do occur with great frequency - we collectively refuse to think about them until circumstances demand it. Then, when the immediate crisis passes, we put it out of our minds as quickly as possible. And so, we again are unprepared when the next contagion - in this case, COVID-19 - bursts upon us. Richard Conniff traces this alarming cycle in “How devastating pandemics change us,” this month’s cover story. It examines our long relationship with infectious diseases, from the hard lessons we’ve been forced to learn to the brave, and often difficult, characters who’ve risked their lives to save us.</a:t>
            </a:r>
          </a:p>
          <a:p>
            <a:pPr algn="l"/>
            <a:endParaRPr lang="en-IN" altLang="en-US" sz="2000"/>
          </a:p>
          <a:p>
            <a:pPr algn="l"/>
            <a:r>
              <a:rPr lang="en-IN" altLang="en-US" sz="2000"/>
              <a:t>Smallpox taught us that we could prevent disease through inoculation and, as the 1700s ended, vaccination. By the mid-1800s, cholera’s lesson was about sanitation and the need for centralized water and sewer systems. About the same time, one man we’ve all heard of, Louis Pasteur, and one many of us haven’t, Robert Koch, became the co-fathers of germ theory. Tools they created are still used to identify and fight what Conniff calls “an astonishing rogues’ gallery of deadly pathogens.”</a:t>
            </a:r>
          </a:p>
          <a:p>
            <a:pPr algn="l"/>
            <a:endParaRPr lang="en-IN" altLang="en-US" sz="2000"/>
          </a:p>
          <a:p>
            <a:pPr algn="l"/>
            <a:r>
              <a:rPr lang="en-IN" altLang="en-US" sz="2000"/>
              <a:t>And yet here we are, again, fighting on two fronts: the first, against a new coronavirus sweeping the planet to devastating effect; the second, with each other, over domestic and international politics and whether we’re willing to pay the price of prevention.</a:t>
            </a:r>
          </a:p>
          <a:p>
            <a:pPr algn="l"/>
            <a:endParaRPr lang="en-IN" altLang="en-US" sz="2000"/>
          </a:p>
          <a:p>
            <a:pPr algn="l"/>
            <a:r>
              <a:rPr lang="en-IN" altLang="en-US" sz="2000"/>
              <a:t>It’s an important question for our planet. While we debate, the next pandemic draws nearer.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9890"/>
            <a:ext cx="11654155" cy="7108825"/>
          </a:xfrm>
          <a:prstGeom prst="rect">
            <a:avLst/>
          </a:prstGeom>
          <a:noFill/>
        </p:spPr>
        <p:txBody>
          <a:bodyPr wrap="square" rtlCol="0">
            <a:spAutoFit/>
          </a:bodyPr>
          <a:lstStyle/>
          <a:p>
            <a:pPr algn="l"/>
            <a:r>
              <a:rPr lang="en-IN" altLang="en-US" sz="2400"/>
              <a:t>Q6. Which statement is CORRECT according to the passage?</a:t>
            </a:r>
          </a:p>
          <a:p>
            <a:pPr algn="l"/>
            <a:r>
              <a:rPr lang="en-IN" altLang="en-US" sz="2400"/>
              <a:t>A.Research about vaccines is not reliable</a:t>
            </a:r>
          </a:p>
          <a:p>
            <a:pPr algn="l"/>
            <a:r>
              <a:rPr lang="en-IN" altLang="en-US" sz="2400"/>
              <a:t>B.All pandemics are not to be feared</a:t>
            </a:r>
          </a:p>
          <a:p>
            <a:pPr algn="l"/>
            <a:r>
              <a:rPr lang="en-IN" altLang="en-US" sz="2400"/>
              <a:t>C.Pandemics keep occurring periodically</a:t>
            </a:r>
          </a:p>
          <a:p>
            <a:pPr algn="l"/>
            <a:r>
              <a:rPr lang="en-IN" altLang="en-US" sz="2400"/>
              <a:t>D.There is no solution for a pandemic</a:t>
            </a:r>
          </a:p>
          <a:p>
            <a:pPr algn="l"/>
            <a:endParaRPr lang="en-IN" altLang="en-US" sz="2400"/>
          </a:p>
          <a:p>
            <a:pPr algn="l"/>
            <a:r>
              <a:rPr lang="en-IN" altLang="en-US" sz="2400"/>
              <a:t>Q7. In the fourth paragraph which pandemic is the author referring?</a:t>
            </a:r>
          </a:p>
          <a:p>
            <a:pPr algn="l"/>
            <a:r>
              <a:rPr lang="en-IN" altLang="en-US" sz="2400"/>
              <a:t>A.An unknown one</a:t>
            </a:r>
          </a:p>
          <a:p>
            <a:pPr algn="l"/>
            <a:r>
              <a:rPr lang="en-IN" altLang="en-US" sz="2400"/>
              <a:t>B.Small pox</a:t>
            </a:r>
          </a:p>
          <a:p>
            <a:pPr algn="l"/>
            <a:r>
              <a:rPr lang="en-IN" altLang="en-US" sz="2400"/>
              <a:t>C.COVID-19</a:t>
            </a:r>
          </a:p>
          <a:p>
            <a:pPr algn="l"/>
            <a:r>
              <a:rPr lang="en-IN" altLang="en-US" sz="2400"/>
              <a:t>D.Cholera</a:t>
            </a:r>
          </a:p>
          <a:p>
            <a:pPr algn="l"/>
            <a:endParaRPr lang="en-IN" altLang="en-US" sz="2400"/>
          </a:p>
          <a:p>
            <a:pPr algn="l"/>
            <a:r>
              <a:rPr lang="en-IN" altLang="en-US" sz="2400"/>
              <a:t>Q8. What does the writer imply that we should do?</a:t>
            </a:r>
          </a:p>
          <a:p>
            <a:pPr algn="l"/>
            <a:r>
              <a:rPr lang="en-IN" altLang="en-US" sz="2400"/>
              <a:t>A.Be vigilant about hygiene and health issues.</a:t>
            </a:r>
          </a:p>
          <a:p>
            <a:pPr algn="l"/>
            <a:r>
              <a:rPr lang="en-IN" altLang="en-US" sz="2400"/>
              <a:t>B.Wear masks when we step out of our homes.</a:t>
            </a:r>
          </a:p>
          <a:p>
            <a:pPr algn="l"/>
            <a:r>
              <a:rPr lang="en-IN" altLang="en-US" sz="2400"/>
              <a:t>C.Wash our hands and everything we touch carefully.</a:t>
            </a:r>
          </a:p>
          <a:p>
            <a:pPr algn="l"/>
            <a:r>
              <a:rPr lang="en-IN" altLang="en-US" sz="2400"/>
              <a:t>D.Maintain social distancing and avoid public gatherings.</a:t>
            </a:r>
          </a:p>
          <a:p>
            <a:pPr algn="l"/>
            <a:endParaRPr lang="en-IN" altLang="en-US" sz="2400"/>
          </a:p>
          <a:p>
            <a:pPr algn="l"/>
            <a:r>
              <a:rPr lang="en-IN" altLang="en-US" sz="24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8955405"/>
          </a:xfrm>
          <a:prstGeom prst="rect">
            <a:avLst/>
          </a:prstGeom>
          <a:noFill/>
        </p:spPr>
        <p:txBody>
          <a:bodyPr wrap="square" rtlCol="0">
            <a:spAutoFit/>
          </a:bodyPr>
          <a:lstStyle/>
          <a:p>
            <a:pPr algn="l"/>
            <a:r>
              <a:rPr lang="en-IN" altLang="en-US" sz="2400"/>
              <a:t>Q9. You are going to read a text about a man in a photograph. Some sentences are missing from the text. Choose from the list (A-C) the most appropriate sentence for each gap (1-2) in the text. There is one extra sentence that you do not need to use.</a:t>
            </a:r>
          </a:p>
          <a:p>
            <a:pPr algn="l"/>
            <a:endParaRPr lang="en-IN" altLang="en-US" sz="2400"/>
          </a:p>
          <a:p>
            <a:pPr algn="l"/>
            <a:r>
              <a:rPr lang="en-IN" altLang="en-US" sz="2400"/>
              <a:t>It was the first photograph that I had ever seen, and it fascinated me. I still remember holding it at every angle in order to catch the flickering light from the oil lamp on the dresser. ____(1)____. I had never met him, but I felt that I knew him. ____(2)____. I moved the photograph so that the shadow lay perfectly around his hollow cheeks. How different he looked!</a:t>
            </a:r>
          </a:p>
          <a:p>
            <a:pPr algn="l"/>
            <a:endParaRPr lang="en-IN" altLang="en-US" sz="2400"/>
          </a:p>
          <a:p>
            <a:pPr algn="l"/>
            <a:r>
              <a:rPr lang="en-IN" altLang="en-US" sz="2400"/>
              <a:t>A.The man in the photograph was unsmiling, but his eyes were kind.</a:t>
            </a:r>
          </a:p>
          <a:p>
            <a:pPr algn="l"/>
            <a:r>
              <a:rPr lang="en-IN" altLang="en-US" sz="2400"/>
              <a:t>B.I would tell him how wonderful he looked with the shadow that I had seen across his photograph, and I would most carefully suggest that he grew whiskers.</a:t>
            </a:r>
          </a:p>
          <a:p>
            <a:pPr algn="l"/>
            <a:r>
              <a:rPr lang="en-IN" altLang="en-US" sz="2400"/>
              <a:t>C.One evening when I was looking at the photograph, as I always did before I went to sleep, I noticed a shadow across the man’s thin face.</a:t>
            </a:r>
          </a:p>
          <a:p>
            <a:pPr algn="l"/>
            <a:endParaRPr lang="en-IN" altLang="en-US" sz="2400"/>
          </a:p>
          <a:p>
            <a:pPr algn="l"/>
            <a:r>
              <a:rPr lang="en-IN" altLang="en-US" sz="2400"/>
              <a:t>A.(1)-A, (2)-C     </a:t>
            </a:r>
            <a:r>
              <a:rPr lang="en-IN" altLang="en-US" sz="2400">
                <a:sym typeface="+mn-ea"/>
              </a:rPr>
              <a:t>B.(1)-B, (2)-A        C.(1)-C, (2)-B                 D.(1)-C, (2)-A</a:t>
            </a:r>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8605" y="410845"/>
            <a:ext cx="11654155" cy="7785735"/>
          </a:xfrm>
          <a:prstGeom prst="rect">
            <a:avLst/>
          </a:prstGeom>
          <a:noFill/>
        </p:spPr>
        <p:txBody>
          <a:bodyPr wrap="square" rtlCol="0">
            <a:spAutoFit/>
          </a:bodyPr>
          <a:lstStyle/>
          <a:p>
            <a:pPr algn="l"/>
            <a:r>
              <a:rPr lang="en-IN" altLang="en-US" sz="2000"/>
              <a:t>Q10. You are going to read a text about an interesting initiative. Some sentences are missing from the text. Choose from the list (A-C) the most appropriate sentence for each gap (1-2) in the text. There is one extra sentence that you do not need to use.</a:t>
            </a:r>
          </a:p>
          <a:p>
            <a:pPr algn="l"/>
            <a:endParaRPr lang="en-IN" altLang="en-US" sz="2000"/>
          </a:p>
          <a:p>
            <a:pPr algn="l"/>
            <a:r>
              <a:rPr lang="en-IN" altLang="en-US" sz="2000"/>
              <a:t>This year’s Covid-19 pandemic has introduced a wide swath of Americans to the joys of gardens and gardening. ____(1)____. American’s Rose Center is seeking Volunteers to participate during its upcoming Volunteer Days from 8 a.m. to 3 p.m. on October 23 and 24. ____(2)____. Mask wearing and social distancing will be observed and a brown bag lunch will be provided to all who register.</a:t>
            </a:r>
          </a:p>
          <a:p>
            <a:pPr algn="l"/>
            <a:endParaRPr lang="en-IN" altLang="en-US" sz="2000"/>
          </a:p>
          <a:p>
            <a:pPr algn="l"/>
            <a:r>
              <a:rPr lang="en-IN" altLang="en-US" sz="2000"/>
              <a:t>A)Volunteers are welcome to come and work in the garden any time during the two days.</a:t>
            </a:r>
          </a:p>
          <a:p>
            <a:pPr algn="l"/>
            <a:endParaRPr lang="en-IN" altLang="en-US" sz="2000"/>
          </a:p>
          <a:p>
            <a:pPr algn="l"/>
            <a:r>
              <a:rPr lang="en-IN" altLang="en-US" sz="2000"/>
              <a:t>B)The fresh air and other healthful benefits of outdoor exercise, together with the good feeling of accomplishing some useful have drawn many to begin gardening or increase activities in the garden.</a:t>
            </a:r>
          </a:p>
          <a:p>
            <a:pPr algn="l"/>
            <a:endParaRPr lang="en-IN" altLang="en-US" sz="2000"/>
          </a:p>
          <a:p>
            <a:pPr algn="l"/>
            <a:r>
              <a:rPr lang="en-IN" altLang="en-US" sz="2000"/>
              <a:t>C)After the tour, Volunteers will be guided through tasks by garden team leaders.</a:t>
            </a:r>
          </a:p>
          <a:p>
            <a:pPr algn="l"/>
            <a:endParaRPr lang="en-IN" altLang="en-US" sz="2000"/>
          </a:p>
          <a:p>
            <a:pPr algn="l"/>
            <a:r>
              <a:rPr lang="en-IN" altLang="en-US" sz="2000"/>
              <a:t>A.1-A, 2-C                                         </a:t>
            </a:r>
            <a:r>
              <a:rPr lang="en-IN" altLang="en-US" sz="2000">
                <a:sym typeface="+mn-ea"/>
              </a:rPr>
              <a:t>C.1-B, 2-A</a:t>
            </a:r>
          </a:p>
          <a:p>
            <a:pPr algn="l"/>
            <a:endParaRPr lang="en-IN" altLang="en-US" sz="2000"/>
          </a:p>
          <a:p>
            <a:pPr algn="l"/>
            <a:r>
              <a:rPr lang="en-IN" altLang="en-US" sz="2000"/>
              <a:t>B.1-C, 2-A                                         </a:t>
            </a:r>
            <a:r>
              <a:rPr lang="en-IN" altLang="en-US" sz="2000">
                <a:sym typeface="+mn-ea"/>
              </a:rPr>
              <a:t>D.1-C, 2-B</a:t>
            </a:r>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r>
              <a:rPr lang="en-IN" altLang="en-US" sz="20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8770620"/>
          </a:xfrm>
          <a:prstGeom prst="rect">
            <a:avLst/>
          </a:prstGeom>
          <a:noFill/>
        </p:spPr>
        <p:txBody>
          <a:bodyPr wrap="square" rtlCol="0">
            <a:spAutoFit/>
          </a:bodyPr>
          <a:lstStyle/>
          <a:p>
            <a:pPr algn="l"/>
            <a:r>
              <a:rPr lang="en-IN" altLang="en-US" sz="2000"/>
              <a:t>For the four-sentence (S1 to S4) paragraph below, sentences S1 and S4 are given. From the options P, Q and R, choose appropriate sentences for S2 and S3 respectively for Q11 &amp;12</a:t>
            </a:r>
          </a:p>
          <a:p>
            <a:pPr algn="l"/>
            <a:endParaRPr lang="en-IN" altLang="en-US" sz="2000"/>
          </a:p>
          <a:p>
            <a:pPr algn="l"/>
            <a:r>
              <a:rPr lang="en-IN" altLang="en-US" sz="2000"/>
              <a:t>S-1: A global partnership will be making 120 million rapid coronavirus tests available to 133 economically less-advantaged nations at heavily discounted prices, the World Health Organization (WHO) announced.</a:t>
            </a:r>
          </a:p>
          <a:p>
            <a:pPr algn="l"/>
            <a:endParaRPr lang="en-IN" altLang="en-US" sz="2000"/>
          </a:p>
          <a:p>
            <a:pPr algn="l"/>
            <a:r>
              <a:rPr lang="en-IN" altLang="en-US" sz="2000"/>
              <a:t>S-2:</a:t>
            </a:r>
          </a:p>
          <a:p>
            <a:pPr algn="l"/>
            <a:r>
              <a:rPr lang="en-IN" altLang="en-US" sz="2000"/>
              <a:t>S-3:</a:t>
            </a:r>
          </a:p>
          <a:p>
            <a:pPr algn="l"/>
            <a:endParaRPr lang="en-IN" altLang="en-US" sz="2000"/>
          </a:p>
          <a:p>
            <a:pPr algn="l"/>
            <a:r>
              <a:rPr lang="en-IN" altLang="en-US" sz="2000"/>
              <a:t>S-4: The plan is the result of a series of agreements between the two pharmaceutical companies and several non-profit organizations and the Global Fund.</a:t>
            </a:r>
          </a:p>
          <a:p>
            <a:pPr algn="l"/>
            <a:endParaRPr lang="en-IN" altLang="en-US" sz="2000"/>
          </a:p>
          <a:p>
            <a:pPr algn="l"/>
            <a:r>
              <a:rPr lang="en-IN" altLang="en-US" sz="2000"/>
              <a:t>P:They will cost the purchasing nations $5 or less apiece.</a:t>
            </a:r>
          </a:p>
          <a:p>
            <a:pPr algn="l"/>
            <a:endParaRPr lang="en-IN" altLang="en-US" sz="2000"/>
          </a:p>
          <a:p>
            <a:pPr algn="l"/>
            <a:r>
              <a:rPr lang="en-IN" altLang="en-US" sz="2000"/>
              <a:t>Q:Testing is a critical cornerstone of the COVID-19 response, enabling countries to trace and contain the virus now.</a:t>
            </a:r>
          </a:p>
          <a:p>
            <a:pPr algn="l"/>
            <a:endParaRPr lang="en-IN" altLang="en-US" sz="2000"/>
          </a:p>
          <a:p>
            <a:pPr algn="l"/>
            <a:r>
              <a:rPr lang="en-IN" altLang="en-US" sz="2000"/>
              <a:t>R:The tests will be supplied by U.S.-based Abbott and South Korea's SD Biosensor, over a period of six months.</a:t>
            </a:r>
          </a:p>
          <a:p>
            <a:pPr algn="l"/>
            <a:endParaRPr lang="en-IN" altLang="en-US" sz="2000"/>
          </a:p>
          <a:p>
            <a:pPr algn="l"/>
            <a:r>
              <a:rPr lang="en-IN" altLang="en-US" sz="2000"/>
              <a:t>A.PQ                            </a:t>
            </a:r>
            <a:r>
              <a:rPr lang="en-IN" altLang="en-US" sz="2000">
                <a:sym typeface="+mn-ea"/>
              </a:rPr>
              <a:t>B.QP</a:t>
            </a:r>
            <a:r>
              <a:rPr lang="en-IN" altLang="en-US" sz="2000"/>
              <a:t>                        </a:t>
            </a:r>
            <a:r>
              <a:rPr lang="en-IN" altLang="en-US" sz="2000">
                <a:sym typeface="+mn-ea"/>
              </a:rPr>
              <a:t>C.RP                             D.PR</a:t>
            </a:r>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r>
              <a:rPr lang="en-IN" altLang="en-US" sz="2000"/>
              <a:t> </a:t>
            </a:r>
          </a:p>
          <a:p>
            <a:pPr algn="l"/>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8770620"/>
          </a:xfrm>
          <a:prstGeom prst="rect">
            <a:avLst/>
          </a:prstGeom>
          <a:noFill/>
        </p:spPr>
        <p:txBody>
          <a:bodyPr wrap="square" rtlCol="0">
            <a:spAutoFit/>
          </a:bodyPr>
          <a:lstStyle/>
          <a:p>
            <a:pPr algn="l"/>
            <a:r>
              <a:rPr lang="en-IN" altLang="en-US" sz="2000"/>
              <a:t>S-1: Some of the earliest currencies were objects from nature.</a:t>
            </a:r>
          </a:p>
          <a:p>
            <a:pPr algn="l"/>
            <a:endParaRPr lang="en-IN" altLang="en-US" sz="2000"/>
          </a:p>
          <a:p>
            <a:pPr algn="l"/>
            <a:r>
              <a:rPr lang="en-IN" altLang="en-US" sz="2000"/>
              <a:t>S-2:</a:t>
            </a:r>
          </a:p>
          <a:p>
            <a:pPr algn="l"/>
            <a:endParaRPr lang="en-IN" altLang="en-US" sz="2000"/>
          </a:p>
          <a:p>
            <a:pPr algn="l"/>
            <a:r>
              <a:rPr lang="en-IN" altLang="en-US" sz="2000"/>
              <a:t>S-3:</a:t>
            </a:r>
          </a:p>
          <a:p>
            <a:pPr algn="l"/>
            <a:endParaRPr lang="en-IN" altLang="en-US" sz="2000"/>
          </a:p>
          <a:p>
            <a:pPr algn="l"/>
            <a:r>
              <a:rPr lang="en-IN" altLang="en-US" sz="2000"/>
              <a:t>S-4: They were similar in size, small and durable.</a:t>
            </a:r>
          </a:p>
          <a:p>
            <a:pPr algn="l"/>
            <a:endParaRPr lang="en-IN" altLang="en-US" sz="2000"/>
          </a:p>
          <a:p>
            <a:pPr algn="l"/>
            <a:r>
              <a:rPr lang="en-IN" altLang="en-US" sz="2000"/>
              <a:t>P.Although they may seem a pretty random choice the shells had a number of advantages.</a:t>
            </a:r>
          </a:p>
          <a:p>
            <a:pPr algn="l"/>
            <a:endParaRPr lang="en-IN" altLang="en-US" sz="2000"/>
          </a:p>
          <a:p>
            <a:pPr algn="l"/>
            <a:r>
              <a:rPr lang="en-IN" altLang="en-US" sz="2000"/>
              <a:t>Q.A notable example is cowrie shells first used as money about 1200 BCE.</a:t>
            </a:r>
          </a:p>
          <a:p>
            <a:pPr algn="l"/>
            <a:endParaRPr lang="en-IN" altLang="en-US" sz="2000"/>
          </a:p>
          <a:p>
            <a:pPr algn="l"/>
            <a:r>
              <a:rPr lang="en-IN" altLang="en-US" sz="2000"/>
              <a:t>R.Counterfeiting dates to the invention of money.</a:t>
            </a:r>
          </a:p>
          <a:p>
            <a:pPr algn="l"/>
            <a:endParaRPr lang="en-IN" altLang="en-US" sz="2000"/>
          </a:p>
          <a:p>
            <a:pPr algn="l"/>
            <a:r>
              <a:rPr lang="en-IN" altLang="en-US" sz="2000"/>
              <a:t>A)QP</a:t>
            </a:r>
          </a:p>
          <a:p>
            <a:pPr algn="l"/>
            <a:endParaRPr lang="en-IN" altLang="en-US" sz="2000"/>
          </a:p>
          <a:p>
            <a:pPr algn="l"/>
            <a:r>
              <a:rPr lang="en-IN" altLang="en-US" sz="2000"/>
              <a:t>B)RQ</a:t>
            </a:r>
          </a:p>
          <a:p>
            <a:pPr algn="l"/>
            <a:endParaRPr lang="en-IN" altLang="en-US" sz="2000"/>
          </a:p>
          <a:p>
            <a:pPr algn="l"/>
            <a:r>
              <a:rPr lang="en-IN" altLang="en-US" sz="2000"/>
              <a:t>C)PQ</a:t>
            </a:r>
          </a:p>
          <a:p>
            <a:pPr algn="l"/>
            <a:endParaRPr lang="en-IN" altLang="en-US" sz="2000"/>
          </a:p>
          <a:p>
            <a:pPr algn="l"/>
            <a:r>
              <a:rPr lang="en-IN" altLang="en-US" sz="2000"/>
              <a:t>D)PR</a:t>
            </a:r>
          </a:p>
          <a:p>
            <a:pPr algn="l"/>
            <a:endParaRPr lang="en-IN" altLang="en-US" sz="2000"/>
          </a:p>
          <a:p>
            <a:pPr algn="l"/>
            <a:endParaRPr lang="en-IN" altLang="en-US" sz="2000"/>
          </a:p>
          <a:p>
            <a:pPr algn="l"/>
            <a:endParaRPr lang="en-IN" altLang="en-US" sz="2000"/>
          </a:p>
          <a:p>
            <a:pPr algn="l"/>
            <a:endParaRPr lang="en-IN" altLang="en-US" sz="2000"/>
          </a:p>
          <a:p>
            <a:pPr algn="l"/>
            <a:endParaRPr lang="en-IN" altLang="en-US" sz="2000"/>
          </a:p>
          <a:p>
            <a:pPr algn="l"/>
            <a:r>
              <a:rPr lang="en-IN" altLang="en-US" sz="2000"/>
              <a:t> </a:t>
            </a:r>
          </a:p>
          <a:p>
            <a:pPr algn="l"/>
            <a:endParaRPr lang="en-IN"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Words>
  <Application>Microsoft Office PowerPoint</Application>
  <PresentationFormat>Widescreen</PresentationFormat>
  <Paragraphs>158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Verbal PYQ  </vt:lpstr>
      <vt:lpstr> Verbal PYQ  </vt:lpstr>
      <vt:lpstr> Verbal PYQ  </vt:lpstr>
      <vt:lpstr> Verbal PYQ  </vt:lpstr>
      <vt:lpstr> Verbal PYQ  </vt:lpstr>
      <vt:lpstr> Verbal PYQ  </vt:lpstr>
      <vt:lpstr> Verbal PYQ  </vt:lpstr>
      <vt:lpstr> Verbal PYQ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Aptitude</dc:title>
  <dc:creator>ASUS</dc:creator>
  <cp:lastModifiedBy>lokesh bagora</cp:lastModifiedBy>
  <cp:revision>8</cp:revision>
  <dcterms:created xsi:type="dcterms:W3CDTF">2022-07-16T17:34:00Z</dcterms:created>
  <dcterms:modified xsi:type="dcterms:W3CDTF">2024-04-23T22:36:06Z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293CB760B9C241298FE37FC6AE23B02B</vt:lpwstr>
  </property>
  <property fmtid="{D5CDD505-2E9C-101B-9397-08002B2CF9AE}" pid="3" name="KSOProductBuildVer">
    <vt:lpwstr>1033-11.2.0.11191</vt:lpwstr>
  </property>
</Properties>
</file>