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2"/>
    <p:sldId id="273" r:id="rId3"/>
    <p:sldId id="274" r:id="rId4"/>
    <p:sldId id="276" r:id="rId5"/>
    <p:sldId id="277" r:id="rId6"/>
    <p:sldId id="278" r:id="rId7"/>
    <p:sldId id="279" r:id="rId8"/>
    <p:sldId id="281" r:id="rId9"/>
    <p:sldId id="28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7108825"/>
          </a:xfrm>
          <a:prstGeom prst="rect">
            <a:avLst/>
          </a:prstGeom>
          <a:noFill/>
        </p:spPr>
        <p:txBody>
          <a:bodyPr wrap="square" rtlCol="0">
            <a:spAutoFit/>
          </a:bodyPr>
          <a:lstStyle/>
          <a:p>
            <a:pPr algn="l"/>
            <a:r>
              <a:rPr lang="en-IN" altLang="en-US" sz="2400"/>
              <a:t>1.  Fill in the blanks with the most appropriate pair of words from the options given below:</a:t>
            </a:r>
          </a:p>
          <a:p>
            <a:pPr algn="l"/>
            <a:endParaRPr lang="en-IN" altLang="en-US" sz="2400"/>
          </a:p>
          <a:p>
            <a:pPr algn="l"/>
            <a:r>
              <a:rPr lang="en-IN" altLang="en-US" sz="2400"/>
              <a:t>The Mughal Emperor Akbar, ________ 25th October 1605, shortly ________ his 63rd birthday due to yesterday.</a:t>
            </a:r>
          </a:p>
          <a:p>
            <a:pPr algn="l"/>
            <a:endParaRPr lang="en-IN" altLang="en-US" sz="2400"/>
          </a:p>
          <a:p>
            <a:pPr algn="l"/>
            <a:r>
              <a:rPr lang="en-IN" altLang="en-US" sz="2400"/>
              <a:t>A.dies on/ when</a:t>
            </a:r>
          </a:p>
          <a:p>
            <a:pPr algn="l"/>
            <a:r>
              <a:rPr lang="en-IN" altLang="en-US" sz="2400"/>
              <a:t>B.died on/ after</a:t>
            </a:r>
          </a:p>
          <a:p>
            <a:pPr algn="l"/>
            <a:r>
              <a:rPr lang="en-IN" altLang="en-US" sz="2400"/>
              <a:t>C.died at/ after</a:t>
            </a:r>
          </a:p>
          <a:p>
            <a:pPr algn="l"/>
            <a:r>
              <a:rPr lang="en-IN" altLang="en-US" sz="2400"/>
              <a:t>D.died in/ before</a:t>
            </a:r>
          </a:p>
          <a:p>
            <a:pPr algn="l"/>
            <a:endParaRPr lang="en-IN" altLang="en-US" sz="2400"/>
          </a:p>
          <a:p>
            <a:pPr algn="l"/>
            <a:r>
              <a:rPr lang="en-IN" altLang="en-US" sz="2400"/>
              <a:t>2. The passenger car sales showed a decline ______ 7% to 5.6%.</a:t>
            </a:r>
          </a:p>
          <a:p>
            <a:pPr algn="l"/>
            <a:endParaRPr lang="en-IN" altLang="en-US" sz="2400"/>
          </a:p>
          <a:p>
            <a:pPr algn="l"/>
            <a:r>
              <a:rPr lang="en-IN" altLang="en-US" sz="2400"/>
              <a:t>A.of</a:t>
            </a:r>
          </a:p>
          <a:p>
            <a:pPr algn="l"/>
            <a:r>
              <a:rPr lang="en-IN" altLang="en-US" sz="2400"/>
              <a:t>B.to</a:t>
            </a:r>
          </a:p>
          <a:p>
            <a:pPr algn="l"/>
            <a:r>
              <a:rPr lang="en-IN" altLang="en-US" sz="2400"/>
              <a:t>C.from</a:t>
            </a:r>
          </a:p>
          <a:p>
            <a:pPr algn="l"/>
            <a:r>
              <a:rPr lang="en-IN" altLang="en-US" sz="2400"/>
              <a:t>D. for</a:t>
            </a:r>
          </a:p>
          <a:p>
            <a:pPr algn="l"/>
            <a:endParaRPr lang="en-IN" altLang="en-US" sz="2400"/>
          </a:p>
          <a:p>
            <a:pPr algn="l"/>
            <a:r>
              <a:rPr lang="en-IN" altLang="en-US" sz="2400"/>
              <a:t> </a:t>
            </a:r>
          </a:p>
          <a:p>
            <a:pPr algn="l"/>
            <a:endParaRPr lang="en-I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6739255"/>
          </a:xfrm>
          <a:prstGeom prst="rect">
            <a:avLst/>
          </a:prstGeom>
          <a:noFill/>
        </p:spPr>
        <p:txBody>
          <a:bodyPr wrap="square" rtlCol="0">
            <a:spAutoFit/>
          </a:bodyPr>
          <a:lstStyle/>
          <a:p>
            <a:pPr algn="l"/>
            <a:r>
              <a:rPr lang="en-IN" altLang="en-US" sz="2400"/>
              <a:t>3. Complete the following passage by filling in the blanks (1) and (2) with the right word from the list given below:</a:t>
            </a:r>
          </a:p>
          <a:p>
            <a:pPr algn="l"/>
            <a:r>
              <a:rPr lang="en-IN" altLang="en-US" sz="2400"/>
              <a:t>Compared with conventional agriculture, organic farming uses fewer pesticides, reduces soil erosion, decreases nitrate leaching into groundwater and surface water, and _________ animal wastes back into the farm. These benefits are ________ by higher food costs for consumers and generally lower yields.</a:t>
            </a:r>
          </a:p>
          <a:p>
            <a:pPr algn="l"/>
            <a:endParaRPr lang="en-IN" altLang="en-US" sz="2400"/>
          </a:p>
          <a:p>
            <a:pPr algn="l"/>
            <a:r>
              <a:rPr lang="en-IN" altLang="en-US" sz="2400"/>
              <a:t>Blank 1: A) recycling  B) recycle    C) recycles        D) recycled</a:t>
            </a:r>
          </a:p>
          <a:p>
            <a:pPr algn="l"/>
            <a:r>
              <a:rPr lang="en-IN" altLang="en-US" sz="2400"/>
              <a:t>Blank 2: A) increased B) balanced  C) counterbalanced  D) encountered</a:t>
            </a:r>
          </a:p>
          <a:p>
            <a:pPr algn="l"/>
            <a:endParaRPr lang="en-IN" altLang="en-US" sz="2400"/>
          </a:p>
          <a:p>
            <a:pPr algn="l"/>
            <a:r>
              <a:rPr lang="en-IN" altLang="en-US" sz="2400"/>
              <a:t>A.1-D, 2-B</a:t>
            </a:r>
          </a:p>
          <a:p>
            <a:pPr algn="l"/>
            <a:endParaRPr lang="en-IN" altLang="en-US" sz="2400"/>
          </a:p>
          <a:p>
            <a:pPr algn="l"/>
            <a:r>
              <a:rPr lang="en-IN" altLang="en-US" sz="2400"/>
              <a:t>B.1-D, 2-A</a:t>
            </a:r>
          </a:p>
          <a:p>
            <a:pPr algn="l"/>
            <a:endParaRPr lang="en-IN" altLang="en-US" sz="2400"/>
          </a:p>
          <a:p>
            <a:pPr algn="l"/>
            <a:r>
              <a:rPr lang="en-IN" altLang="en-US" sz="2400"/>
              <a:t>C.1-C, 2-C</a:t>
            </a:r>
          </a:p>
          <a:p>
            <a:pPr algn="l"/>
            <a:endParaRPr lang="en-IN" altLang="en-US" sz="2400"/>
          </a:p>
          <a:p>
            <a:pPr algn="l"/>
            <a:r>
              <a:rPr lang="en-IN" altLang="en-US" sz="2400"/>
              <a:t>D.1-B, 2-D </a:t>
            </a:r>
          </a:p>
          <a:p>
            <a:pPr algn="l"/>
            <a:endParaRPr lang="en-IN"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6000750"/>
          </a:xfrm>
          <a:prstGeom prst="rect">
            <a:avLst/>
          </a:prstGeom>
          <a:noFill/>
        </p:spPr>
        <p:txBody>
          <a:bodyPr wrap="square" rtlCol="0">
            <a:spAutoFit/>
          </a:bodyPr>
          <a:lstStyle/>
          <a:p>
            <a:pPr algn="l"/>
            <a:r>
              <a:rPr lang="en-IN" altLang="en-US" sz="2400"/>
              <a:t>DIRECTIONS for the question 4-5: The sentence has some blanks with four answer choices. Pick the best option which completes the sentence in the most meaningful manner.</a:t>
            </a:r>
          </a:p>
          <a:p>
            <a:pPr algn="l"/>
            <a:endParaRPr lang="en-IN" altLang="en-US" sz="2400"/>
          </a:p>
          <a:p>
            <a:pPr algn="l"/>
            <a:r>
              <a:rPr lang="en-IN" altLang="en-US" sz="2400"/>
              <a:t>4.He does not fight because he is a coward person.</a:t>
            </a:r>
          </a:p>
          <a:p>
            <a:pPr algn="l"/>
            <a:endParaRPr lang="en-IN" altLang="en-US" sz="2400"/>
          </a:p>
          <a:p>
            <a:pPr algn="l"/>
            <a:r>
              <a:rPr lang="en-IN" altLang="en-US" sz="2400"/>
              <a:t>A.He does not</a:t>
            </a:r>
          </a:p>
          <a:p>
            <a:pPr algn="l"/>
            <a:r>
              <a:rPr lang="en-IN" altLang="en-US" sz="2400"/>
              <a:t>B.Fight because</a:t>
            </a:r>
          </a:p>
          <a:p>
            <a:pPr algn="l"/>
            <a:r>
              <a:rPr lang="en-IN" altLang="en-US" sz="2400"/>
              <a:t>C.he is a coward person</a:t>
            </a:r>
          </a:p>
          <a:p>
            <a:pPr algn="l"/>
            <a:r>
              <a:rPr lang="en-IN" altLang="en-US" sz="2400"/>
              <a:t>D.no error</a:t>
            </a:r>
          </a:p>
          <a:p>
            <a:pPr algn="l"/>
            <a:endParaRPr lang="en-IN" altLang="en-US" sz="2400"/>
          </a:p>
          <a:p>
            <a:pPr algn="l"/>
            <a:r>
              <a:rPr lang="en-IN" altLang="en-US" sz="2400"/>
              <a:t>5. He is anxious not only to acquire knowledge but also eager to display it.</a:t>
            </a:r>
          </a:p>
          <a:p>
            <a:pPr algn="l"/>
            <a:endParaRPr lang="en-IN" altLang="en-US" sz="2400"/>
          </a:p>
          <a:p>
            <a:pPr algn="l"/>
            <a:r>
              <a:rPr lang="en-IN" altLang="en-US" sz="2400"/>
              <a:t>A.He is anxious not only</a:t>
            </a:r>
          </a:p>
          <a:p>
            <a:pPr algn="l"/>
            <a:r>
              <a:rPr lang="en-IN" altLang="en-US" sz="2400"/>
              <a:t>B.to acquire knowledge</a:t>
            </a:r>
          </a:p>
          <a:p>
            <a:pPr algn="l"/>
            <a:r>
              <a:rPr lang="en-IN" altLang="en-US" sz="2400"/>
              <a:t>C.but also eager to display it</a:t>
            </a:r>
          </a:p>
          <a:p>
            <a:pPr algn="l"/>
            <a:r>
              <a:rPr lang="en-IN" altLang="en-US" sz="2400"/>
              <a:t>D.No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9890"/>
            <a:ext cx="11654155" cy="3784600"/>
          </a:xfrm>
          <a:prstGeom prst="rect">
            <a:avLst/>
          </a:prstGeom>
          <a:noFill/>
        </p:spPr>
        <p:txBody>
          <a:bodyPr wrap="square" rtlCol="0">
            <a:spAutoFit/>
          </a:bodyPr>
          <a:lstStyle/>
          <a:p>
            <a:pPr algn="l"/>
            <a:r>
              <a:rPr lang="en-IN" altLang="en-US" sz="2400"/>
              <a:t>DIRECTIONS for the question 6-7: Fill in the blank with the right options provided.</a:t>
            </a:r>
          </a:p>
          <a:p>
            <a:pPr algn="l"/>
            <a:endParaRPr lang="en-IN" altLang="en-US" sz="2400"/>
          </a:p>
          <a:p>
            <a:pPr algn="l"/>
            <a:r>
              <a:rPr lang="en-IN" altLang="en-US" sz="2400"/>
              <a:t>6.______ the new Safari Storme, Mahindra has more leverage in increasing the sales.</a:t>
            </a:r>
          </a:p>
          <a:p>
            <a:pPr algn="l"/>
            <a:endParaRPr lang="en-IN" altLang="en-US" sz="2400"/>
          </a:p>
          <a:p>
            <a:pPr algn="l"/>
            <a:r>
              <a:rPr lang="en-IN" altLang="en-US" sz="2400"/>
              <a:t>A.On</a:t>
            </a:r>
          </a:p>
          <a:p>
            <a:pPr algn="l"/>
            <a:r>
              <a:rPr lang="en-IN" altLang="en-US" sz="2400"/>
              <a:t>B.In</a:t>
            </a:r>
          </a:p>
          <a:p>
            <a:pPr algn="l"/>
            <a:r>
              <a:rPr lang="en-IN" altLang="en-US" sz="2400"/>
              <a:t>C.With</a:t>
            </a:r>
          </a:p>
          <a:p>
            <a:pPr algn="l"/>
            <a:r>
              <a:rPr lang="en-IN" altLang="en-US" sz="2400"/>
              <a:t>D.At</a:t>
            </a:r>
          </a:p>
          <a:p>
            <a:pPr algn="l"/>
            <a:endParaRPr lang="en-IN" altLang="en-US" sz="2400"/>
          </a:p>
          <a:p>
            <a:pPr algn="l"/>
            <a:endParaRPr lang="en-I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6554470"/>
          </a:xfrm>
          <a:prstGeom prst="rect">
            <a:avLst/>
          </a:prstGeom>
          <a:noFill/>
        </p:spPr>
        <p:txBody>
          <a:bodyPr wrap="square" rtlCol="0">
            <a:spAutoFit/>
          </a:bodyPr>
          <a:lstStyle/>
          <a:p>
            <a:pPr algn="l"/>
            <a:endParaRPr lang="en-IN" altLang="en-US" sz="2000"/>
          </a:p>
          <a:p>
            <a:pPr algn="l"/>
            <a:r>
              <a:rPr lang="en-IN" altLang="en-US" sz="2000"/>
              <a:t>DIRECTION for question 8 and 9: In the sentence provided different ways of writing a sentence are indicated. Choose the best way of writing the sentence that is grammatically correct.</a:t>
            </a:r>
          </a:p>
          <a:p>
            <a:pPr algn="l"/>
            <a:endParaRPr lang="en-IN" altLang="en-US" sz="2400"/>
          </a:p>
          <a:p>
            <a:pPr algn="l"/>
            <a:r>
              <a:rPr lang="en-IN" altLang="en-US" sz="2400"/>
              <a:t>8. The vivid photos of majestic animals and colourful birds form the wild-life park is a graphic depiction of what is beautiful in the continent of Africa.</a:t>
            </a:r>
          </a:p>
          <a:p>
            <a:pPr algn="l"/>
            <a:endParaRPr lang="en-IN" altLang="en-US" sz="2400"/>
          </a:p>
          <a:p>
            <a:pPr algn="l"/>
            <a:r>
              <a:rPr lang="en-IN" altLang="en-US" sz="2400"/>
              <a:t>A.is a graphic depiction of what was beautiful in</a:t>
            </a:r>
          </a:p>
          <a:p>
            <a:pPr algn="l"/>
            <a:r>
              <a:rPr lang="en-IN" altLang="en-US" sz="2400"/>
              <a:t>B.are graphic depictions of what is beautiful in</a:t>
            </a:r>
          </a:p>
          <a:p>
            <a:pPr algn="l"/>
            <a:r>
              <a:rPr lang="en-IN" altLang="en-US" sz="2400"/>
              <a:t>C.is a beautiful and graphic depiction of</a:t>
            </a:r>
          </a:p>
          <a:p>
            <a:pPr algn="l"/>
            <a:r>
              <a:rPr lang="en-IN" altLang="en-US" sz="2400"/>
              <a:t>D.No improvement.</a:t>
            </a:r>
          </a:p>
          <a:p>
            <a:pPr algn="l"/>
            <a:endParaRPr lang="en-IN" altLang="en-US" sz="2400"/>
          </a:p>
          <a:p>
            <a:pPr algn="l"/>
            <a:r>
              <a:rPr lang="en-IN" altLang="en-US" sz="2400"/>
              <a:t>9.I was at the fair. I got lost. I got scared.</a:t>
            </a:r>
          </a:p>
          <a:p>
            <a:pPr algn="l"/>
            <a:endParaRPr lang="en-IN" altLang="en-US" sz="2400"/>
          </a:p>
          <a:p>
            <a:pPr algn="l"/>
            <a:r>
              <a:rPr lang="en-IN" altLang="en-US" sz="2400"/>
              <a:t>A.I am scared after I am lost at the fair.</a:t>
            </a:r>
          </a:p>
          <a:p>
            <a:pPr algn="l"/>
            <a:r>
              <a:rPr lang="en-IN" altLang="en-US" sz="2400"/>
              <a:t>B.I went to fair and got scared as I was lost.</a:t>
            </a:r>
          </a:p>
          <a:p>
            <a:pPr algn="l"/>
            <a:r>
              <a:rPr lang="en-IN" altLang="en-US" sz="2400"/>
              <a:t>C.I am lost at the fair so I am too scared.</a:t>
            </a:r>
          </a:p>
          <a:p>
            <a:pPr algn="l"/>
            <a:r>
              <a:rPr lang="en-IN" altLang="en-US" sz="2400"/>
              <a:t>D.I got lost at the fair and was scared.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5939155"/>
          </a:xfrm>
          <a:prstGeom prst="rect">
            <a:avLst/>
          </a:prstGeom>
          <a:noFill/>
        </p:spPr>
        <p:txBody>
          <a:bodyPr wrap="square" rtlCol="0">
            <a:spAutoFit/>
          </a:bodyPr>
          <a:lstStyle/>
          <a:p>
            <a:pPr algn="l"/>
            <a:r>
              <a:rPr lang="en-IN" altLang="en-US" sz="2000"/>
              <a:t>DIRECTIONS for questions 10 to 14: Read the passage and answer the question based on it.</a:t>
            </a:r>
          </a:p>
          <a:p>
            <a:pPr algn="l"/>
            <a:endParaRPr lang="en-IN" altLang="en-US" sz="2000"/>
          </a:p>
          <a:p>
            <a:pPr algn="l"/>
            <a:r>
              <a:rPr lang="en-IN" altLang="en-US" sz="2000"/>
              <a:t>"Many people who are looking to get a pet dog get a puppy. There are many reasons why people get puppies. After all, puppies are cute, friendly, and playful. But even though puppies make good pets, there are good reason why you should consider getting an adult dog instead. When you get a puppy, you have to teach it how to behave. You have to make sure that the puppy is housebroken so that it does not got to the bathroom inside the house. You have to teach the puppy not to jump up on your guests or chew on your shoes. You have to train the puppy to walk on a leash. This is a lot of work. On the other hand, when you get an adult dog, there is a good chance that it will already know how to do all of the previously mentioned things. Many adult dogs have already been housebroken. Many adult dogs will not jump on or chew things that you do not want them to jump on or chew. Many adult dogs will be able to walk on a leash without pulling you to the other side of the street. Puppies also have a lot of energy and want to play all of the time. This can be fund, but you might not want to play as much as your puppy does. Puppies will not always sleep through the night or let you relax as you watch television. On the other hand, most adult dogs will wait on you to play. What is more, they will sleep when you are sleeping and are happy to watch television on the couch right beside you. There is one last reason why you should get an adult dog instead of a puppy. When most people go to the pound to get a dog, they get a puppy. This means that many adult dogs spend a lot of time in the pound, and some never find good homes. So if you are looking to get a dog for a pet, you should think about getting an adult dog. They are good pets who need good homes.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5939155"/>
          </a:xfrm>
          <a:prstGeom prst="rect">
            <a:avLst/>
          </a:prstGeom>
          <a:noFill/>
        </p:spPr>
        <p:txBody>
          <a:bodyPr wrap="square" rtlCol="0">
            <a:spAutoFit/>
          </a:bodyPr>
          <a:lstStyle/>
          <a:p>
            <a:pPr algn="l"/>
            <a:r>
              <a:rPr lang="en-IN" altLang="en-US" sz="2000"/>
              <a:t>10. The passage speaks of</a:t>
            </a:r>
          </a:p>
          <a:p>
            <a:pPr algn="l"/>
            <a:endParaRPr lang="en-IN" altLang="en-US" sz="2000"/>
          </a:p>
          <a:p>
            <a:pPr algn="l"/>
            <a:r>
              <a:rPr lang="en-IN" altLang="en-US" sz="2000"/>
              <a:t>A.How puppies do not make good pets.</a:t>
            </a:r>
          </a:p>
          <a:p>
            <a:pPr algn="l"/>
            <a:r>
              <a:rPr lang="en-IN" altLang="en-US" sz="2000"/>
              <a:t>B.How puppies can be very destructive</a:t>
            </a:r>
          </a:p>
          <a:p>
            <a:pPr algn="l"/>
            <a:r>
              <a:rPr lang="en-IN" altLang="en-US" sz="2000"/>
              <a:t>C.The work involved in training puppies</a:t>
            </a:r>
          </a:p>
          <a:p>
            <a:pPr algn="l"/>
            <a:r>
              <a:rPr lang="en-IN" altLang="en-US" sz="2000"/>
              <a:t>D.The immature acts of puppies</a:t>
            </a:r>
          </a:p>
          <a:p>
            <a:pPr algn="l"/>
            <a:endParaRPr lang="en-IN" altLang="en-US" sz="2000"/>
          </a:p>
          <a:p>
            <a:pPr algn="l"/>
            <a:r>
              <a:rPr lang="en-IN" altLang="en-US" sz="2000"/>
              <a:t>11.Which is the best example of a dog that is housebroken?</a:t>
            </a:r>
          </a:p>
          <a:p>
            <a:pPr algn="l"/>
            <a:endParaRPr lang="en-IN" altLang="en-US" sz="2000"/>
          </a:p>
          <a:p>
            <a:pPr algn="l"/>
            <a:r>
              <a:rPr lang="en-IN" altLang="en-US" sz="2000"/>
              <a:t>A.Rex always breaks things inside the house</a:t>
            </a:r>
          </a:p>
          <a:p>
            <a:pPr algn="l"/>
            <a:r>
              <a:rPr lang="en-IN" altLang="en-US" sz="2000"/>
              <a:t>B.Rover never jumps on guests</a:t>
            </a:r>
          </a:p>
          <a:p>
            <a:pPr algn="l"/>
            <a:r>
              <a:rPr lang="en-IN" altLang="en-US" sz="2000"/>
              <a:t>C.Muffin chews on peoples shoes</a:t>
            </a:r>
          </a:p>
          <a:p>
            <a:pPr algn="l"/>
            <a:r>
              <a:rPr lang="en-IN" altLang="en-US" sz="2000"/>
              <a:t>D.Spot goes outside to use the bathroom</a:t>
            </a:r>
          </a:p>
          <a:p>
            <a:pPr algn="l"/>
            <a:endParaRPr lang="en-IN" altLang="en-US" sz="2000"/>
          </a:p>
          <a:p>
            <a:pPr algn="l"/>
            <a:r>
              <a:rPr lang="en-IN" altLang="en-US" sz="2000"/>
              <a:t>12. The author apparently thinks that puppies are</a:t>
            </a:r>
          </a:p>
          <a:p>
            <a:pPr algn="l"/>
            <a:r>
              <a:rPr lang="en-IN" altLang="en-US" sz="2000"/>
              <a:t>A.Friendly and playful</a:t>
            </a:r>
          </a:p>
          <a:p>
            <a:pPr algn="l"/>
            <a:r>
              <a:rPr lang="en-IN" altLang="en-US" sz="2000"/>
              <a:t>B.Not as cute as adult dogs</a:t>
            </a:r>
          </a:p>
          <a:p>
            <a:pPr algn="l"/>
            <a:r>
              <a:rPr lang="en-IN" altLang="en-US" sz="2000"/>
              <a:t>C.Not as playful as adult dogs</a:t>
            </a:r>
          </a:p>
          <a:p>
            <a:pPr algn="l"/>
            <a:r>
              <a:rPr lang="en-IN" altLang="en-US" sz="2000"/>
              <a:t>D.Hardworking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269240" y="380365"/>
            <a:ext cx="11654155" cy="5569585"/>
          </a:xfrm>
          <a:prstGeom prst="rect">
            <a:avLst/>
          </a:prstGeom>
          <a:noFill/>
        </p:spPr>
        <p:txBody>
          <a:bodyPr wrap="square" rtlCol="0">
            <a:spAutoFit/>
          </a:bodyPr>
          <a:lstStyle/>
          <a:p>
            <a:pPr algn="l"/>
            <a:endParaRPr lang="en-IN" altLang="en-US" sz="2000"/>
          </a:p>
          <a:p>
            <a:pPr algn="l"/>
            <a:r>
              <a:rPr lang="en-IN" altLang="en-US" sz="2400"/>
              <a:t>13.Which is the best synonym for ‘behave’ as applicable to this passage?</a:t>
            </a:r>
          </a:p>
          <a:p>
            <a:pPr algn="l"/>
            <a:endParaRPr lang="en-IN" altLang="en-US" sz="2400"/>
          </a:p>
          <a:p>
            <a:pPr algn="l"/>
            <a:r>
              <a:rPr lang="en-IN" altLang="en-US" sz="2400"/>
              <a:t>A.Understand</a:t>
            </a:r>
          </a:p>
          <a:p>
            <a:pPr algn="l"/>
            <a:r>
              <a:rPr lang="en-IN" altLang="en-US" sz="2400"/>
              <a:t>B.Train</a:t>
            </a:r>
          </a:p>
          <a:p>
            <a:pPr algn="l"/>
            <a:r>
              <a:rPr lang="en-IN" altLang="en-US" sz="2400"/>
              <a:t>C.Act</a:t>
            </a:r>
          </a:p>
          <a:p>
            <a:pPr algn="l"/>
            <a:r>
              <a:rPr lang="en-IN" altLang="en-US" sz="2400"/>
              <a:t>D.Listen</a:t>
            </a:r>
          </a:p>
          <a:p>
            <a:pPr algn="l"/>
            <a:endParaRPr lang="en-IN" altLang="en-US" sz="2400"/>
          </a:p>
          <a:p>
            <a:pPr algn="l"/>
            <a:r>
              <a:rPr lang="en-IN" altLang="en-US" sz="2400"/>
              <a:t>14.The author begins paragraphs 2 and 4 with the phrase, “On the other hand”. This phrase is used to</a:t>
            </a:r>
          </a:p>
          <a:p>
            <a:pPr algn="l"/>
            <a:endParaRPr lang="en-IN" altLang="en-US" sz="2400"/>
          </a:p>
          <a:p>
            <a:pPr algn="l"/>
            <a:r>
              <a:rPr lang="en-IN" altLang="en-US" sz="2400"/>
              <a:t>A.Contradict previous information</a:t>
            </a:r>
          </a:p>
          <a:p>
            <a:pPr algn="l"/>
            <a:r>
              <a:rPr lang="en-IN" altLang="en-US" sz="2400"/>
              <a:t>B.Contradict a later statement</a:t>
            </a:r>
          </a:p>
          <a:p>
            <a:pPr algn="l"/>
            <a:r>
              <a:rPr lang="en-IN" altLang="en-US" sz="2400"/>
              <a:t>C.support the following paragraph</a:t>
            </a:r>
          </a:p>
          <a:p>
            <a:pPr algn="l"/>
            <a:r>
              <a:rPr lang="en-IN" altLang="en-US" sz="2400"/>
              <a:t>D.Highlight an example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0125" y="95250"/>
            <a:ext cx="10353675" cy="654685"/>
          </a:xfrm>
        </p:spPr>
        <p:txBody>
          <a:bodyPr>
            <a:normAutofit fontScale="90000"/>
          </a:bodyPr>
          <a:lstStyle/>
          <a:p>
            <a:pPr algn="ctr"/>
            <a:br>
              <a:rPr lang="en-IN" altLang="en-US" sz="3200" u="sng"/>
            </a:br>
            <a:r>
              <a:rPr lang="en-IN" altLang="en-US" sz="3200" u="sng"/>
              <a:t>Verbal PYQ</a:t>
            </a:r>
            <a:br>
              <a:rPr lang="en-IN" altLang="en-US" sz="3200" u="sng"/>
            </a:br>
            <a:br>
              <a:rPr lang="en-IN" altLang="en-US" sz="3200" u="sng"/>
            </a:br>
            <a:endParaRPr lang="en-IN" altLang="en-US" sz="3200" u="sng"/>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41305" y="0"/>
            <a:ext cx="1750695" cy="1221105"/>
          </a:xfrm>
          <a:prstGeom prst="rect">
            <a:avLst/>
          </a:prstGeom>
        </p:spPr>
      </p:pic>
      <p:sp>
        <p:nvSpPr>
          <p:cNvPr id="4" name="Text Box 3"/>
          <p:cNvSpPr txBox="1"/>
          <p:nvPr/>
        </p:nvSpPr>
        <p:spPr>
          <a:xfrm>
            <a:off x="375285" y="822325"/>
            <a:ext cx="11602720" cy="4584700"/>
          </a:xfrm>
          <a:prstGeom prst="rect">
            <a:avLst/>
          </a:prstGeom>
          <a:noFill/>
        </p:spPr>
        <p:txBody>
          <a:bodyPr wrap="square" rtlCol="0">
            <a:spAutoFit/>
          </a:bodyPr>
          <a:lstStyle/>
          <a:p>
            <a:pPr algn="l"/>
            <a:r>
              <a:rPr lang="en-IN" altLang="en-US" sz="2400"/>
              <a:t>15.Identify the voice in the given sentence and translate it accordingly. (active or passive)</a:t>
            </a:r>
          </a:p>
          <a:p>
            <a:pPr algn="l"/>
            <a:endParaRPr lang="en-IN" altLang="en-US" sz="2400"/>
          </a:p>
          <a:p>
            <a:pPr algn="l"/>
            <a:r>
              <a:rPr lang="en-IN" altLang="en-US" sz="2400"/>
              <a:t>The reluctant managers readily accepted his idea of innovation.</a:t>
            </a:r>
          </a:p>
          <a:p>
            <a:pPr algn="l"/>
            <a:endParaRPr lang="en-IN" altLang="en-US" sz="2400"/>
          </a:p>
          <a:p>
            <a:pPr algn="l"/>
            <a:r>
              <a:rPr lang="en-IN" altLang="en-US" sz="2400"/>
              <a:t>A. The idea of innovation of his was accepted readily by the managers who were reluctant.</a:t>
            </a:r>
          </a:p>
          <a:p>
            <a:pPr algn="l"/>
            <a:endParaRPr lang="en-IN" altLang="en-US" sz="2400"/>
          </a:p>
          <a:p>
            <a:pPr algn="l"/>
            <a:r>
              <a:rPr lang="en-IN" altLang="en-US" sz="2400"/>
              <a:t>B. His idea of innovation was readily accepted by the reluctant managers.</a:t>
            </a:r>
          </a:p>
          <a:p>
            <a:pPr algn="l"/>
            <a:endParaRPr lang="en-IN" altLang="en-US" sz="2400"/>
          </a:p>
          <a:p>
            <a:pPr algn="l"/>
            <a:r>
              <a:rPr lang="en-IN" altLang="en-US" sz="2400"/>
              <a:t>C. His innovative ideas has been accepted by the reluctant managers readily.</a:t>
            </a:r>
          </a:p>
          <a:p>
            <a:pPr algn="l"/>
            <a:endParaRPr lang="en-IN" altLang="en-US" sz="2800"/>
          </a:p>
          <a:p>
            <a:pPr algn="l"/>
            <a:r>
              <a:rPr lang="en-IN" altLang="en-US" sz="2400"/>
              <a:t>D. The acceptance of his innovative idea came readily from the reluctant managers. </a:t>
            </a:r>
          </a:p>
          <a:p>
            <a:pPr algn="l"/>
            <a:endParaRPr lang="en-IN" alt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1272</Words>
  <Application>Microsoft Office PowerPoint</Application>
  <PresentationFormat>Widescreen</PresentationFormat>
  <Paragraphs>125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 Verbal PYQ  </vt:lpstr>
      <vt:lpstr> Verbal PYQ  </vt:lpstr>
      <vt:lpstr> Verbal PYQ  </vt:lpstr>
      <vt:lpstr> Verbal PYQ  </vt:lpstr>
      <vt:lpstr> Verbal PYQ  </vt:lpstr>
      <vt:lpstr> Verbal PYQ  </vt:lpstr>
      <vt:lpstr> Verbal PYQ  </vt:lpstr>
      <vt:lpstr> Verbal PYQ  </vt:lpstr>
      <vt:lpstr> Verbal PYQ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Aptitude</dc:title>
  <dc:creator>ASUS</dc:creator>
  <cp:lastModifiedBy>lokesh bagora</cp:lastModifiedBy>
  <cp:revision>7</cp:revision>
  <dcterms:created xsi:type="dcterms:W3CDTF">2022-07-16T17:34:00Z</dcterms:created>
  <dcterms:modified xsi:type="dcterms:W3CDTF">2024-04-23T22:35:50Z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72DA2A102CAA41B39ECBF8ED55F5CAA3</vt:lpwstr>
  </property>
  <property fmtid="{D5CDD505-2E9C-101B-9397-08002B2CF9AE}" pid="3" name="KSOProductBuildVer">
    <vt:lpwstr>1033-11.2.0.11191</vt:lpwstr>
  </property>
</Properties>
</file>