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552A6-D407-41E6-9C38-D26015065C3C}" v="96" dt="2024-08-28T14:25:39.1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[Book1]Sheet4!PivotTable46</c:name>
    <c:fmtId val="6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Sum of salary by company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4189398528497975E-2"/>
          <c:y val="9.7924151696606787E-2"/>
          <c:w val="0.90581060147150205"/>
          <c:h val="0.63907554968802549"/>
        </c:manualLayout>
      </c:layout>
      <c:barChart>
        <c:barDir val="col"/>
        <c:grouping val="clustered"/>
        <c:varyColors val="0"/>
        <c:ser>
          <c:idx val="0"/>
          <c:order val="0"/>
          <c:tx>
            <c:strRef>
              <c:f>Sheet4!$C$3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Sheet4!$A$4:$B$13</c:f>
              <c:multiLvlStrCache>
                <c:ptCount val="10"/>
                <c:lvl>
                  <c:pt idx="0">
                    <c:v>AI</c:v>
                  </c:pt>
                  <c:pt idx="1">
                    <c:v>BigData</c:v>
                  </c:pt>
                  <c:pt idx="2">
                    <c:v>Support</c:v>
                  </c:pt>
                  <c:pt idx="3">
                    <c:v>AI</c:v>
                  </c:pt>
                  <c:pt idx="4">
                    <c:v>BigData</c:v>
                  </c:pt>
                  <c:pt idx="5">
                    <c:v>Design</c:v>
                  </c:pt>
                  <c:pt idx="6">
                    <c:v>Search Engine</c:v>
                  </c:pt>
                  <c:pt idx="7">
                    <c:v>AI</c:v>
                  </c:pt>
                  <c:pt idx="8">
                    <c:v>Design</c:v>
                  </c:pt>
                  <c:pt idx="9">
                    <c:v>Sales</c:v>
                  </c:pt>
                </c:lvl>
                <c:lvl>
                  <c:pt idx="0">
                    <c:v>Cheerper</c:v>
                  </c:pt>
                  <c:pt idx="3">
                    <c:v>Glasses</c:v>
                  </c:pt>
                  <c:pt idx="7">
                    <c:v>Pear</c:v>
                  </c:pt>
                </c:lvl>
              </c:multiLvlStrCache>
            </c:multiLvlStrRef>
          </c:cat>
          <c:val>
            <c:numRef>
              <c:f>Sheet4!$C$4:$C$13</c:f>
              <c:numCache>
                <c:formatCode>General</c:formatCode>
                <c:ptCount val="10"/>
                <c:pt idx="0">
                  <c:v>153000</c:v>
                </c:pt>
                <c:pt idx="1">
                  <c:v>182876.25167756429</c:v>
                </c:pt>
                <c:pt idx="2">
                  <c:v>209421.46592060811</c:v>
                </c:pt>
                <c:pt idx="3">
                  <c:v>320720.8699312458</c:v>
                </c:pt>
                <c:pt idx="4">
                  <c:v>98891.577843740393</c:v>
                </c:pt>
                <c:pt idx="5">
                  <c:v>107986.17424817399</c:v>
                </c:pt>
                <c:pt idx="6">
                  <c:v>339537.50306969439</c:v>
                </c:pt>
                <c:pt idx="7">
                  <c:v>91059.789214214994</c:v>
                </c:pt>
                <c:pt idx="8">
                  <c:v>154863.43415756151</c:v>
                </c:pt>
                <c:pt idx="9">
                  <c:v>229495.21566179799</c:v>
                </c:pt>
              </c:numCache>
            </c:numRef>
          </c:val>
          <c:extLst>
            <c:ext xmlns:c16="http://schemas.microsoft.com/office/drawing/2014/chart" uri="{C3380CC4-5D6E-409C-BE32-E72D297353CC}">
              <c16:uniqueId val="{00000000-090C-4AA6-BFFE-AB4DB485B1DC}"/>
            </c:ext>
          </c:extLst>
        </c:ser>
        <c:dLbls>
          <c:showLegendKey val="0"/>
          <c:showVal val="0"/>
          <c:showCatName val="0"/>
          <c:showSerName val="0"/>
          <c:showPercent val="0"/>
          <c:showBubbleSize val="0"/>
        </c:dLbls>
        <c:gapWidth val="100"/>
        <c:overlap val="-24"/>
        <c:axId val="640274816"/>
        <c:axId val="640275296"/>
      </c:barChart>
      <c:catAx>
        <c:axId val="6402748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0275296"/>
        <c:crosses val="autoZero"/>
        <c:auto val="1"/>
        <c:lblAlgn val="ctr"/>
        <c:lblOffset val="100"/>
        <c:noMultiLvlLbl val="0"/>
      </c:catAx>
      <c:valAx>
        <c:axId val="6402752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02748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3314150"/>
            <a:ext cx="9982200" cy="1938992"/>
          </a:xfrm>
          <a:prstGeom prst="rect">
            <a:avLst/>
          </a:prstGeom>
          <a:noFill/>
        </p:spPr>
        <p:txBody>
          <a:bodyPr wrap="square" rtlCol="0">
            <a:spAutoFit/>
          </a:bodyPr>
          <a:lstStyle/>
          <a:p>
            <a:r>
              <a:rPr lang="en-US" sz="2400" dirty="0"/>
              <a:t>STUDENT NAME: M. RAJASRI</a:t>
            </a:r>
          </a:p>
          <a:p>
            <a:r>
              <a:rPr lang="en-US" sz="2400" dirty="0"/>
              <a:t>REGISTER NO: 2213391042049, 5A1FCAF17FB045EB3054820EB507042F</a:t>
            </a:r>
          </a:p>
          <a:p>
            <a:r>
              <a:rPr lang="en-US" sz="2400" dirty="0"/>
              <a:t>DEPARTMENT: BACHELOR OF COMMERCE ( CORPORATE SECRETARYSHIP)</a:t>
            </a:r>
          </a:p>
          <a:p>
            <a:r>
              <a:rPr lang="en-US" sz="2400" dirty="0"/>
              <a:t>COLLEGE: QUEEN MARY’S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10" name="Table 9">
            <a:extLst>
              <a:ext uri="{FF2B5EF4-FFF2-40B4-BE49-F238E27FC236}">
                <a16:creationId xmlns:a16="http://schemas.microsoft.com/office/drawing/2014/main" id="{1FD19543-30CE-AA86-E554-4D1EA156429C}"/>
              </a:ext>
            </a:extLst>
          </p:cNvPr>
          <p:cNvGraphicFramePr>
            <a:graphicFrameLocks noGrp="1"/>
          </p:cNvGraphicFramePr>
          <p:nvPr>
            <p:extLst>
              <p:ext uri="{D42A27DB-BD31-4B8C-83A1-F6EECF244321}">
                <p14:modId xmlns:p14="http://schemas.microsoft.com/office/powerpoint/2010/main" val="1702916861"/>
              </p:ext>
            </p:extLst>
          </p:nvPr>
        </p:nvGraphicFramePr>
        <p:xfrm>
          <a:off x="791639" y="1857375"/>
          <a:ext cx="2476500" cy="2011680"/>
        </p:xfrm>
        <a:graphic>
          <a:graphicData uri="http://schemas.openxmlformats.org/drawingml/2006/table">
            <a:tbl>
              <a:tblPr>
                <a:tableStyleId>{5C22544A-7EE6-4342-B048-85BDC9FD1C3A}</a:tableStyleId>
              </a:tblPr>
              <a:tblGrid>
                <a:gridCol w="723900">
                  <a:extLst>
                    <a:ext uri="{9D8B030D-6E8A-4147-A177-3AD203B41FA5}">
                      <a16:colId xmlns:a16="http://schemas.microsoft.com/office/drawing/2014/main" val="2133923827"/>
                    </a:ext>
                  </a:extLst>
                </a:gridCol>
                <a:gridCol w="901700">
                  <a:extLst>
                    <a:ext uri="{9D8B030D-6E8A-4147-A177-3AD203B41FA5}">
                      <a16:colId xmlns:a16="http://schemas.microsoft.com/office/drawing/2014/main" val="597455010"/>
                    </a:ext>
                  </a:extLst>
                </a:gridCol>
                <a:gridCol w="850900">
                  <a:extLst>
                    <a:ext uri="{9D8B030D-6E8A-4147-A177-3AD203B41FA5}">
                      <a16:colId xmlns:a16="http://schemas.microsoft.com/office/drawing/2014/main" val="3723925370"/>
                    </a:ext>
                  </a:extLst>
                </a:gridCol>
              </a:tblGrid>
              <a:tr h="182880">
                <a:tc>
                  <a:txBody>
                    <a:bodyPr/>
                    <a:lstStyle/>
                    <a:p>
                      <a:pPr algn="l" fontAlgn="b"/>
                      <a:r>
                        <a:rPr lang="en-IN" sz="1100" u="none" strike="noStrike">
                          <a:effectLst/>
                          <a:highlight>
                            <a:srgbClr val="D9E1F2"/>
                          </a:highlight>
                        </a:rPr>
                        <a:t>company </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department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Sum of salary</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397731160"/>
                  </a:ext>
                </a:extLst>
              </a:tr>
              <a:tr h="182880">
                <a:tc>
                  <a:txBody>
                    <a:bodyPr/>
                    <a:lstStyle/>
                    <a:p>
                      <a:pPr algn="l" fontAlgn="b"/>
                      <a:r>
                        <a:rPr lang="en-IN" sz="1100" u="none" strike="noStrike">
                          <a:effectLst/>
                        </a:rPr>
                        <a:t>Cheerper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153000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6014993"/>
                  </a:ext>
                </a:extLst>
              </a:tr>
              <a:tr h="182880">
                <a:tc>
                  <a:txBody>
                    <a:bodyPr/>
                    <a:lstStyle/>
                    <a:p>
                      <a:pPr algn="l" fontAlgn="b"/>
                      <a:r>
                        <a:rPr lang="en-IN" sz="1100" u="none" strike="noStrike">
                          <a:effectLst/>
                        </a:rPr>
                        <a:t>Cheerper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BigData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182876.2517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5019444"/>
                  </a:ext>
                </a:extLst>
              </a:tr>
              <a:tr h="182880">
                <a:tc>
                  <a:txBody>
                    <a:bodyPr/>
                    <a:lstStyle/>
                    <a:p>
                      <a:pPr algn="l" fontAlgn="b"/>
                      <a:r>
                        <a:rPr lang="en-IN" sz="1100" u="none" strike="noStrike">
                          <a:effectLst/>
                        </a:rPr>
                        <a:t>Cheerper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Support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209421.4659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4104264"/>
                  </a:ext>
                </a:extLst>
              </a:tr>
              <a:tr h="182880">
                <a:tc>
                  <a:txBody>
                    <a:bodyPr/>
                    <a:lstStyle/>
                    <a:p>
                      <a:pPr algn="l" fontAlgn="b"/>
                      <a:r>
                        <a:rPr lang="en-IN" sz="1100" u="none" strike="noStrike">
                          <a:effectLst/>
                        </a:rPr>
                        <a:t>Glasses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320720.8699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6165687"/>
                  </a:ext>
                </a:extLst>
              </a:tr>
              <a:tr h="182880">
                <a:tc>
                  <a:txBody>
                    <a:bodyPr/>
                    <a:lstStyle/>
                    <a:p>
                      <a:pPr algn="l" fontAlgn="b"/>
                      <a:r>
                        <a:rPr lang="en-IN" sz="1100" u="none" strike="noStrike" dirty="0">
                          <a:effectLst/>
                        </a:rPr>
                        <a:t>Glasses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BigData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98891.57784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9976615"/>
                  </a:ext>
                </a:extLst>
              </a:tr>
              <a:tr h="182880">
                <a:tc>
                  <a:txBody>
                    <a:bodyPr/>
                    <a:lstStyle/>
                    <a:p>
                      <a:pPr algn="l" fontAlgn="b"/>
                      <a:r>
                        <a:rPr lang="en-IN" sz="1100" u="none" strike="noStrike">
                          <a:effectLst/>
                        </a:rPr>
                        <a:t>Glasses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Design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107986.1742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6682083"/>
                  </a:ext>
                </a:extLst>
              </a:tr>
              <a:tr h="182880">
                <a:tc>
                  <a:txBody>
                    <a:bodyPr/>
                    <a:lstStyle/>
                    <a:p>
                      <a:pPr algn="l" fontAlgn="b"/>
                      <a:r>
                        <a:rPr lang="en-IN" sz="1100" u="none" strike="noStrike">
                          <a:effectLst/>
                        </a:rPr>
                        <a:t>Glasses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Search Engine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339537.5031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4100122"/>
                  </a:ext>
                </a:extLst>
              </a:tr>
              <a:tr h="182880">
                <a:tc>
                  <a:txBody>
                    <a:bodyPr/>
                    <a:lstStyle/>
                    <a:p>
                      <a:pPr algn="l" fontAlgn="b"/>
                      <a:r>
                        <a:rPr lang="en-IN" sz="1100" u="none" strike="noStrike">
                          <a:effectLst/>
                        </a:rPr>
                        <a:t>Pear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91059.78921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1625740"/>
                  </a:ext>
                </a:extLst>
              </a:tr>
              <a:tr h="182880">
                <a:tc>
                  <a:txBody>
                    <a:bodyPr/>
                    <a:lstStyle/>
                    <a:p>
                      <a:pPr algn="l" fontAlgn="b"/>
                      <a:r>
                        <a:rPr lang="en-IN" sz="1100" u="none" strike="noStrike">
                          <a:effectLst/>
                        </a:rPr>
                        <a:t>Pear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Design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154863.4342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8678762"/>
                  </a:ext>
                </a:extLst>
              </a:tr>
              <a:tr h="182880">
                <a:tc>
                  <a:txBody>
                    <a:bodyPr/>
                    <a:lstStyle/>
                    <a:p>
                      <a:pPr algn="l" fontAlgn="b"/>
                      <a:r>
                        <a:rPr lang="en-IN" sz="1100" u="none" strike="noStrike">
                          <a:effectLst/>
                        </a:rPr>
                        <a:t>Pear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229495.2157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9307531"/>
                  </a:ext>
                </a:extLst>
              </a:tr>
            </a:tbl>
          </a:graphicData>
        </a:graphic>
      </p:graphicFrame>
      <p:graphicFrame>
        <p:nvGraphicFramePr>
          <p:cNvPr id="13" name="Table 12">
            <a:extLst>
              <a:ext uri="{FF2B5EF4-FFF2-40B4-BE49-F238E27FC236}">
                <a16:creationId xmlns:a16="http://schemas.microsoft.com/office/drawing/2014/main" id="{C6613D9C-30C2-C37D-FD30-3E1DBEA09AAE}"/>
              </a:ext>
            </a:extLst>
          </p:cNvPr>
          <p:cNvGraphicFramePr>
            <a:graphicFrameLocks noGrp="1"/>
          </p:cNvGraphicFramePr>
          <p:nvPr>
            <p:extLst>
              <p:ext uri="{D42A27DB-BD31-4B8C-83A1-F6EECF244321}">
                <p14:modId xmlns:p14="http://schemas.microsoft.com/office/powerpoint/2010/main" val="2487278137"/>
              </p:ext>
            </p:extLst>
          </p:nvPr>
        </p:nvGraphicFramePr>
        <p:xfrm>
          <a:off x="4038600" y="1265800"/>
          <a:ext cx="4876800" cy="329184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806031640"/>
                    </a:ext>
                  </a:extLst>
                </a:gridCol>
                <a:gridCol w="609600">
                  <a:extLst>
                    <a:ext uri="{9D8B030D-6E8A-4147-A177-3AD203B41FA5}">
                      <a16:colId xmlns:a16="http://schemas.microsoft.com/office/drawing/2014/main" val="564536587"/>
                    </a:ext>
                  </a:extLst>
                </a:gridCol>
                <a:gridCol w="609600">
                  <a:extLst>
                    <a:ext uri="{9D8B030D-6E8A-4147-A177-3AD203B41FA5}">
                      <a16:colId xmlns:a16="http://schemas.microsoft.com/office/drawing/2014/main" val="57248156"/>
                    </a:ext>
                  </a:extLst>
                </a:gridCol>
                <a:gridCol w="609600">
                  <a:extLst>
                    <a:ext uri="{9D8B030D-6E8A-4147-A177-3AD203B41FA5}">
                      <a16:colId xmlns:a16="http://schemas.microsoft.com/office/drawing/2014/main" val="4048045831"/>
                    </a:ext>
                  </a:extLst>
                </a:gridCol>
                <a:gridCol w="609600">
                  <a:extLst>
                    <a:ext uri="{9D8B030D-6E8A-4147-A177-3AD203B41FA5}">
                      <a16:colId xmlns:a16="http://schemas.microsoft.com/office/drawing/2014/main" val="698266486"/>
                    </a:ext>
                  </a:extLst>
                </a:gridCol>
                <a:gridCol w="609600">
                  <a:extLst>
                    <a:ext uri="{9D8B030D-6E8A-4147-A177-3AD203B41FA5}">
                      <a16:colId xmlns:a16="http://schemas.microsoft.com/office/drawing/2014/main" val="1024165538"/>
                    </a:ext>
                  </a:extLst>
                </a:gridCol>
                <a:gridCol w="609600">
                  <a:extLst>
                    <a:ext uri="{9D8B030D-6E8A-4147-A177-3AD203B41FA5}">
                      <a16:colId xmlns:a16="http://schemas.microsoft.com/office/drawing/2014/main" val="2677565680"/>
                    </a:ext>
                  </a:extLst>
                </a:gridCol>
                <a:gridCol w="609600">
                  <a:extLst>
                    <a:ext uri="{9D8B030D-6E8A-4147-A177-3AD203B41FA5}">
                      <a16:colId xmlns:a16="http://schemas.microsoft.com/office/drawing/2014/main" val="2786817086"/>
                    </a:ext>
                  </a:extLst>
                </a:gridCol>
              </a:tblGrid>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90878973"/>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93498547"/>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56920104"/>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90801352"/>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18143165"/>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5159589"/>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70468426"/>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40369534"/>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19660520"/>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4361204"/>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11482377"/>
                  </a:ext>
                </a:extLst>
              </a:tr>
              <a:tr h="182880">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24292824"/>
                  </a:ext>
                </a:extLst>
              </a:tr>
              <a:tr h="182880">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46277660"/>
                  </a:ext>
                </a:extLst>
              </a:tr>
              <a:tr h="182880">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48166907"/>
                  </a:ext>
                </a:extLst>
              </a:tr>
              <a:tr h="182880">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86440469"/>
                  </a:ext>
                </a:extLst>
              </a:tr>
              <a:tr h="182880">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26622323"/>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6812204"/>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0174624"/>
                  </a:ext>
                </a:extLst>
              </a:tr>
            </a:tbl>
          </a:graphicData>
        </a:graphic>
      </p:graphicFrame>
      <p:graphicFrame>
        <p:nvGraphicFramePr>
          <p:cNvPr id="14" name="Chart 13">
            <a:extLst>
              <a:ext uri="{FF2B5EF4-FFF2-40B4-BE49-F238E27FC236}">
                <a16:creationId xmlns:a16="http://schemas.microsoft.com/office/drawing/2014/main" id="{856C13A1-F7AD-5B7A-912C-1D30934D2C14}"/>
              </a:ext>
            </a:extLst>
          </p:cNvPr>
          <p:cNvGraphicFramePr/>
          <p:nvPr>
            <p:extLst>
              <p:ext uri="{D42A27DB-BD31-4B8C-83A1-F6EECF244321}">
                <p14:modId xmlns:p14="http://schemas.microsoft.com/office/powerpoint/2010/main" val="3324849921"/>
              </p:ext>
            </p:extLst>
          </p:nvPr>
        </p:nvGraphicFramePr>
        <p:xfrm>
          <a:off x="3810000" y="1272540"/>
          <a:ext cx="7174438" cy="3181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B5BCE2F2-A0BF-8046-72E0-8F1C9467D8ED}"/>
              </a:ext>
            </a:extLst>
          </p:cNvPr>
          <p:cNvSpPr>
            <a:spLocks noChangeArrowheads="1"/>
          </p:cNvSpPr>
          <p:nvPr/>
        </p:nvSpPr>
        <p:spPr bwMode="auto">
          <a:xfrm>
            <a:off x="990600" y="1524000"/>
            <a:ext cx="7315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salary distribution across the three companies reflects their strategic priorities. </a:t>
            </a:r>
            <a:r>
              <a:rPr kumimoji="0" lang="en-US" altLang="en-US" sz="1800" b="1" i="0" u="none" strike="noStrike" cap="none" normalizeH="0" baseline="0" dirty="0">
                <a:ln>
                  <a:noFill/>
                </a:ln>
                <a:solidFill>
                  <a:schemeClr val="tx1"/>
                </a:solidFill>
                <a:effectLst/>
                <a:latin typeface="Arial" panose="020B0604020202020204" pitchFamily="34" charset="0"/>
              </a:rPr>
              <a:t>Glasses</a:t>
            </a:r>
            <a:r>
              <a:rPr kumimoji="0" lang="en-US" altLang="en-US" sz="1800" b="0" i="0" u="none" strike="noStrike" cap="none" normalizeH="0" baseline="0" dirty="0">
                <a:ln>
                  <a:noFill/>
                </a:ln>
                <a:solidFill>
                  <a:schemeClr val="tx1"/>
                </a:solidFill>
                <a:effectLst/>
                <a:latin typeface="Arial" panose="020B0604020202020204" pitchFamily="34" charset="0"/>
              </a:rPr>
              <a:t> is heavily invested in Search Engine and AI, suggesting a focus on innovation and technology.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Cheerper</a:t>
            </a:r>
            <a:r>
              <a:rPr kumimoji="0" lang="en-US" altLang="en-US" sz="1800" b="0" i="0" u="none" strike="noStrike" cap="none" normalizeH="0" baseline="0" dirty="0">
                <a:ln>
                  <a:noFill/>
                </a:ln>
                <a:solidFill>
                  <a:schemeClr val="tx1"/>
                </a:solidFill>
                <a:effectLst/>
                <a:latin typeface="Arial" panose="020B0604020202020204" pitchFamily="34" charset="0"/>
              </a:rPr>
              <a:t> emphasizes Support, indicating the importance of customer or internal service.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Pear</a:t>
            </a:r>
            <a:r>
              <a:rPr kumimoji="0" lang="en-US" altLang="en-US" sz="1800" b="0" i="0" u="none" strike="noStrike" cap="none" normalizeH="0" baseline="0" dirty="0">
                <a:ln>
                  <a:noFill/>
                </a:ln>
                <a:solidFill>
                  <a:schemeClr val="tx1"/>
                </a:solidFill>
                <a:effectLst/>
                <a:latin typeface="Arial" panose="020B0604020202020204" pitchFamily="34" charset="0"/>
              </a:rPr>
              <a:t> prioritizes Sales, reflecting a strong orientation toward revenue generation. The differences in salary allocation suggest that each company is focusing its resources on areas they believe are most critical to their success.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Company Employee Dataset </a:t>
            </a:r>
          </a:p>
          <a:p>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9C3996DA-E07B-6524-4CF6-8339CFB6CC95}"/>
              </a:ext>
            </a:extLst>
          </p:cNvPr>
          <p:cNvSpPr>
            <a:spLocks noChangeArrowheads="1"/>
          </p:cNvSpPr>
          <p:nvPr/>
        </p:nvSpPr>
        <p:spPr bwMode="auto">
          <a:xfrm>
            <a:off x="639404" y="2313354"/>
            <a:ext cx="745807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provided graph and pivot table illustrate the distribution of total salaries across various departments within three companies: "</a:t>
            </a:r>
            <a:r>
              <a:rPr kumimoji="0" lang="en-US" altLang="en-US" sz="1800" b="0" i="0" u="none" strike="noStrike" cap="none" normalizeH="0" baseline="0" dirty="0" err="1">
                <a:ln>
                  <a:noFill/>
                </a:ln>
                <a:solidFill>
                  <a:schemeClr val="tx1"/>
                </a:solidFill>
                <a:effectLst/>
                <a:latin typeface="Arial" panose="020B0604020202020204" pitchFamily="34" charset="0"/>
              </a:rPr>
              <a:t>Cheerper</a:t>
            </a:r>
            <a:r>
              <a:rPr kumimoji="0" lang="en-US" altLang="en-US" sz="1800" b="0" i="0" u="none" strike="noStrike" cap="none" normalizeH="0" baseline="0" dirty="0">
                <a:ln>
                  <a:noFill/>
                </a:ln>
                <a:solidFill>
                  <a:schemeClr val="tx1"/>
                </a:solidFill>
                <a:effectLst/>
                <a:latin typeface="Arial" panose="020B0604020202020204" pitchFamily="34" charset="0"/>
              </a:rPr>
              <a:t>," "Glasses," and "Pear." The data shows that "Glasses" allocates the highest salaries, particularly in its "Search Engine" and "AI" departments, while "Pear" has lower salary distributions across its departments. "</a:t>
            </a:r>
            <a:r>
              <a:rPr kumimoji="0" lang="en-US" altLang="en-US" sz="1800" b="0" i="0" u="none" strike="noStrike" cap="none" normalizeH="0" baseline="0" dirty="0" err="1">
                <a:ln>
                  <a:noFill/>
                </a:ln>
                <a:solidFill>
                  <a:schemeClr val="tx1"/>
                </a:solidFill>
                <a:effectLst/>
                <a:latin typeface="Arial" panose="020B0604020202020204" pitchFamily="34" charset="0"/>
              </a:rPr>
              <a:t>Cheerper</a:t>
            </a:r>
            <a:r>
              <a:rPr kumimoji="0" lang="en-US" altLang="en-US" sz="1800" b="0" i="0" u="none" strike="noStrike" cap="none" normalizeH="0" baseline="0" dirty="0">
                <a:ln>
                  <a:noFill/>
                </a:ln>
                <a:solidFill>
                  <a:schemeClr val="tx1"/>
                </a:solidFill>
                <a:effectLst/>
                <a:latin typeface="Arial" panose="020B0604020202020204" pitchFamily="34" charset="0"/>
              </a:rPr>
              <a:t>" shows a moderate salary distribution, with "Support" receiving the highest allocation. The chart highlights the significant differences in salary distribution among companies and departments, suggesting varying levels of investment in different business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C17E133-7466-CE22-AB29-1A7193875CDF}"/>
              </a:ext>
            </a:extLst>
          </p:cNvPr>
          <p:cNvSpPr txBox="1"/>
          <p:nvPr/>
        </p:nvSpPr>
        <p:spPr>
          <a:xfrm>
            <a:off x="990600" y="2019300"/>
            <a:ext cx="6553200" cy="3539430"/>
          </a:xfrm>
          <a:prstGeom prst="rect">
            <a:avLst/>
          </a:prstGeom>
          <a:noFill/>
        </p:spPr>
        <p:txBody>
          <a:bodyPr wrap="square">
            <a:spAutoFit/>
          </a:bodyPr>
          <a:lstStyle/>
          <a:p>
            <a:r>
              <a:rPr lang="en-US" sz="2800" dirty="0"/>
              <a:t>The project focuses on analyzing salary distributions across different departments within three companies: </a:t>
            </a:r>
            <a:r>
              <a:rPr lang="en-US" sz="2800" dirty="0" err="1"/>
              <a:t>Cheerper</a:t>
            </a:r>
            <a:r>
              <a:rPr lang="en-US" sz="2800" dirty="0"/>
              <a:t>, Glasses, and Pear. The analysis reveals disparities in how each company allocates its salary budget across departments, which can provide insights into the companies' strategic priorities and resource allocation.</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3">
            <a:extLst>
              <a:ext uri="{FF2B5EF4-FFF2-40B4-BE49-F238E27FC236}">
                <a16:creationId xmlns:a16="http://schemas.microsoft.com/office/drawing/2014/main" id="{E5AC993A-CCA1-E85F-96A3-D293FD38BDD1}"/>
              </a:ext>
            </a:extLst>
          </p:cNvPr>
          <p:cNvSpPr>
            <a:spLocks noChangeArrowheads="1"/>
          </p:cNvSpPr>
          <p:nvPr/>
        </p:nvSpPr>
        <p:spPr bwMode="auto">
          <a:xfrm>
            <a:off x="699452" y="1604552"/>
            <a:ext cx="723734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Departments</a:t>
            </a:r>
            <a:r>
              <a:rPr kumimoji="0" lang="en-US" altLang="en-US" sz="1800" b="0" i="0" u="none" strike="noStrike" cap="none" normalizeH="0" baseline="0" dirty="0">
                <a:ln>
                  <a:noFill/>
                </a:ln>
                <a:solidFill>
                  <a:schemeClr val="tx1"/>
                </a:solidFill>
                <a:effectLst/>
                <a:latin typeface="Arial" panose="020B0604020202020204" pitchFamily="34" charset="0"/>
              </a:rPr>
              <a:t>: To evaluate how salaries are allocated across different departments and categories, helping with resource planning and compensation management.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a:t>
            </a:r>
            <a:r>
              <a:rPr kumimoji="0" lang="en-US" altLang="en-US" sz="1800" b="0" i="0" u="none" strike="noStrike" cap="none" normalizeH="0" baseline="0" dirty="0">
                <a:ln>
                  <a:noFill/>
                </a:ln>
                <a:solidFill>
                  <a:schemeClr val="tx1"/>
                </a:solidFill>
                <a:effectLst/>
                <a:latin typeface="Arial" panose="020B0604020202020204" pitchFamily="34" charset="0"/>
              </a:rPr>
              <a:t>: To understand the salary distribution within their respective departments and compare it with other departments, facilitating better resource allocation.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Management</a:t>
            </a:r>
            <a:r>
              <a:rPr kumimoji="0" lang="en-US" altLang="en-US" sz="1800" b="0" i="0" u="none" strike="noStrike" cap="none" normalizeH="0" baseline="0" dirty="0">
                <a:ln>
                  <a:noFill/>
                </a:ln>
                <a:solidFill>
                  <a:schemeClr val="tx1"/>
                </a:solidFill>
                <a:effectLst/>
                <a:latin typeface="Arial" panose="020B0604020202020204" pitchFamily="34" charset="0"/>
              </a:rPr>
              <a:t>: To get a high-level overview of salary distribution and departmental expenses, aiding strategic decision-making and overall financial planning.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Analysts</a:t>
            </a:r>
            <a:r>
              <a:rPr kumimoji="0" lang="en-US" altLang="en-US" sz="1800" b="0" i="0" u="none" strike="noStrike" cap="none" normalizeH="0" baseline="0" dirty="0">
                <a:ln>
                  <a:noFill/>
                </a:ln>
                <a:solidFill>
                  <a:schemeClr val="tx1"/>
                </a:solidFill>
                <a:effectLst/>
                <a:latin typeface="Arial" panose="020B0604020202020204" pitchFamily="34" charset="0"/>
              </a:rPr>
              <a:t>: To interpret and visualize salary data, providing insights into distribution patterns and identifying any disparities or trends for further analysis.</a:t>
            </a:r>
          </a:p>
          <a:p>
            <a:pPr marL="285750"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Arial" panose="020B0604020202020204" pitchFamily="34" charset="0"/>
              </a:rPr>
              <a:t>Finance Teams</a:t>
            </a:r>
            <a:r>
              <a:rPr kumimoji="0" lang="en-US" altLang="en-US" b="0" i="0" u="none" strike="noStrike" cap="none" normalizeH="0" baseline="0" dirty="0">
                <a:ln>
                  <a:noFill/>
                </a:ln>
                <a:solidFill>
                  <a:schemeClr val="tx1"/>
                </a:solidFill>
                <a:effectLst/>
                <a:latin typeface="Arial" panose="020B0604020202020204" pitchFamily="34" charset="0"/>
              </a:rPr>
              <a:t>: To monitor and analyze salary distribution across different categories and departments, ensuring budget adherence and identifying financial trends.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CB4E421B-692E-FADA-449E-D210AB25DD8F}"/>
              </a:ext>
            </a:extLst>
          </p:cNvPr>
          <p:cNvSpPr>
            <a:spLocks noChangeArrowheads="1"/>
          </p:cNvSpPr>
          <p:nvPr/>
        </p:nvSpPr>
        <p:spPr bwMode="auto">
          <a:xfrm>
            <a:off x="3086100" y="2274838"/>
            <a:ext cx="70485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analysis highlights an imbalance in salary distribution across departments, with certain areas like AI and Search Engine receiving more investment.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optimize organizational effectiveness, companies should align salary spending with strategic goals, ensure equitable resource allocation, and focus on improving employee satisfaction and retention.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Rectangle 3">
            <a:extLst>
              <a:ext uri="{FF2B5EF4-FFF2-40B4-BE49-F238E27FC236}">
                <a16:creationId xmlns:a16="http://schemas.microsoft.com/office/drawing/2014/main" id="{03DE4645-D83C-09F4-A593-DB637C997EF4}"/>
              </a:ext>
            </a:extLst>
          </p:cNvPr>
          <p:cNvSpPr>
            <a:spLocks noChangeArrowheads="1"/>
          </p:cNvSpPr>
          <p:nvPr/>
        </p:nvSpPr>
        <p:spPr bwMode="auto">
          <a:xfrm>
            <a:off x="304800" y="1524000"/>
            <a:ext cx="10591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company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includes salary information for three companies: </a:t>
            </a:r>
            <a:r>
              <a:rPr kumimoji="0" lang="en-US" altLang="en-US" sz="1800" b="0" i="0" u="none" strike="noStrike" cap="none" normalizeH="0" baseline="0" dirty="0" err="1">
                <a:ln>
                  <a:noFill/>
                </a:ln>
                <a:solidFill>
                  <a:schemeClr val="tx1"/>
                </a:solidFill>
                <a:effectLst/>
                <a:latin typeface="Arial" panose="020B0604020202020204" pitchFamily="34" charset="0"/>
              </a:rPr>
              <a:t>Cheerper</a:t>
            </a:r>
            <a:r>
              <a:rPr kumimoji="0" lang="en-US" altLang="en-US" sz="1800" b="0" i="0" u="none" strike="noStrike" cap="none" normalizeH="0" baseline="0" dirty="0">
                <a:ln>
                  <a:noFill/>
                </a:ln>
                <a:solidFill>
                  <a:schemeClr val="tx1"/>
                </a:solidFill>
                <a:effectLst/>
                <a:latin typeface="Arial" panose="020B0604020202020204" pitchFamily="34" charset="0"/>
              </a:rPr>
              <a:t>, Glasses, and Pear, each with multiple departments.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Departmental Focus: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 </a:t>
            </a:r>
            <a:r>
              <a:rPr kumimoji="0" lang="en-US" altLang="en-US" sz="1800" b="0" i="0" u="none" strike="noStrike" cap="none" normalizeH="0" baseline="0" dirty="0" err="1">
                <a:ln>
                  <a:noFill/>
                </a:ln>
                <a:solidFill>
                  <a:schemeClr val="tx1"/>
                </a:solidFill>
                <a:effectLst/>
                <a:latin typeface="Arial" panose="020B0604020202020204" pitchFamily="34" charset="0"/>
              </a:rPr>
              <a:t>BigData</a:t>
            </a:r>
            <a:r>
              <a:rPr kumimoji="0" lang="en-US" altLang="en-US" sz="1800" b="0" i="0" u="none" strike="noStrike" cap="none" normalizeH="0" baseline="0" dirty="0">
                <a:ln>
                  <a:noFill/>
                </a:ln>
                <a:solidFill>
                  <a:schemeClr val="tx1"/>
                </a:solidFill>
                <a:effectLst/>
                <a:latin typeface="Arial" panose="020B0604020202020204" pitchFamily="34" charset="0"/>
              </a:rPr>
              <a:t>, and Support are the departments in </a:t>
            </a:r>
            <a:r>
              <a:rPr kumimoji="0" lang="en-US" altLang="en-US" sz="1800" b="0" i="0" u="none" strike="noStrike" cap="none" normalizeH="0" baseline="0" dirty="0" err="1">
                <a:ln>
                  <a:noFill/>
                </a:ln>
                <a:solidFill>
                  <a:schemeClr val="tx1"/>
                </a:solidFill>
                <a:effectLst/>
                <a:latin typeface="Arial" panose="020B0604020202020204" pitchFamily="34" charset="0"/>
              </a:rPr>
              <a:t>Cheerper</a:t>
            </a:r>
            <a:r>
              <a:rPr kumimoji="0" lang="en-US" altLang="en-US" sz="1800" b="0" i="0" u="none" strike="noStrike" cap="none" normalizeH="0" baseline="0" dirty="0">
                <a:ln>
                  <a:noFill/>
                </a:ln>
                <a:solidFill>
                  <a:schemeClr val="tx1"/>
                </a:solidFill>
                <a:effectLst/>
                <a:latin typeface="Arial" panose="020B0604020202020204" pitchFamily="34" charset="0"/>
              </a:rPr>
              <a:t>; Glasses has AI, </a:t>
            </a:r>
            <a:r>
              <a:rPr kumimoji="0" lang="en-US" altLang="en-US" sz="1800" b="0" i="0" u="none" strike="noStrike" cap="none" normalizeH="0" baseline="0" dirty="0" err="1">
                <a:ln>
                  <a:noFill/>
                </a:ln>
                <a:solidFill>
                  <a:schemeClr val="tx1"/>
                </a:solidFill>
                <a:effectLst/>
                <a:latin typeface="Arial" panose="020B0604020202020204" pitchFamily="34" charset="0"/>
              </a:rPr>
              <a:t>BigData</a:t>
            </a:r>
            <a:r>
              <a:rPr kumimoji="0" lang="en-US" altLang="en-US" sz="1800" b="0" i="0" u="none" strike="noStrike" cap="none" normalizeH="0" baseline="0" dirty="0">
                <a:ln>
                  <a:noFill/>
                </a:ln>
                <a:solidFill>
                  <a:schemeClr val="tx1"/>
                </a:solidFill>
                <a:effectLst/>
                <a:latin typeface="Arial" panose="020B0604020202020204" pitchFamily="34" charset="0"/>
              </a:rPr>
              <a:t>, Design, and Search Engine; Pear has AI, Design, and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Highest Salary Sum: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Search Engine department in Glasses has the highest salary sum, followed by the AI department in Glasses.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a:t>
            </a:r>
            <a:r>
              <a:rPr kumimoji="0" lang="en-US" altLang="en-US" sz="1800" b="1" i="0" u="none" strike="noStrike" cap="none" normalizeH="0" baseline="0" dirty="0" err="1">
                <a:ln>
                  <a:noFill/>
                </a:ln>
                <a:solidFill>
                  <a:schemeClr val="tx1"/>
                </a:solidFill>
                <a:effectLst/>
                <a:latin typeface="Arial" panose="020B0604020202020204" pitchFamily="34" charset="0"/>
              </a:rPr>
              <a:t>Cheerper</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Cheerper's</a:t>
            </a:r>
            <a:r>
              <a:rPr kumimoji="0" lang="en-US" altLang="en-US" sz="1800" b="0" i="0" u="none" strike="noStrike" cap="none" normalizeH="0" baseline="0" dirty="0">
                <a:ln>
                  <a:noFill/>
                </a:ln>
                <a:solidFill>
                  <a:schemeClr val="tx1"/>
                </a:solidFill>
                <a:effectLst/>
                <a:latin typeface="Arial" panose="020B0604020202020204" pitchFamily="34" charset="0"/>
              </a:rPr>
              <a:t> Support department has the highest salary sum within the company, indicating a significant focus on support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Smaller Investment Areas: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Glasses' </a:t>
            </a:r>
            <a:r>
              <a:rPr kumimoji="0" lang="en-US" altLang="en-US" sz="1800" b="0" i="0" u="none" strike="noStrike" cap="none" normalizeH="0" baseline="0" dirty="0" err="1">
                <a:ln>
                  <a:noFill/>
                </a:ln>
                <a:solidFill>
                  <a:schemeClr val="tx1"/>
                </a:solidFill>
                <a:effectLst/>
                <a:latin typeface="Arial" panose="020B0604020202020204" pitchFamily="34" charset="0"/>
              </a:rPr>
              <a:t>BigData</a:t>
            </a:r>
            <a:r>
              <a:rPr kumimoji="0" lang="en-US" altLang="en-US" sz="1800" b="0" i="0" u="none" strike="noStrike" cap="none" normalizeH="0" baseline="0" dirty="0">
                <a:ln>
                  <a:noFill/>
                </a:ln>
                <a:solidFill>
                  <a:schemeClr val="tx1"/>
                </a:solidFill>
                <a:effectLst/>
                <a:latin typeface="Arial" panose="020B0604020202020204" pitchFamily="34" charset="0"/>
              </a:rPr>
              <a:t> department and Pear's AI department have the lowest salary sums, suggesting these areas might be less prioritized.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613FE651-5435-5279-76B0-967DE63BA969}"/>
              </a:ext>
            </a:extLst>
          </p:cNvPr>
          <p:cNvSpPr>
            <a:spLocks noChangeArrowheads="1"/>
          </p:cNvSpPr>
          <p:nvPr/>
        </p:nvSpPr>
        <p:spPr bwMode="auto">
          <a:xfrm>
            <a:off x="609600" y="1676400"/>
            <a:ext cx="84042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Glasses invests heavily in Search Engine and AI departments.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err="1">
                <a:ln>
                  <a:noFill/>
                </a:ln>
                <a:solidFill>
                  <a:schemeClr val="tx1"/>
                </a:solidFill>
                <a:effectLst/>
                <a:latin typeface="Arial" panose="020B0604020202020204" pitchFamily="34" charset="0"/>
              </a:rPr>
              <a:t>Cheerper</a:t>
            </a:r>
            <a:r>
              <a:rPr kumimoji="0" lang="en-US" altLang="en-US" sz="1800" b="1" i="0" u="none" strike="noStrike" cap="none" normalizeH="0" baseline="0" dirty="0">
                <a:ln>
                  <a:noFill/>
                </a:ln>
                <a:solidFill>
                  <a:schemeClr val="tx1"/>
                </a:solidFill>
                <a:effectLst/>
                <a:latin typeface="Arial" panose="020B0604020202020204" pitchFamily="34" charset="0"/>
              </a:rPr>
              <a:t> prioritizes Support with the highest salary allocation.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Pear focuses most on the Sales department.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err="1">
                <a:ln>
                  <a:noFill/>
                </a:ln>
                <a:solidFill>
                  <a:schemeClr val="tx1"/>
                </a:solidFill>
                <a:effectLst/>
                <a:latin typeface="Arial" panose="020B0604020202020204" pitchFamily="34" charset="0"/>
              </a:rPr>
              <a:t>BigData</a:t>
            </a:r>
            <a:r>
              <a:rPr kumimoji="0" lang="en-US" altLang="en-US" sz="1800" b="1" i="0" u="none" strike="noStrike" cap="none" normalizeH="0" baseline="0" dirty="0">
                <a:ln>
                  <a:noFill/>
                </a:ln>
                <a:solidFill>
                  <a:schemeClr val="tx1"/>
                </a:solidFill>
                <a:effectLst/>
                <a:latin typeface="Arial" panose="020B0604020202020204" pitchFamily="34" charset="0"/>
              </a:rPr>
              <a:t> in Glasses and AI in Pear receive the least investment.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Each company shows a distinct strategic focus in their salary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731</Words>
  <Application>Microsoft Office PowerPoint</Application>
  <PresentationFormat>Widescreen</PresentationFormat>
  <Paragraphs>102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Rajasri Muruganantham</cp:lastModifiedBy>
  <cp:revision>14</cp:revision>
  <dcterms:created xsi:type="dcterms:W3CDTF">2024-03-29T15:07:22Z</dcterms:created>
  <dcterms:modified xsi:type="dcterms:W3CDTF">2024-08-28T14:32:52Z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