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66" r:id="rId6"/>
    <p:sldId id="267" r:id="rId7"/>
    <p:sldId id="268" r:id="rId8"/>
    <p:sldId id="269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73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0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6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625" y="1440537"/>
            <a:ext cx="7900749" cy="22977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032"/>
              </a:lnSpc>
              <a:buNone/>
            </a:pPr>
            <a:r>
              <a:rPr lang="en-US" sz="4826" dirty="0">
                <a:solidFill>
                  <a:srgbClr val="AE8625"/>
                </a:solidFill>
                <a:latin typeface="Prata" pitchFamily="34" charset="0"/>
                <a:ea typeface="Prata" pitchFamily="34" charset="-122"/>
              </a:rPr>
              <a:t>Flight Delay Prediction</a:t>
            </a:r>
          </a:p>
          <a:p>
            <a:pPr marL="0" indent="0">
              <a:lnSpc>
                <a:spcPts val="6032"/>
              </a:lnSpc>
              <a:buNone/>
            </a:pPr>
            <a:r>
              <a:rPr lang="en-US" sz="4000" dirty="0">
                <a:solidFill>
                  <a:srgbClr val="AE8625"/>
                </a:solidFill>
                <a:latin typeface="Prata" pitchFamily="34" charset="0"/>
                <a:ea typeface="Prata" pitchFamily="34" charset="-122"/>
              </a:rPr>
              <a:t>Introduction</a:t>
            </a:r>
            <a:endParaRPr lang="en-US" sz="4000" dirty="0"/>
          </a:p>
        </p:txBody>
      </p:sp>
      <p:sp>
        <p:nvSpPr>
          <p:cNvPr id="6" name="Text 2"/>
          <p:cNvSpPr/>
          <p:nvPr/>
        </p:nvSpPr>
        <p:spPr>
          <a:xfrm>
            <a:off x="621625" y="4004667"/>
            <a:ext cx="7900749" cy="227361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66040" marR="48260">
              <a:lnSpc>
                <a:spcPct val="103000"/>
              </a:lnSpc>
              <a:spcBef>
                <a:spcPts val="2215"/>
              </a:spcBef>
              <a:spcAft>
                <a:spcPts val="0"/>
              </a:spcAft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Anyone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who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has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ever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booked</a:t>
            </a:r>
            <a:r>
              <a:rPr lang="en-US" sz="16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flight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ticket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knows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how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unexpectedly</a:t>
            </a:r>
            <a:r>
              <a:rPr lang="en-US" sz="16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6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flight</a:t>
            </a:r>
            <a:r>
              <a:rPr lang="en-US" sz="16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timing</a:t>
            </a:r>
            <a:r>
              <a:rPr lang="en-US" sz="1600" spc="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varies. Airlines use</a:t>
            </a:r>
            <a:r>
              <a:rPr lang="en-US" sz="1600" spc="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using</a:t>
            </a:r>
            <a:r>
              <a:rPr lang="en-US" sz="1600" spc="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sophisticated tactics</a:t>
            </a:r>
            <a:r>
              <a:rPr lang="en-US" sz="1600" spc="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600" spc="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they</a:t>
            </a:r>
            <a:r>
              <a:rPr lang="en-US" sz="16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call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"yield</a:t>
            </a:r>
            <a:r>
              <a:rPr lang="en-US" sz="1600" b="1" spc="3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6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management"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.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5"/>
              </a:spcBef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66040">
              <a:lnSpc>
                <a:spcPct val="103000"/>
              </a:lnSpc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According</a:t>
            </a:r>
            <a:r>
              <a:rPr lang="en-US" sz="16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recent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study,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India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currently</a:t>
            </a:r>
            <a:r>
              <a:rPr lang="en-US" sz="16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3rd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largest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civil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aviation</a:t>
            </a:r>
            <a:r>
              <a:rPr lang="en-US" sz="16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market</a:t>
            </a:r>
            <a:r>
              <a:rPr lang="en-US" sz="1600" spc="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600" spc="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600" spc="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world.</a:t>
            </a:r>
            <a:r>
              <a:rPr lang="en-US" sz="16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According</a:t>
            </a:r>
            <a:r>
              <a:rPr lang="en-US" sz="1600" spc="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600" spc="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IATA</a:t>
            </a:r>
            <a:r>
              <a:rPr lang="en-US" sz="1600" spc="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(International</a:t>
            </a:r>
            <a:r>
              <a:rPr lang="en-US" sz="16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</a:t>
            </a:r>
            <a:r>
              <a:rPr lang="en-US" sz="1600" spc="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Transport</a:t>
            </a:r>
            <a:r>
              <a:rPr lang="en-US" sz="16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Association)</a:t>
            </a:r>
            <a:r>
              <a:rPr lang="en-US" sz="16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number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6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flyers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globally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could</a:t>
            </a:r>
            <a:r>
              <a:rPr lang="en-US" sz="16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double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6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8.2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billion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66040">
              <a:lnSpc>
                <a:spcPts val="1380"/>
              </a:lnSpc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2037.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66040">
              <a:lnSpc>
                <a:spcPct val="103000"/>
              </a:lnSpc>
            </a:pP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Nowadays,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this</a:t>
            </a:r>
            <a:r>
              <a:rPr lang="en-US" sz="16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ever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advancing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world</a:t>
            </a:r>
            <a:r>
              <a:rPr lang="en-US" sz="1600" spc="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time</a:t>
            </a:r>
            <a:r>
              <a:rPr lang="en-US" sz="1600" b="1" spc="-2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6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management</a:t>
            </a:r>
            <a:r>
              <a:rPr lang="en-US" sz="1600" b="1" spc="-5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has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become</a:t>
            </a:r>
            <a:r>
              <a:rPr lang="en-US" sz="16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16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prominent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factor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all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business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operations.</a:t>
            </a:r>
            <a:r>
              <a:rPr lang="en-US" sz="16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</a:t>
            </a:r>
            <a:r>
              <a:rPr lang="en-US" sz="16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can’t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afford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lose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time</a:t>
            </a:r>
            <a:r>
              <a:rPr lang="en-US" sz="16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 unnecessary delays. Using this as motivation we have developed a</a:t>
            </a:r>
            <a:r>
              <a:rPr lang="en-US" sz="16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ML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Model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predicts</a:t>
            </a:r>
            <a:r>
              <a:rPr lang="en-US" sz="16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arrival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flight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16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based</a:t>
            </a:r>
            <a:r>
              <a:rPr lang="en-US" sz="16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various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factors</a:t>
            </a:r>
            <a:r>
              <a:rPr lang="en-US" sz="16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that</a:t>
            </a:r>
            <a:r>
              <a:rPr lang="en-US" sz="16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include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airport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score,</a:t>
            </a:r>
            <a:r>
              <a:rPr lang="en-US" sz="16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general</a:t>
            </a:r>
            <a:r>
              <a:rPr lang="en-US" sz="16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airline</a:t>
            </a:r>
            <a:r>
              <a:rPr lang="en-US" sz="16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trend,</a:t>
            </a:r>
            <a:r>
              <a:rPr lang="en-US" sz="16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</a:t>
            </a:r>
            <a:r>
              <a:rPr lang="en-US" sz="16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traffic</a:t>
            </a:r>
            <a:r>
              <a:rPr lang="en-US" sz="16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6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etc.</a:t>
            </a:r>
            <a:endParaRPr lang="en-IN" sz="16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0" indent="0">
              <a:lnSpc>
                <a:spcPts val="2238"/>
              </a:lnSpc>
              <a:buNone/>
            </a:pPr>
            <a:endParaRPr lang="en-US" sz="1200" dirty="0">
              <a:solidFill>
                <a:schemeClr val="accent3"/>
              </a:solidFill>
            </a:endParaRPr>
          </a:p>
        </p:txBody>
      </p:sp>
      <p:sp>
        <p:nvSpPr>
          <p:cNvPr id="9" name="Text 4"/>
          <p:cNvSpPr/>
          <p:nvPr/>
        </p:nvSpPr>
        <p:spPr>
          <a:xfrm>
            <a:off x="4791979" y="3229263"/>
            <a:ext cx="4449842" cy="31087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8"/>
              </a:lnSpc>
              <a:buNone/>
            </a:pPr>
            <a:r>
              <a:rPr lang="en-US" sz="1748" b="1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By Rajat Roy | AP22110010673</a:t>
            </a:r>
          </a:p>
          <a:p>
            <a:pPr marL="0" indent="0" algn="l">
              <a:lnSpc>
                <a:spcPts val="2448"/>
              </a:lnSpc>
              <a:buNone/>
            </a:pPr>
            <a:endParaRPr lang="en-US" sz="174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380075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1437799"/>
            <a:ext cx="1147107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282642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45900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282642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3459004"/>
            <a:ext cx="6150054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8018859" y="4866323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0" name="Text 7"/>
          <p:cNvSpPr/>
          <p:nvPr/>
        </p:nvSpPr>
        <p:spPr>
          <a:xfrm>
            <a:off x="8018859" y="5347692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1" name="Text 8"/>
          <p:cNvSpPr/>
          <p:nvPr/>
        </p:nvSpPr>
        <p:spPr>
          <a:xfrm>
            <a:off x="8018859" y="5829062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8018859" y="6310432"/>
            <a:ext cx="5755124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3110"/>
              </a:lnSpc>
              <a:buSzPct val="100000"/>
              <a:buChar char="•"/>
            </a:pPr>
            <a:endParaRPr lang="en-US" sz="1944" dirty="0"/>
          </a:p>
        </p:txBody>
      </p:sp>
      <p:pic>
        <p:nvPicPr>
          <p:cNvPr id="15" name="Picture 14" descr="A pie chart with different colored bars&#10;&#10;Description automatically generated">
            <a:extLst>
              <a:ext uri="{FF2B5EF4-FFF2-40B4-BE49-F238E27FC236}">
                <a16:creationId xmlns:a16="http://schemas.microsoft.com/office/drawing/2014/main" id="{4D634D22-B280-FE91-D833-253D1877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98" y="1916375"/>
            <a:ext cx="5496291" cy="33812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5ECDAC-7443-DB5B-D5F1-7D2DFE1669E2}"/>
              </a:ext>
            </a:extLst>
          </p:cNvPr>
          <p:cNvSpPr txBox="1"/>
          <p:nvPr/>
        </p:nvSpPr>
        <p:spPr>
          <a:xfrm>
            <a:off x="6902466" y="1916375"/>
            <a:ext cx="686389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  <a:latin typeface="Arial MT"/>
                <a:ea typeface="Arial MT"/>
                <a:cs typeface="Arial MT"/>
              </a:rPr>
              <a:t>It i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</a:t>
            </a:r>
            <a:r>
              <a:rPr lang="en-US" sz="24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clearly</a:t>
            </a:r>
            <a:r>
              <a:rPr lang="en-US" sz="24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visible</a:t>
            </a:r>
            <a:r>
              <a:rPr lang="en-US" sz="24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24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4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pie chart that </a:t>
            </a:r>
            <a:r>
              <a:rPr lang="en-US" sz="24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weather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one of the most prominent</a:t>
            </a:r>
            <a:r>
              <a:rPr lang="en-US" sz="24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factors causing delay,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hence we have extracted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weather features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separately.</a:t>
            </a:r>
          </a:p>
          <a:p>
            <a:endParaRPr lang="en-US" sz="2400" dirty="0">
              <a:solidFill>
                <a:schemeClr val="accent3"/>
              </a:solidFill>
              <a:latin typeface="Arial MT"/>
              <a:ea typeface="Arial MT"/>
              <a:cs typeface="Arial MT"/>
            </a:endParaRPr>
          </a:p>
          <a:p>
            <a:endParaRPr lang="en-US" sz="24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sz="2400" dirty="0">
              <a:solidFill>
                <a:schemeClr val="accent3"/>
              </a:solidFill>
              <a:latin typeface="Arial MT"/>
              <a:ea typeface="Arial MT"/>
              <a:cs typeface="Arial MT"/>
            </a:endParaRPr>
          </a:p>
          <a:p>
            <a:endParaRPr lang="en-US" sz="24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400" spc="17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Busiest</a:t>
            </a:r>
            <a:r>
              <a:rPr lang="en-US" sz="2400" spc="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Airports</a:t>
            </a:r>
            <a:r>
              <a:rPr lang="en-US" sz="2400" spc="1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are</a:t>
            </a:r>
            <a:r>
              <a:rPr lang="en-US" sz="2400" spc="1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400" spc="1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ones</a:t>
            </a:r>
            <a:r>
              <a:rPr lang="en-US" sz="2400" spc="-3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where the probability of flight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 is high, hence we chose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Bombay, Delhi, Bengaluru,</a:t>
            </a:r>
            <a:r>
              <a:rPr lang="en-US" sz="24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Chennai,</a:t>
            </a:r>
            <a:r>
              <a:rPr lang="en-US" sz="24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4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Hyderabad</a:t>
            </a:r>
            <a:endParaRPr lang="en-IN" sz="24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IN" sz="24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64037" y="1807964"/>
            <a:ext cx="867322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196590"/>
            <a:ext cx="407741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196590"/>
            <a:ext cx="4243149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3829169"/>
            <a:ext cx="6150054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DBAF1-56E2-5E65-0BD4-A70C5CA73E59}"/>
              </a:ext>
            </a:extLst>
          </p:cNvPr>
          <p:cNvSpPr txBox="1"/>
          <p:nvPr/>
        </p:nvSpPr>
        <p:spPr>
          <a:xfrm>
            <a:off x="680232" y="1043492"/>
            <a:ext cx="9065271" cy="661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Techniques</a:t>
            </a:r>
          </a:p>
          <a:p>
            <a:endParaRPr lang="en-US" sz="4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collection and cleaning:</a:t>
            </a:r>
          </a:p>
          <a:p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342900" lvl="0" indent="-342900">
              <a:spcBef>
                <a:spcPts val="1510"/>
              </a:spcBef>
              <a:buSzPts val="1200"/>
              <a:buFont typeface="Arial MT"/>
              <a:buAutoNum type="arabicPeriod"/>
              <a:tabLst>
                <a:tab pos="324485" algn="l"/>
              </a:tabLs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Collection</a:t>
            </a:r>
            <a:r>
              <a:rPr lang="en-US" sz="20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0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data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flightradar24.com</a:t>
            </a:r>
            <a:r>
              <a:rPr lang="en-US" sz="20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by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23850">
              <a:spcBef>
                <a:spcPts val="55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web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scraping</a:t>
            </a:r>
            <a:r>
              <a:rPr lang="en-US" sz="20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using</a:t>
            </a:r>
            <a:r>
              <a:rPr lang="en-US" sz="20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python</a:t>
            </a:r>
            <a:r>
              <a:rPr lang="en-US" sz="20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package</a:t>
            </a:r>
            <a:r>
              <a:rPr lang="en-US" sz="20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BeautifulSoup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23850">
              <a:spcBef>
                <a:spcPts val="50"/>
              </a:spcBef>
              <a:spcAft>
                <a:spcPts val="0"/>
              </a:spcAf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parsing</a:t>
            </a:r>
            <a:r>
              <a:rPr lang="en-US" sz="20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HTML</a:t>
            </a:r>
            <a:r>
              <a:rPr lang="en-US" sz="20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20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XML</a:t>
            </a:r>
            <a:r>
              <a:rPr lang="en-US" sz="20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documents.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1026795" lvl="0" indent="-342900">
              <a:lnSpc>
                <a:spcPct val="103000"/>
              </a:lnSpc>
              <a:spcBef>
                <a:spcPts val="55"/>
              </a:spcBef>
              <a:spcAft>
                <a:spcPts val="0"/>
              </a:spcAft>
              <a:buSzPts val="1200"/>
              <a:buFont typeface="Arial MT"/>
              <a:buAutoNum type="arabicPeriod"/>
              <a:tabLst>
                <a:tab pos="324485" algn="l"/>
              </a:tabLs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Overall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23</a:t>
            </a:r>
            <a:r>
              <a:rPr lang="en-US" sz="20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features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collected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were</a:t>
            </a:r>
            <a:r>
              <a:rPr lang="en-US" sz="20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collected</a:t>
            </a:r>
            <a:r>
              <a:rPr lang="en-US" sz="20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0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website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966470" lvl="0" indent="-342900">
              <a:lnSpc>
                <a:spcPct val="103000"/>
              </a:lnSpc>
              <a:buSzPts val="1200"/>
              <a:buFont typeface="Arial MT"/>
              <a:buAutoNum type="arabicPeriod"/>
              <a:tabLst>
                <a:tab pos="324485" algn="l"/>
              </a:tabLs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Weather</a:t>
            </a:r>
            <a:r>
              <a:rPr lang="en-US" sz="20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features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were also</a:t>
            </a:r>
            <a:r>
              <a:rPr lang="en-US" sz="20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extracted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similar</a:t>
            </a:r>
            <a:r>
              <a:rPr lang="en-US" sz="20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way</a:t>
            </a:r>
            <a:r>
              <a:rPr lang="en-US" sz="20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using Beautiful Soup, 21 weather features were</a:t>
            </a:r>
            <a:r>
              <a:rPr lang="en-US" sz="20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extracted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817880" lvl="0" indent="-342900" algn="just">
              <a:lnSpc>
                <a:spcPct val="103000"/>
              </a:lnSpc>
              <a:buSzPts val="1200"/>
              <a:buFont typeface="Arial MT"/>
              <a:buAutoNum type="arabicPeriod"/>
              <a:tabLst>
                <a:tab pos="324485" algn="l"/>
              </a:tabLst>
            </a:pP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After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categorical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encoding,</a:t>
            </a:r>
            <a:r>
              <a:rPr lang="en-US" sz="2000" spc="-7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imputation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missing</a:t>
            </a:r>
            <a:r>
              <a:rPr lang="en-US" sz="20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values</a:t>
            </a:r>
            <a:r>
              <a:rPr lang="en-US" sz="20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 remove of rows with many null values, final dataset</a:t>
            </a:r>
            <a:r>
              <a:rPr lang="en-US" sz="20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obtained</a:t>
            </a:r>
            <a:r>
              <a:rPr lang="en-US" sz="20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had</a:t>
            </a:r>
            <a:r>
              <a:rPr lang="en-US" sz="20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10313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rows</a:t>
            </a:r>
            <a:r>
              <a:rPr lang="en-US" sz="2000" spc="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20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44</a:t>
            </a:r>
            <a:r>
              <a:rPr lang="en-US" sz="20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0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columns.</a:t>
            </a:r>
            <a:endParaRPr lang="en-IN" sz="20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sz="11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Picture 10" descr="A diagram of a model of a forest&#10;&#10;Description automatically generated">
            <a:extLst>
              <a:ext uri="{FF2B5EF4-FFF2-40B4-BE49-F238E27FC236}">
                <a16:creationId xmlns:a16="http://schemas.microsoft.com/office/drawing/2014/main" id="{701ED7D6-2DC3-D3D9-5345-09B398B6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2485" y="806824"/>
            <a:ext cx="4243149" cy="6357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871644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497633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394115"/>
            <a:ext cx="37752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4026694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ECEA8-7F0D-3029-9E3F-5906C7155F5C}"/>
              </a:ext>
            </a:extLst>
          </p:cNvPr>
          <p:cNvSpPr txBox="1"/>
          <p:nvPr/>
        </p:nvSpPr>
        <p:spPr>
          <a:xfrm>
            <a:off x="666974" y="602428"/>
            <a:ext cx="6443831" cy="676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C000"/>
                </a:solidFill>
              </a:rPr>
              <a:t>Data pre-processing and model application</a:t>
            </a:r>
          </a:p>
          <a:p>
            <a:pPr marL="342900" marR="833755" lvl="0" indent="-342900">
              <a:lnSpc>
                <a:spcPct val="103000"/>
              </a:lnSpc>
              <a:buFont typeface="+mj-lt"/>
              <a:buAutoNum type="arabicPeriod"/>
              <a:tabLst>
                <a:tab pos="324485" algn="l"/>
              </a:tabLst>
            </a:pPr>
            <a:endParaRPr lang="en-US" sz="1800" b="1" dirty="0">
              <a:solidFill>
                <a:schemeClr val="accent3"/>
              </a:solidFill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marR="833755" lvl="0" indent="-342900">
              <a:lnSpc>
                <a:spcPct val="103000"/>
              </a:lnSpc>
              <a:buFont typeface="+mj-lt"/>
              <a:buAutoNum type="arabicPeriod"/>
              <a:tabLst>
                <a:tab pos="324485" algn="l"/>
              </a:tabLst>
            </a:pPr>
            <a:endParaRPr lang="en-US" b="1" dirty="0">
              <a:solidFill>
                <a:schemeClr val="accent3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marR="833755" lvl="0" indent="-342900">
              <a:lnSpc>
                <a:spcPct val="103000"/>
              </a:lnSpc>
              <a:buFont typeface="+mj-lt"/>
              <a:buAutoNum type="arabicPeriod"/>
              <a:tabLst>
                <a:tab pos="324485" algn="l"/>
              </a:tabLst>
            </a:pPr>
            <a:endParaRPr lang="en-US" b="1" dirty="0">
              <a:solidFill>
                <a:schemeClr val="accent3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marR="833755" lvl="0" indent="-342900">
              <a:lnSpc>
                <a:spcPct val="103000"/>
              </a:lnSpc>
              <a:buFont typeface="+mj-lt"/>
              <a:buAutoNum type="arabicPeriod"/>
              <a:tabLst>
                <a:tab pos="324485" algn="l"/>
              </a:tabLst>
            </a:pPr>
            <a:endParaRPr lang="en-US" b="1" dirty="0">
              <a:solidFill>
                <a:schemeClr val="accent3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marR="833755" lvl="0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endParaRPr lang="en-US" b="1" dirty="0">
              <a:solidFill>
                <a:schemeClr val="accent3"/>
              </a:solidFill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marR="833755" lvl="0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Removal</a:t>
            </a:r>
            <a:r>
              <a:rPr lang="en-US" sz="1800" b="1" spc="-2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Departure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1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feature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it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caused</a:t>
            </a:r>
            <a:r>
              <a:rPr lang="en-US" sz="1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Data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Leakage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777240" lvl="0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Outlier</a:t>
            </a:r>
            <a:r>
              <a:rPr lang="en-US" sz="1800" b="1" spc="-2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Removal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: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</a:t>
            </a:r>
            <a:r>
              <a:rPr lang="en-US" sz="1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considered</a:t>
            </a:r>
            <a:r>
              <a:rPr lang="en-US" sz="1800" spc="-7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only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delays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3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hrs</a:t>
            </a:r>
            <a:r>
              <a:rPr lang="en-US" sz="18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 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early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 3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 err="1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hrs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late.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38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endParaRPr lang="en-US" sz="1800" b="1" dirty="0">
              <a:solidFill>
                <a:schemeClr val="accent3"/>
              </a:solidFill>
              <a:effectLst/>
              <a:latin typeface="Arial" panose="020B0604020202020204" pitchFamily="34" charset="0"/>
              <a:ea typeface="Arial MT"/>
              <a:cs typeface="Arial MT"/>
            </a:endParaRPr>
          </a:p>
          <a:p>
            <a:pPr marL="342900" lvl="0" indent="-342900">
              <a:lnSpc>
                <a:spcPts val="138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Normalized</a:t>
            </a:r>
            <a:r>
              <a:rPr lang="en-US" sz="1800" b="1" spc="-3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target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variable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so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that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our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model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23850">
              <a:spcBef>
                <a:spcPts val="55"/>
              </a:spcBef>
              <a:spcAft>
                <a:spcPts val="0"/>
              </a:spcAft>
            </a:pPr>
            <a:r>
              <a:rPr lang="en-US" sz="1800" dirty="0" err="1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generalises</a:t>
            </a:r>
            <a:r>
              <a:rPr lang="en-US" sz="1800" spc="-7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well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real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life.</a:t>
            </a:r>
          </a:p>
          <a:p>
            <a:pPr marL="609600" indent="-285750">
              <a:spcBef>
                <a:spcPts val="55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/>
              </a:solidFill>
              <a:latin typeface="Arial MT"/>
              <a:ea typeface="Arial MT"/>
              <a:cs typeface="Arial MT"/>
            </a:endParaRPr>
          </a:p>
          <a:p>
            <a:pPr marL="609600" indent="-285750">
              <a:spcBef>
                <a:spcPts val="55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Finally inverse transform was applied to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target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variable</a:t>
            </a:r>
            <a:r>
              <a:rPr lang="en-US" sz="18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show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predicted</a:t>
            </a:r>
            <a:r>
              <a:rPr lang="en-US" sz="18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delays.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23850">
              <a:spcBef>
                <a:spcPts val="55"/>
              </a:spcBef>
              <a:spcAft>
                <a:spcPts val="0"/>
              </a:spcAft>
            </a:pP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br>
              <a:rPr lang="en-US" sz="1800" dirty="0">
                <a:effectLst/>
                <a:latin typeface="Arial MT"/>
                <a:ea typeface="Arial MT"/>
                <a:cs typeface="Arial MT"/>
              </a:rPr>
            </a:br>
            <a:endParaRPr lang="en-IN" sz="4400" dirty="0">
              <a:solidFill>
                <a:srgbClr val="FFC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78E9F-63B4-7421-91AC-85925216DEC8}"/>
              </a:ext>
            </a:extLst>
          </p:cNvPr>
          <p:cNvSpPr txBox="1"/>
          <p:nvPr/>
        </p:nvSpPr>
        <p:spPr>
          <a:xfrm>
            <a:off x="8283388" y="2777014"/>
            <a:ext cx="5680038" cy="4727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735965" lvl="0" indent="-342900">
              <a:lnSpc>
                <a:spcPct val="103000"/>
              </a:lnSpc>
              <a:spcBef>
                <a:spcPts val="55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Applied</a:t>
            </a:r>
            <a:r>
              <a:rPr lang="en-US" sz="18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Interaction</a:t>
            </a:r>
            <a:r>
              <a:rPr lang="en-US" sz="1800" b="1" spc="-4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features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1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allowed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us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capture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better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insights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about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data.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969010" lvl="0" indent="-342900" algn="just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endParaRPr lang="en-US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969010" lvl="0" indent="-342900" algn="just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Careful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feature</a:t>
            </a:r>
            <a:r>
              <a:rPr lang="en-US" sz="1800" b="1" spc="-4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selection</a:t>
            </a:r>
            <a:r>
              <a:rPr lang="en-US" sz="1800" b="1" spc="-3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based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their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importance.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This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allowed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model</a:t>
            </a:r>
            <a:r>
              <a:rPr lang="en-US" sz="18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improve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its</a:t>
            </a:r>
            <a:r>
              <a:rPr lang="en-US" sz="1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performance</a:t>
            </a:r>
            <a:r>
              <a:rPr lang="en-US" sz="18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well</a:t>
            </a:r>
            <a:r>
              <a:rPr lang="en-US" sz="18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1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reduce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training</a:t>
            </a:r>
            <a:r>
              <a:rPr lang="en-US" sz="1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time.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837565" lvl="0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endParaRPr lang="en-US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marR="837565" lvl="0" indent="-342900">
              <a:lnSpc>
                <a:spcPct val="103000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Started with basic linear models but they performed</a:t>
            </a:r>
            <a:r>
              <a:rPr lang="en-US" sz="18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poorly,</a:t>
            </a:r>
            <a:r>
              <a:rPr lang="en-US" sz="1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hence</a:t>
            </a:r>
            <a:r>
              <a:rPr lang="en-US" sz="1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shifted</a:t>
            </a:r>
            <a:r>
              <a:rPr lang="en-US" sz="18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1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tree</a:t>
            </a:r>
            <a:r>
              <a:rPr lang="en-US" sz="1800" b="1" spc="-2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based</a:t>
            </a:r>
            <a:r>
              <a:rPr lang="en-US" sz="1800" b="1" spc="-5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ensemble</a:t>
            </a:r>
            <a:r>
              <a:rPr lang="en-US" sz="1800" b="1" spc="-5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models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,</a:t>
            </a:r>
            <a:r>
              <a:rPr lang="en-US" sz="18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they performed much better than better prediction were</a:t>
            </a:r>
            <a:r>
              <a:rPr lang="en-US" sz="1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obtained.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375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endParaRPr lang="en-US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2900" lvl="0" indent="-342900">
              <a:lnSpc>
                <a:spcPts val="1375"/>
              </a:lnSpc>
              <a:buFont typeface="Arial" panose="020B0604020202020204" pitchFamily="34" charset="0"/>
              <a:buChar char="•"/>
              <a:tabLst>
                <a:tab pos="324485" algn="l"/>
              </a:tabLst>
            </a:pP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1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evaluation</a:t>
            </a:r>
            <a:r>
              <a:rPr lang="en-US" sz="18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metric</a:t>
            </a:r>
            <a:r>
              <a:rPr lang="en-US" sz="1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used</a:t>
            </a:r>
            <a:r>
              <a:rPr lang="en-US" sz="18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1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endParaRPr lang="en-IN" sz="1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7980">
              <a:spcBef>
                <a:spcPts val="50"/>
              </a:spcBef>
              <a:spcAft>
                <a:spcPts val="0"/>
              </a:spcAft>
            </a:pP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Mean</a:t>
            </a:r>
            <a:r>
              <a:rPr lang="en-US" sz="1800" b="1" spc="-3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Squared</a:t>
            </a:r>
            <a:r>
              <a:rPr lang="en-US" sz="1800" b="1" spc="-4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lang="en-US" sz="1800" b="0" dirty="0">
                <a:solidFill>
                  <a:schemeClr val="accent3"/>
                </a:solidFill>
                <a:effectLst/>
                <a:latin typeface="Arial MT"/>
                <a:ea typeface="Arial" panose="020B0604020202020204" pitchFamily="34" charset="0"/>
              </a:rPr>
              <a:t>,</a:t>
            </a:r>
            <a:endParaRPr lang="en-IN" sz="1800" b="1" dirty="0">
              <a:solidFill>
                <a:schemeClr val="accent3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871644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497633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394115"/>
            <a:ext cx="37752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4026694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ECEA8-7F0D-3029-9E3F-5906C7155F5C}"/>
              </a:ext>
            </a:extLst>
          </p:cNvPr>
          <p:cNvSpPr txBox="1"/>
          <p:nvPr/>
        </p:nvSpPr>
        <p:spPr>
          <a:xfrm>
            <a:off x="666974" y="602428"/>
            <a:ext cx="6443831" cy="4222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040">
              <a:spcBef>
                <a:spcPts val="455"/>
              </a:spcBef>
            </a:pPr>
            <a:r>
              <a:rPr lang="en-US" sz="4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en-US" sz="4000" b="1" spc="-35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4000" b="1" spc="-15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Random</a:t>
            </a:r>
            <a:r>
              <a:rPr lang="en-US" sz="4000" b="1" spc="-4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Forest?</a:t>
            </a:r>
            <a:endParaRPr lang="en-IN" sz="4000" b="1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66040" marR="64135">
              <a:lnSpc>
                <a:spcPct val="10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Random Forest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 an ensemble</a:t>
            </a:r>
            <a:r>
              <a:rPr lang="en-US" sz="32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algorithm, which 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randomly</a:t>
            </a:r>
            <a:r>
              <a:rPr lang="en-US" sz="3200" b="1" spc="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creates a set of 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decision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trees,</a:t>
            </a:r>
            <a:r>
              <a:rPr lang="en-US" sz="32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 then aggregates the votes</a:t>
            </a:r>
            <a:r>
              <a:rPr lang="en-US" sz="32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from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all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decision</a:t>
            </a:r>
            <a:r>
              <a:rPr lang="en-US" sz="3200" b="1" spc="-3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trees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decide</a:t>
            </a:r>
            <a:r>
              <a:rPr lang="en-US" sz="32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final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class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test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object.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2" name="Picture 11" descr="A diagram of a forest&#10;&#10;Description automatically generated">
            <a:extLst>
              <a:ext uri="{FF2B5EF4-FFF2-40B4-BE49-F238E27FC236}">
                <a16:creationId xmlns:a16="http://schemas.microsoft.com/office/drawing/2014/main" id="{6D3ED6AB-A2F5-C4AE-EB53-7AD0CFA2D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0643" y="989024"/>
            <a:ext cx="6443831" cy="519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02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871644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497633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394115"/>
            <a:ext cx="37752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4026694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ECEA8-7F0D-3029-9E3F-5906C7155F5C}"/>
              </a:ext>
            </a:extLst>
          </p:cNvPr>
          <p:cNvSpPr txBox="1"/>
          <p:nvPr/>
        </p:nvSpPr>
        <p:spPr>
          <a:xfrm>
            <a:off x="666974" y="602428"/>
            <a:ext cx="6443831" cy="502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66040">
              <a:spcBef>
                <a:spcPts val="5"/>
              </a:spcBef>
            </a:pP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</a:t>
            </a:r>
            <a:r>
              <a:rPr lang="en-US" sz="4400" b="1" spc="-25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is</a:t>
            </a:r>
            <a:r>
              <a:rPr lang="en-US" sz="4400" b="1" spc="-1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Impurity</a:t>
            </a:r>
            <a:r>
              <a:rPr lang="en-US" sz="4400" b="1" spc="-4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</a:t>
            </a:r>
            <a:r>
              <a:rPr lang="en-US" sz="4400" b="1" spc="-1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Random</a:t>
            </a:r>
            <a:r>
              <a:rPr lang="en-US" sz="4400" b="1" spc="-20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Forest</a:t>
            </a:r>
            <a:r>
              <a:rPr lang="en-US" sz="4400" b="1" spc="-25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4400" b="1" dirty="0">
                <a:solidFill>
                  <a:srgbClr val="FFC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  <a:endParaRPr lang="en-IN" sz="4400" b="1" dirty="0">
              <a:solidFill>
                <a:srgbClr val="FFC000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spcBef>
                <a:spcPts val="50"/>
              </a:spcBef>
            </a:pPr>
            <a:r>
              <a:rPr lang="en-US" sz="1800" b="1" dirty="0"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66040">
              <a:lnSpc>
                <a:spcPct val="103000"/>
              </a:lnSpc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 i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mpurity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 a node is the probability that</a:t>
            </a:r>
            <a:r>
              <a:rPr lang="en-US" sz="32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 randomly chosen sample in a node would</a:t>
            </a:r>
            <a:r>
              <a:rPr lang="en-US" sz="32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incorrectly</a:t>
            </a:r>
            <a:r>
              <a:rPr lang="en-US" sz="3200" b="1" spc="-3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labeled</a:t>
            </a:r>
            <a:r>
              <a:rPr lang="en-US" sz="32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if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it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labeled</a:t>
            </a:r>
            <a:r>
              <a:rPr lang="en-US" sz="32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by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distribution</a:t>
            </a:r>
            <a:r>
              <a:rPr lang="en-US" sz="32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 samples</a:t>
            </a:r>
            <a:r>
              <a:rPr lang="en-US" sz="32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in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node.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78E9F-63B4-7421-91AC-85925216DEC8}"/>
              </a:ext>
            </a:extLst>
          </p:cNvPr>
          <p:cNvSpPr txBox="1"/>
          <p:nvPr/>
        </p:nvSpPr>
        <p:spPr>
          <a:xfrm>
            <a:off x="8283388" y="2777014"/>
            <a:ext cx="568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</a:t>
            </a:r>
            <a:endParaRPr lang="en-IN" dirty="0"/>
          </a:p>
        </p:txBody>
      </p:sp>
      <p:pic>
        <p:nvPicPr>
          <p:cNvPr id="12" name="Picture 11" descr="A diagram of equations and formulas&#10;&#10;Description automatically generated">
            <a:extLst>
              <a:ext uri="{FF2B5EF4-FFF2-40B4-BE49-F238E27FC236}">
                <a16:creationId xmlns:a16="http://schemas.microsoft.com/office/drawing/2014/main" id="{3F80F6D7-3878-4947-D3D8-7E6EF8292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97" y="1401828"/>
            <a:ext cx="7021318" cy="48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8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871644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497633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394115"/>
            <a:ext cx="37752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4026694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AECEA8-7F0D-3029-9E3F-5906C7155F5C}"/>
              </a:ext>
            </a:extLst>
          </p:cNvPr>
          <p:cNvSpPr txBox="1"/>
          <p:nvPr/>
        </p:nvSpPr>
        <p:spPr>
          <a:xfrm>
            <a:off x="666974" y="602428"/>
            <a:ext cx="6443831" cy="7622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170" marR="394970">
              <a:lnSpc>
                <a:spcPct val="103000"/>
              </a:lnSpc>
              <a:spcBef>
                <a:spcPts val="2070"/>
              </a:spcBef>
              <a:spcAft>
                <a:spcPts val="0"/>
              </a:spcAft>
            </a:pPr>
            <a:endParaRPr lang="en-US" sz="1800" dirty="0">
              <a:effectLst/>
              <a:latin typeface="Arial MT"/>
              <a:ea typeface="Arial MT"/>
              <a:cs typeface="Arial MT"/>
            </a:endParaRPr>
          </a:p>
          <a:p>
            <a:pPr marL="344170" marR="394970">
              <a:lnSpc>
                <a:spcPct val="103000"/>
              </a:lnSpc>
              <a:spcBef>
                <a:spcPts val="2070"/>
              </a:spcBef>
              <a:spcAft>
                <a:spcPts val="0"/>
              </a:spcAft>
            </a:pPr>
            <a:r>
              <a:rPr lang="en-US" sz="4400" dirty="0">
                <a:solidFill>
                  <a:srgbClr val="FFC000"/>
                </a:solidFill>
                <a:latin typeface="Arial MT"/>
                <a:ea typeface="Arial MT"/>
                <a:cs typeface="Arial MT"/>
              </a:rPr>
              <a:t>Results</a:t>
            </a:r>
          </a:p>
          <a:p>
            <a:pPr marL="344170" marR="394970">
              <a:lnSpc>
                <a:spcPct val="103000"/>
              </a:lnSpc>
              <a:spcBef>
                <a:spcPts val="2070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After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careful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hyperparameter</a:t>
            </a:r>
            <a:r>
              <a:rPr lang="en-US" sz="3200" spc="-6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tuning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by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Randomized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Search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Cross</a:t>
            </a:r>
            <a:r>
              <a:rPr lang="en-US" sz="32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Validation</a:t>
            </a:r>
            <a:r>
              <a:rPr lang="en-US" sz="32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application</a:t>
            </a:r>
            <a:r>
              <a:rPr lang="en-US" sz="3200" spc="-6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-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various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ML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models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4170">
              <a:spcBef>
                <a:spcPts val="5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training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mean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square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error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obtained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0.13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test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set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344170">
              <a:spcBef>
                <a:spcPts val="55"/>
              </a:spcBef>
              <a:spcAft>
                <a:spcPts val="0"/>
              </a:spcAft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mean</a:t>
            </a:r>
            <a:r>
              <a:rPr lang="en-US" sz="32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square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error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obtained</a:t>
            </a:r>
            <a:r>
              <a:rPr lang="en-US" sz="32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0.25.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78E9F-63B4-7421-91AC-85925216DEC8}"/>
              </a:ext>
            </a:extLst>
          </p:cNvPr>
          <p:cNvSpPr txBox="1"/>
          <p:nvPr/>
        </p:nvSpPr>
        <p:spPr>
          <a:xfrm>
            <a:off x="8283388" y="2777014"/>
            <a:ext cx="568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</a:t>
            </a:r>
            <a:endParaRPr lang="en-IN" dirty="0"/>
          </a:p>
        </p:txBody>
      </p:sp>
      <p:pic>
        <p:nvPicPr>
          <p:cNvPr id="13" name="Picture 12" descr="A graph with dots and lines&#10;&#10;Description automatically generated">
            <a:extLst>
              <a:ext uri="{FF2B5EF4-FFF2-40B4-BE49-F238E27FC236}">
                <a16:creationId xmlns:a16="http://schemas.microsoft.com/office/drawing/2014/main" id="{D6497F46-D76D-8796-13DB-CFA8E9A7B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0806" y="1452282"/>
            <a:ext cx="7282926" cy="462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7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21516"/>
            <a:ext cx="14630400" cy="8229600"/>
          </a:xfrm>
          <a:prstGeom prst="rect">
            <a:avLst/>
          </a:prstGeom>
          <a:solidFill>
            <a:srgbClr val="1B1C1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864037" y="2005489"/>
            <a:ext cx="8716447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5"/>
              </a:lnSpc>
              <a:buNone/>
            </a:pPr>
            <a:endParaRPr lang="en-US" sz="4860" dirty="0"/>
          </a:p>
        </p:txBody>
      </p:sp>
      <p:sp>
        <p:nvSpPr>
          <p:cNvPr id="5" name="Text 2"/>
          <p:cNvSpPr/>
          <p:nvPr/>
        </p:nvSpPr>
        <p:spPr>
          <a:xfrm>
            <a:off x="864037" y="3394115"/>
            <a:ext cx="4976336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6" name="Text 3"/>
          <p:cNvSpPr/>
          <p:nvPr/>
        </p:nvSpPr>
        <p:spPr>
          <a:xfrm>
            <a:off x="864037" y="4026694"/>
            <a:ext cx="6150054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7" name="Text 4"/>
          <p:cNvSpPr/>
          <p:nvPr/>
        </p:nvSpPr>
        <p:spPr>
          <a:xfrm>
            <a:off x="7623929" y="3394115"/>
            <a:ext cx="3775234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038"/>
              </a:lnSpc>
              <a:buNone/>
            </a:pPr>
            <a:endParaRPr lang="en-US" sz="2430" dirty="0"/>
          </a:p>
        </p:txBody>
      </p:sp>
      <p:sp>
        <p:nvSpPr>
          <p:cNvPr id="8" name="Text 5"/>
          <p:cNvSpPr/>
          <p:nvPr/>
        </p:nvSpPr>
        <p:spPr>
          <a:xfrm>
            <a:off x="7623929" y="4026694"/>
            <a:ext cx="6150054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endParaRPr lang="en-US" sz="1944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978E9F-63B4-7421-91AC-85925216DEC8}"/>
              </a:ext>
            </a:extLst>
          </p:cNvPr>
          <p:cNvSpPr txBox="1"/>
          <p:nvPr/>
        </p:nvSpPr>
        <p:spPr>
          <a:xfrm>
            <a:off x="8283388" y="2777014"/>
            <a:ext cx="5680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\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CB5D8-CBD5-DCAC-2EA6-2E83DFAE4205}"/>
              </a:ext>
            </a:extLst>
          </p:cNvPr>
          <p:cNvSpPr txBox="1"/>
          <p:nvPr/>
        </p:nvSpPr>
        <p:spPr>
          <a:xfrm>
            <a:off x="1151068" y="1032947"/>
            <a:ext cx="5680038" cy="4928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2525395" algn="r">
              <a:spcBef>
                <a:spcPts val="5"/>
              </a:spcBef>
              <a:spcAft>
                <a:spcPts val="0"/>
              </a:spcAft>
            </a:pPr>
            <a:r>
              <a:rPr lang="en-US" sz="4400" b="1" kern="0" dirty="0">
                <a:solidFill>
                  <a:srgbClr val="FFC000"/>
                </a:solidFill>
                <a:effectLst/>
                <a:latin typeface="Trebuchet MS" panose="020B0603020202020204" pitchFamily="34" charset="0"/>
                <a:ea typeface="Trebuchet MS" panose="020B0603020202020204" pitchFamily="34" charset="0"/>
                <a:cs typeface="Trebuchet MS" panose="020B0603020202020204" pitchFamily="34" charset="0"/>
              </a:rPr>
              <a:t>Conclusion</a:t>
            </a:r>
            <a:endParaRPr lang="en-IN" sz="4400" b="1" kern="0" dirty="0">
              <a:solidFill>
                <a:srgbClr val="FFC000"/>
              </a:solidFill>
              <a:effectLst/>
              <a:latin typeface="Trebuchet MS" panose="020B0603020202020204" pitchFamily="34" charset="0"/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95250">
              <a:lnSpc>
                <a:spcPct val="103000"/>
              </a:lnSpc>
              <a:spcBef>
                <a:spcPts val="2460"/>
              </a:spcBef>
              <a:spcAft>
                <a:spcPts val="0"/>
              </a:spcAft>
            </a:pP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Go</a:t>
            </a:r>
            <a:r>
              <a:rPr lang="en-US" sz="3200" b="1" spc="-6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Air</a:t>
            </a:r>
            <a:r>
              <a:rPr lang="en-US" sz="3200" b="1" spc="-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found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airline</a:t>
            </a:r>
            <a:r>
              <a:rPr lang="en-US" sz="32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32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least</a:t>
            </a:r>
            <a:r>
              <a:rPr lang="en-US" sz="32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with an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average</a:t>
            </a:r>
            <a:r>
              <a:rPr lang="en-US" sz="32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32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11</a:t>
            </a:r>
            <a:r>
              <a:rPr lang="en-US" sz="32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minutes.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5"/>
              </a:spcBef>
            </a:pP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95250">
              <a:lnSpc>
                <a:spcPct val="103000"/>
              </a:lnSpc>
            </a:pPr>
            <a:r>
              <a:rPr lang="en-US" sz="32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SpiceJet</a:t>
            </a:r>
            <a:r>
              <a:rPr lang="en-US" sz="3200" b="1" spc="-4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found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to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be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airline</a:t>
            </a:r>
            <a:r>
              <a:rPr lang="en-US" sz="3200" spc="-4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32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32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32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32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average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32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32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18</a:t>
            </a:r>
            <a:r>
              <a:rPr lang="en-US" sz="3200" spc="-3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32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minutes.</a:t>
            </a:r>
            <a:endParaRPr lang="en-IN" sz="32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sz="1800" dirty="0">
                <a:effectLst/>
                <a:latin typeface="Arial MT"/>
                <a:ea typeface="Arial MT"/>
                <a:cs typeface="Arial MT"/>
              </a:rPr>
              <a:t> 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FFBBE9-20CF-3215-1D25-5863D34D16EC}"/>
              </a:ext>
            </a:extLst>
          </p:cNvPr>
          <p:cNvSpPr txBox="1"/>
          <p:nvPr/>
        </p:nvSpPr>
        <p:spPr>
          <a:xfrm>
            <a:off x="7984863" y="1203706"/>
            <a:ext cx="6293224" cy="649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50"/>
              </a:spcBef>
            </a:pPr>
            <a:endParaRPr lang="en-IN" sz="1800" dirty="0">
              <a:effectLst/>
              <a:latin typeface="Arial MT"/>
              <a:ea typeface="Arial MT"/>
              <a:cs typeface="Arial MT"/>
            </a:endParaRPr>
          </a:p>
          <a:p>
            <a:pPr marL="95250" marR="394970">
              <a:lnSpc>
                <a:spcPct val="103000"/>
              </a:lnSpc>
              <a:spcBef>
                <a:spcPts val="5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7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Airport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had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2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r>
              <a:rPr lang="en-US" sz="2800" spc="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Bangalore,</a:t>
            </a:r>
            <a:r>
              <a:rPr lang="en-US" sz="2800" b="1" spc="-4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airport</a:t>
            </a:r>
            <a:r>
              <a:rPr lang="en-US" sz="2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with</a:t>
            </a:r>
            <a:r>
              <a:rPr lang="en-US" sz="2800" spc="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3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least</a:t>
            </a:r>
            <a:r>
              <a:rPr lang="en-US" sz="2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was</a:t>
            </a:r>
            <a:r>
              <a:rPr lang="en-US" sz="2800" spc="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Hyderabad.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 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95250"/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 err="1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of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given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44</a:t>
            </a:r>
            <a:r>
              <a:rPr lang="en-US" sz="2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parameters,</a:t>
            </a:r>
            <a:r>
              <a:rPr lang="en-US" sz="2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Wind</a:t>
            </a:r>
            <a:r>
              <a:rPr lang="en-US" sz="2800" b="1" spc="-1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Gust,</a:t>
            </a:r>
            <a:r>
              <a:rPr lang="en-US" sz="2800" b="1" spc="-2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Cloud</a:t>
            </a:r>
            <a:r>
              <a:rPr lang="en-US" sz="2800" b="1" spc="-1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Cover</a:t>
            </a:r>
            <a:r>
              <a:rPr lang="en-US" sz="2800" b="1" spc="-10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2800" spc="-3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Airport</a:t>
            </a:r>
            <a:r>
              <a:rPr lang="en-US" sz="2800" b="1" spc="-5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 </a:t>
            </a:r>
            <a:r>
              <a:rPr lang="en-US" sz="2800" b="1" dirty="0">
                <a:solidFill>
                  <a:schemeClr val="accent3"/>
                </a:solidFill>
                <a:effectLst/>
                <a:latin typeface="Arial" panose="020B0604020202020204" pitchFamily="34" charset="0"/>
                <a:ea typeface="Arial MT"/>
                <a:cs typeface="Arial MT"/>
              </a:rPr>
              <a:t>Location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95250">
              <a:spcBef>
                <a:spcPts val="55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were</a:t>
            </a:r>
            <a:r>
              <a:rPr lang="en-US" sz="2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most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important</a:t>
            </a:r>
            <a:r>
              <a:rPr lang="en-US" sz="2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which</a:t>
            </a:r>
            <a:r>
              <a:rPr lang="en-US" sz="2800" spc="-1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affected</a:t>
            </a:r>
            <a:r>
              <a:rPr lang="en-US" sz="2800" spc="-5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2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most.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>
              <a:spcBef>
                <a:spcPts val="50"/>
              </a:spcBef>
            </a:pP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 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  <a:p>
            <a:pPr marL="95250">
              <a:spcBef>
                <a:spcPts val="5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As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expected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the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Delay</a:t>
            </a:r>
            <a:r>
              <a:rPr lang="en-US" sz="2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is</a:t>
            </a:r>
            <a:r>
              <a:rPr lang="en-US" sz="2800" spc="-2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high</a:t>
            </a:r>
            <a:r>
              <a:rPr lang="en-US" sz="2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on</a:t>
            </a:r>
            <a:r>
              <a:rPr lang="en-US" sz="2800" spc="-1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Public</a:t>
            </a:r>
            <a:r>
              <a:rPr lang="en-US" sz="2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Holidays</a:t>
            </a:r>
            <a:r>
              <a:rPr lang="en-US" sz="2800" spc="-3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and</a:t>
            </a:r>
            <a:r>
              <a:rPr lang="en-US" sz="2800" spc="-25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major</a:t>
            </a:r>
            <a:r>
              <a:rPr lang="en-US" sz="2800" spc="-4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religious</a:t>
            </a:r>
            <a:r>
              <a:rPr lang="en-US" sz="2800" spc="-5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 </a:t>
            </a:r>
            <a:r>
              <a:rPr lang="en-US" sz="2800" dirty="0">
                <a:solidFill>
                  <a:schemeClr val="accent3"/>
                </a:solidFill>
                <a:effectLst/>
                <a:latin typeface="Arial MT"/>
                <a:ea typeface="Arial MT"/>
                <a:cs typeface="Arial MT"/>
              </a:rPr>
              <a:t>festivals.</a:t>
            </a:r>
            <a:endParaRPr lang="en-IN" sz="2800" dirty="0">
              <a:solidFill>
                <a:schemeClr val="accent3"/>
              </a:solidFill>
              <a:effectLst/>
              <a:latin typeface="Arial MT"/>
              <a:ea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88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646</Words>
  <Application>Microsoft Office PowerPoint</Application>
  <PresentationFormat>Custom</PresentationFormat>
  <Paragraphs>85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MT</vt:lpstr>
      <vt:lpstr>Prata</vt:lpstr>
      <vt:lpstr>Raleway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Rajat Roy</cp:lastModifiedBy>
  <cp:revision>4</cp:revision>
  <dcterms:created xsi:type="dcterms:W3CDTF">2024-07-07T13:46:03Z</dcterms:created>
  <dcterms:modified xsi:type="dcterms:W3CDTF">2024-07-08T14:11:27Z</dcterms:modified>
</cp:coreProperties>
</file>