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8388" cy="30275213"/>
  <p:notesSz cx="7010400" cy="9296400"/>
  <p:defaultTextStyle>
    <a:defPPr>
      <a:defRPr lang="en-US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72" autoAdjust="0"/>
    <p:restoredTop sz="91739" autoAdjust="0"/>
  </p:normalViewPr>
  <p:slideViewPr>
    <p:cSldViewPr>
      <p:cViewPr>
        <p:scale>
          <a:sx n="33" d="100"/>
          <a:sy n="33" d="100"/>
        </p:scale>
        <p:origin x="-1590" y="3192"/>
      </p:cViewPr>
      <p:guideLst>
        <p:guide orient="horz" pos="9536"/>
        <p:guide pos="6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ry_address" TargetMode="External"/><Relationship Id="rId1" Type="http://schemas.openxmlformats.org/officeDocument/2006/relationships/hyperlink" Target="https://en.wikipedia.org/wiki/Pointer_(computer_programming)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ry_address" TargetMode="External"/><Relationship Id="rId1" Type="http://schemas.openxmlformats.org/officeDocument/2006/relationships/hyperlink" Target="https://en.wikipedia.org/wiki/Pointer_(computer_programming)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58F26-5800-4780-B894-451CF2FE5351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62ADD9C-0C5C-4B1E-8E42-7C39D4EFDF77}">
      <dgm:prSet custT="1"/>
      <dgm:spPr/>
      <dgm:t>
        <a:bodyPr/>
        <a:lstStyle/>
        <a:p>
          <a:pPr algn="just" rtl="0"/>
          <a:r>
            <a:rPr lang="en-IN" sz="2100" b="0" i="0" dirty="0" smtClean="0"/>
            <a:t>A Finite State Machine (FSM) is an abstraction that describes the solution to a problem very much like an Algorithm. Many systems in engineering can be described using an FSM</a:t>
          </a:r>
          <a:endParaRPr lang="en-US" sz="21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8CD0F677-DA25-487A-8247-D06AD9110991}" type="parTrans" cxnId="{04EDB2E5-CF38-4CEA-8770-1883ECAB8DF6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46300EA-2D83-4A18-9A81-565EE1BEB9B8}" type="sibTrans" cxnId="{04EDB2E5-CF38-4CEA-8770-1883ECAB8DF6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6FCBBC6-9CA4-4CE1-B28D-1F17B35533B3}">
      <dgm:prSet custT="1"/>
      <dgm:spPr/>
      <dgm:t>
        <a:bodyPr/>
        <a:lstStyle/>
        <a:p>
          <a:pPr algn="just" rtl="0"/>
          <a:r>
            <a:rPr lang="en-IN" sz="2100" b="0" i="0" dirty="0" smtClean="0"/>
            <a:t>a FSM describes the system (the solution being a realization of the system’s </a:t>
          </a:r>
          <a:r>
            <a:rPr lang="en-IN" sz="2100" b="0" i="0" dirty="0" err="1" smtClean="0"/>
            <a:t>behavior</a:t>
          </a:r>
          <a:r>
            <a:rPr lang="en-IN" sz="2100" b="0" i="0" dirty="0" smtClean="0"/>
            <a:t>) as a machine that changes states in reaction to inputs and produces appropriate outputs. </a:t>
          </a:r>
          <a:endParaRPr lang="en-US" sz="21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88CD29CA-EA60-422C-9A25-84F2B881F38E}" type="parTrans" cxnId="{300150AA-0876-41F0-8764-E0ECC95E9E13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D1B609F-66FD-43A0-AB09-A51A9CA23CD3}" type="sibTrans" cxnId="{300150AA-0876-41F0-8764-E0ECC95E9E13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2717A99-3D67-441C-915B-109034B00D5B}">
      <dgm:prSet custT="1"/>
      <dgm:spPr/>
      <dgm:t>
        <a:bodyPr/>
        <a:lstStyle/>
        <a:p>
          <a:pPr algn="just" rtl="0"/>
          <a:r>
            <a:rPr lang="en-US" sz="2100" dirty="0" smtClean="0">
              <a:ln/>
              <a:latin typeface="Times New Roman" pitchFamily="18" charset="0"/>
              <a:cs typeface="Times New Roman" pitchFamily="18" charset="0"/>
            </a:rPr>
            <a:t>A significant amount of work is carried out in proposal and development of various theories and models in both the fields for their respective solutions [1, 2, 3]. </a:t>
          </a:r>
          <a:endParaRPr lang="en-US" sz="21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F29FAAE2-4908-4A44-B000-027FB93DC379}" type="parTrans" cxnId="{E0A0F9BC-6FE2-4D73-AE32-A466D1D31A37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C2377EB-F9F0-4609-B404-245ADEC119AF}" type="sibTrans" cxnId="{E0A0F9BC-6FE2-4D73-AE32-A466D1D31A37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BC902C7-C5A6-4557-B314-4E375D813DFC}">
      <dgm:prSet custT="1"/>
      <dgm:spPr/>
      <dgm:t>
        <a:bodyPr/>
        <a:lstStyle/>
        <a:p>
          <a:pPr algn="just" rtl="0"/>
          <a:r>
            <a:rPr lang="en-IN" sz="2100" b="0" i="0" dirty="0" smtClean="0"/>
            <a:t>A </a:t>
          </a:r>
          <a:r>
            <a:rPr lang="en-IN" sz="2100" b="1" i="0" dirty="0" smtClean="0"/>
            <a:t>phase</a:t>
          </a:r>
          <a:r>
            <a:rPr lang="en-IN" sz="2100" b="0" i="0" dirty="0" smtClean="0"/>
            <a:t>-</a:t>
          </a:r>
          <a:r>
            <a:rPr lang="en-IN" sz="2100" b="1" i="0" dirty="0" smtClean="0"/>
            <a:t>locked loop</a:t>
          </a:r>
          <a:r>
            <a:rPr lang="en-IN" sz="2100" b="0" i="0" dirty="0" smtClean="0"/>
            <a:t> or </a:t>
          </a:r>
          <a:r>
            <a:rPr lang="en-IN" sz="2100" b="1" i="0" dirty="0" smtClean="0"/>
            <a:t>phase lock loop</a:t>
          </a:r>
          <a:r>
            <a:rPr lang="en-IN" sz="2100" b="0" i="0" dirty="0" smtClean="0"/>
            <a:t> (</a:t>
          </a:r>
          <a:r>
            <a:rPr lang="en-IN" sz="2100" b="1" i="0" dirty="0" smtClean="0"/>
            <a:t>PLL</a:t>
          </a:r>
          <a:r>
            <a:rPr lang="en-IN" sz="2100" b="0" i="0" dirty="0" smtClean="0"/>
            <a:t>) is a control system that generates an output signal whose </a:t>
          </a:r>
          <a:r>
            <a:rPr lang="en-IN" sz="2100" b="1" i="0" dirty="0" smtClean="0"/>
            <a:t>phase</a:t>
          </a:r>
          <a:r>
            <a:rPr lang="en-IN" sz="2100" b="0" i="0" dirty="0" smtClean="0"/>
            <a:t> is related to the </a:t>
          </a:r>
          <a:r>
            <a:rPr lang="en-IN" sz="2100" b="1" i="0" dirty="0" smtClean="0"/>
            <a:t>phase</a:t>
          </a:r>
          <a:r>
            <a:rPr lang="en-IN" sz="2100" b="0" i="0" dirty="0" smtClean="0"/>
            <a:t> of an input signal.</a:t>
          </a:r>
          <a:endParaRPr lang="en-US" sz="21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916B92AA-B431-426B-B4E6-47F49103B994}" type="parTrans" cxnId="{27AF29B2-A21E-44BB-9E34-41094FD37BDD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8861D13-5701-49EA-8F86-DCB7C1224E3A}" type="sibTrans" cxnId="{27AF29B2-A21E-44BB-9E34-41094FD37BDD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947609-1539-4001-A14A-F03D8D2C845A}">
      <dgm:prSet custT="1"/>
      <dgm:spPr/>
      <dgm:t>
        <a:bodyPr/>
        <a:lstStyle/>
        <a:p>
          <a:pPr algn="just" rtl="0"/>
          <a:r>
            <a:rPr lang="en-IN" sz="2100" b="1" i="0" dirty="0" smtClean="0"/>
            <a:t>Stepper motors </a:t>
          </a:r>
          <a:r>
            <a:rPr lang="en-IN" sz="2100" b="0" i="0" dirty="0" smtClean="0"/>
            <a:t>are used in applications where precise positioning is more important than high RPM, high torque, or high efficiency. </a:t>
          </a:r>
          <a:endParaRPr lang="en-US" sz="21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44D8A7F5-0078-4841-95F4-BB59C4759518}" type="parTrans" cxnId="{1AD519C3-4836-4405-8397-5CC7887A0ACD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4C0FD6E-8690-4251-849B-316F14726DB8}" type="sibTrans" cxnId="{1AD519C3-4836-4405-8397-5CC7887A0ACD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A55580C-5650-4DAB-8657-7862B0E0A9AF}">
      <dgm:prSet custT="1"/>
      <dgm:spPr/>
      <dgm:t>
        <a:bodyPr/>
        <a:lstStyle/>
        <a:p>
          <a:pPr algn="just" rtl="0"/>
          <a:r>
            <a:rPr lang="en-IN" sz="2100" b="0" i="0" dirty="0" smtClean="0"/>
            <a:t>The System Tick </a:t>
          </a:r>
          <a:r>
            <a:rPr lang="en-IN" sz="2100" b="1" i="0" dirty="0" smtClean="0"/>
            <a:t>Timer</a:t>
          </a:r>
          <a:r>
            <a:rPr lang="en-IN" sz="2100" b="0" i="0" dirty="0" smtClean="0"/>
            <a:t> (</a:t>
          </a:r>
          <a:r>
            <a:rPr lang="en-IN" sz="2100" b="1" i="0" dirty="0" smtClean="0"/>
            <a:t>SYSTICK Timer</a:t>
          </a:r>
          <a:r>
            <a:rPr lang="en-IN" sz="2100" b="0" i="0" dirty="0" smtClean="0"/>
            <a:t>) is a simple 24-bit down counter</a:t>
          </a:r>
          <a:endParaRPr lang="en-US" sz="21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F651A4C8-B997-4A02-8A47-7233A07051FE}" type="sibTrans" cxnId="{299B99A7-0C70-4978-88C2-A7A9BA5549C8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67112C-093D-4BF8-B225-2F99F8AD49E6}" type="parTrans" cxnId="{299B99A7-0C70-4978-88C2-A7A9BA5549C8}">
      <dgm:prSet/>
      <dgm:spPr/>
      <dgm:t>
        <a:bodyPr/>
        <a:lstStyle/>
        <a:p>
          <a:pPr algn="just"/>
          <a:endParaRPr lang="en-US" sz="21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0F0F0D-BB3F-48F9-AFF3-EBED71D15DF6}" type="pres">
      <dgm:prSet presAssocID="{75658F26-5800-4780-B894-451CF2FE53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B90B7-62CF-4C90-817D-6B563C7BC468}" type="pres">
      <dgm:prSet presAssocID="{062ADD9C-0C5C-4B1E-8E42-7C39D4EFDF77}" presName="parentText" presStyleLbl="node1" presStyleIdx="0" presStyleCnt="6" custLinFactY="-1057" custLinFactNeighborX="204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09EC5-0CCC-4FE7-AC4F-BE4537BB5CD8}" type="pres">
      <dgm:prSet presAssocID="{546300EA-2D83-4A18-9A81-565EE1BEB9B8}" presName="spacer" presStyleCnt="0"/>
      <dgm:spPr/>
      <dgm:t>
        <a:bodyPr/>
        <a:lstStyle/>
        <a:p>
          <a:endParaRPr lang="en-US"/>
        </a:p>
      </dgm:t>
    </dgm:pt>
    <dgm:pt modelId="{DD15A3B5-353D-444E-A31B-66B7F38D482D}" type="pres">
      <dgm:prSet presAssocID="{76FCBBC6-9CA4-4CE1-B28D-1F17B35533B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688AF-16F3-493E-998D-9076FA449237}" type="pres">
      <dgm:prSet presAssocID="{0D1B609F-66FD-43A0-AB09-A51A9CA23CD3}" presName="spacer" presStyleCnt="0"/>
      <dgm:spPr/>
      <dgm:t>
        <a:bodyPr/>
        <a:lstStyle/>
        <a:p>
          <a:endParaRPr lang="en-US"/>
        </a:p>
      </dgm:t>
    </dgm:pt>
    <dgm:pt modelId="{2E219690-1851-4861-977B-ECA22CE7393B}" type="pres">
      <dgm:prSet presAssocID="{52717A99-3D67-441C-915B-109034B00D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A4135-BA52-4E0B-8DAD-3CFBD9B2E627}" type="pres">
      <dgm:prSet presAssocID="{0C2377EB-F9F0-4609-B404-245ADEC119AF}" presName="spacer" presStyleCnt="0"/>
      <dgm:spPr/>
      <dgm:t>
        <a:bodyPr/>
        <a:lstStyle/>
        <a:p>
          <a:endParaRPr lang="en-US"/>
        </a:p>
      </dgm:t>
    </dgm:pt>
    <dgm:pt modelId="{90C83B78-8EA0-4FD9-9CDE-20576A3A86B6}" type="pres">
      <dgm:prSet presAssocID="{4BC902C7-C5A6-4557-B314-4E375D813DF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583DA-2579-4B51-909B-06D3585C6226}" type="pres">
      <dgm:prSet presAssocID="{A8861D13-5701-49EA-8F86-DCB7C1224E3A}" presName="spacer" presStyleCnt="0"/>
      <dgm:spPr/>
      <dgm:t>
        <a:bodyPr/>
        <a:lstStyle/>
        <a:p>
          <a:endParaRPr lang="en-US"/>
        </a:p>
      </dgm:t>
    </dgm:pt>
    <dgm:pt modelId="{5017EE3E-D528-43F4-AED0-CFC2E0577C08}" type="pres">
      <dgm:prSet presAssocID="{EA55580C-5650-4DAB-8657-7862B0E0A9A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86D48-EE4E-44B3-9BD9-521990CEC720}" type="pres">
      <dgm:prSet presAssocID="{F651A4C8-B997-4A02-8A47-7233A07051FE}" presName="spacer" presStyleCnt="0"/>
      <dgm:spPr/>
      <dgm:t>
        <a:bodyPr/>
        <a:lstStyle/>
        <a:p>
          <a:endParaRPr lang="en-US"/>
        </a:p>
      </dgm:t>
    </dgm:pt>
    <dgm:pt modelId="{ADDA5ABB-1CAB-4EC0-9EE5-A1F11CB94BED}" type="pres">
      <dgm:prSet presAssocID="{B1947609-1539-4001-A14A-F03D8D2C845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578BE-E240-4D91-85DF-47724A9142C6}" type="presOf" srcId="{062ADD9C-0C5C-4B1E-8E42-7C39D4EFDF77}" destId="{0B4B90B7-62CF-4C90-817D-6B563C7BC468}" srcOrd="0" destOrd="0" presId="urn:microsoft.com/office/officeart/2005/8/layout/vList2"/>
    <dgm:cxn modelId="{484223ED-4C80-4513-BAE5-559118FCE982}" type="presOf" srcId="{4BC902C7-C5A6-4557-B314-4E375D813DFC}" destId="{90C83B78-8EA0-4FD9-9CDE-20576A3A86B6}" srcOrd="0" destOrd="0" presId="urn:microsoft.com/office/officeart/2005/8/layout/vList2"/>
    <dgm:cxn modelId="{299B99A7-0C70-4978-88C2-A7A9BA5549C8}" srcId="{75658F26-5800-4780-B894-451CF2FE5351}" destId="{EA55580C-5650-4DAB-8657-7862B0E0A9AF}" srcOrd="4" destOrd="0" parTransId="{6067112C-093D-4BF8-B225-2F99F8AD49E6}" sibTransId="{F651A4C8-B997-4A02-8A47-7233A07051FE}"/>
    <dgm:cxn modelId="{08095C02-D809-43CF-8592-274CFEFF3895}" type="presOf" srcId="{52717A99-3D67-441C-915B-109034B00D5B}" destId="{2E219690-1851-4861-977B-ECA22CE7393B}" srcOrd="0" destOrd="0" presId="urn:microsoft.com/office/officeart/2005/8/layout/vList2"/>
    <dgm:cxn modelId="{18765584-9B49-4A4F-9A9D-07F9BDDD088E}" type="presOf" srcId="{76FCBBC6-9CA4-4CE1-B28D-1F17B35533B3}" destId="{DD15A3B5-353D-444E-A31B-66B7F38D482D}" srcOrd="0" destOrd="0" presId="urn:microsoft.com/office/officeart/2005/8/layout/vList2"/>
    <dgm:cxn modelId="{04EDB2E5-CF38-4CEA-8770-1883ECAB8DF6}" srcId="{75658F26-5800-4780-B894-451CF2FE5351}" destId="{062ADD9C-0C5C-4B1E-8E42-7C39D4EFDF77}" srcOrd="0" destOrd="0" parTransId="{8CD0F677-DA25-487A-8247-D06AD9110991}" sibTransId="{546300EA-2D83-4A18-9A81-565EE1BEB9B8}"/>
    <dgm:cxn modelId="{D119D9F9-818D-4E19-BDF7-0981BEFFBC7B}" type="presOf" srcId="{75658F26-5800-4780-B894-451CF2FE5351}" destId="{A70F0F0D-BB3F-48F9-AFF3-EBED71D15DF6}" srcOrd="0" destOrd="0" presId="urn:microsoft.com/office/officeart/2005/8/layout/vList2"/>
    <dgm:cxn modelId="{1AD519C3-4836-4405-8397-5CC7887A0ACD}" srcId="{75658F26-5800-4780-B894-451CF2FE5351}" destId="{B1947609-1539-4001-A14A-F03D8D2C845A}" srcOrd="5" destOrd="0" parTransId="{44D8A7F5-0078-4841-95F4-BB59C4759518}" sibTransId="{D4C0FD6E-8690-4251-849B-316F14726DB8}"/>
    <dgm:cxn modelId="{27AF29B2-A21E-44BB-9E34-41094FD37BDD}" srcId="{75658F26-5800-4780-B894-451CF2FE5351}" destId="{4BC902C7-C5A6-4557-B314-4E375D813DFC}" srcOrd="3" destOrd="0" parTransId="{916B92AA-B431-426B-B4E6-47F49103B994}" sibTransId="{A8861D13-5701-49EA-8F86-DCB7C1224E3A}"/>
    <dgm:cxn modelId="{5160F8AC-ABD2-4813-9F16-726F1D0AA739}" type="presOf" srcId="{B1947609-1539-4001-A14A-F03D8D2C845A}" destId="{ADDA5ABB-1CAB-4EC0-9EE5-A1F11CB94BED}" srcOrd="0" destOrd="0" presId="urn:microsoft.com/office/officeart/2005/8/layout/vList2"/>
    <dgm:cxn modelId="{E0A0F9BC-6FE2-4D73-AE32-A466D1D31A37}" srcId="{75658F26-5800-4780-B894-451CF2FE5351}" destId="{52717A99-3D67-441C-915B-109034B00D5B}" srcOrd="2" destOrd="0" parTransId="{F29FAAE2-4908-4A44-B000-027FB93DC379}" sibTransId="{0C2377EB-F9F0-4609-B404-245ADEC119AF}"/>
    <dgm:cxn modelId="{99E3BA32-D377-4F7A-AF5F-98854AEA3A31}" type="presOf" srcId="{EA55580C-5650-4DAB-8657-7862B0E0A9AF}" destId="{5017EE3E-D528-43F4-AED0-CFC2E0577C08}" srcOrd="0" destOrd="0" presId="urn:microsoft.com/office/officeart/2005/8/layout/vList2"/>
    <dgm:cxn modelId="{300150AA-0876-41F0-8764-E0ECC95E9E13}" srcId="{75658F26-5800-4780-B894-451CF2FE5351}" destId="{76FCBBC6-9CA4-4CE1-B28D-1F17B35533B3}" srcOrd="1" destOrd="0" parTransId="{88CD29CA-EA60-422C-9A25-84F2B881F38E}" sibTransId="{0D1B609F-66FD-43A0-AB09-A51A9CA23CD3}"/>
    <dgm:cxn modelId="{7BE5BE8B-3749-4C9B-A04E-AF3536FFDD77}" type="presParOf" srcId="{A70F0F0D-BB3F-48F9-AFF3-EBED71D15DF6}" destId="{0B4B90B7-62CF-4C90-817D-6B563C7BC468}" srcOrd="0" destOrd="0" presId="urn:microsoft.com/office/officeart/2005/8/layout/vList2"/>
    <dgm:cxn modelId="{751D311C-72F8-4F95-AB7E-ED1F4C3DFD41}" type="presParOf" srcId="{A70F0F0D-BB3F-48F9-AFF3-EBED71D15DF6}" destId="{F4C09EC5-0CCC-4FE7-AC4F-BE4537BB5CD8}" srcOrd="1" destOrd="0" presId="urn:microsoft.com/office/officeart/2005/8/layout/vList2"/>
    <dgm:cxn modelId="{660092AB-00BF-4E49-979C-5362F1D25C86}" type="presParOf" srcId="{A70F0F0D-BB3F-48F9-AFF3-EBED71D15DF6}" destId="{DD15A3B5-353D-444E-A31B-66B7F38D482D}" srcOrd="2" destOrd="0" presId="urn:microsoft.com/office/officeart/2005/8/layout/vList2"/>
    <dgm:cxn modelId="{E4C38AA0-B128-4A38-AF60-7E24C358ADC6}" type="presParOf" srcId="{A70F0F0D-BB3F-48F9-AFF3-EBED71D15DF6}" destId="{11A688AF-16F3-493E-998D-9076FA449237}" srcOrd="3" destOrd="0" presId="urn:microsoft.com/office/officeart/2005/8/layout/vList2"/>
    <dgm:cxn modelId="{79C25526-9C13-4DA9-BB61-2B74E7CE34CA}" type="presParOf" srcId="{A70F0F0D-BB3F-48F9-AFF3-EBED71D15DF6}" destId="{2E219690-1851-4861-977B-ECA22CE7393B}" srcOrd="4" destOrd="0" presId="urn:microsoft.com/office/officeart/2005/8/layout/vList2"/>
    <dgm:cxn modelId="{1A372D3D-783F-4479-80C0-20D9C8F62FC4}" type="presParOf" srcId="{A70F0F0D-BB3F-48F9-AFF3-EBED71D15DF6}" destId="{FC3A4135-BA52-4E0B-8DAD-3CFBD9B2E627}" srcOrd="5" destOrd="0" presId="urn:microsoft.com/office/officeart/2005/8/layout/vList2"/>
    <dgm:cxn modelId="{3D90428B-168A-4695-A430-52E5CA44BB02}" type="presParOf" srcId="{A70F0F0D-BB3F-48F9-AFF3-EBED71D15DF6}" destId="{90C83B78-8EA0-4FD9-9CDE-20576A3A86B6}" srcOrd="6" destOrd="0" presId="urn:microsoft.com/office/officeart/2005/8/layout/vList2"/>
    <dgm:cxn modelId="{6C811B29-0483-4810-88E6-AA6108CB4DA8}" type="presParOf" srcId="{A70F0F0D-BB3F-48F9-AFF3-EBED71D15DF6}" destId="{E10583DA-2579-4B51-909B-06D3585C6226}" srcOrd="7" destOrd="0" presId="urn:microsoft.com/office/officeart/2005/8/layout/vList2"/>
    <dgm:cxn modelId="{A66A0C3D-6D07-4192-81B5-670234E58938}" type="presParOf" srcId="{A70F0F0D-BB3F-48F9-AFF3-EBED71D15DF6}" destId="{5017EE3E-D528-43F4-AED0-CFC2E0577C08}" srcOrd="8" destOrd="0" presId="urn:microsoft.com/office/officeart/2005/8/layout/vList2"/>
    <dgm:cxn modelId="{247DF23C-8261-44D5-B4E1-95F22D054E91}" type="presParOf" srcId="{A70F0F0D-BB3F-48F9-AFF3-EBED71D15DF6}" destId="{D5686D48-EE4E-44B3-9BD9-521990CEC720}" srcOrd="9" destOrd="0" presId="urn:microsoft.com/office/officeart/2005/8/layout/vList2"/>
    <dgm:cxn modelId="{C9F446B0-EFE1-45DE-8F9E-7BE94786ECED}" type="presParOf" srcId="{A70F0F0D-BB3F-48F9-AFF3-EBED71D15DF6}" destId="{ADDA5ABB-1CAB-4EC0-9EE5-A1F11CB94B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70D98-111E-4385-B29A-F6DB23578C1F}" type="doc">
      <dgm:prSet loTypeId="urn:microsoft.com/office/officeart/2005/8/layout/vList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CE07C1A0-2C71-4C0B-8A46-2EEAE319336B}">
      <dgm:prSet custT="1"/>
      <dgm:spPr/>
      <dgm:t>
        <a:bodyPr/>
        <a:lstStyle/>
        <a:p>
          <a:pPr algn="just" rtl="0"/>
          <a:r>
            <a:rPr lang="en-US" sz="2400" dirty="0" smtClean="0">
              <a:ln/>
              <a:latin typeface="Times New Roman" pitchFamily="18" charset="0"/>
              <a:cs typeface="Times New Roman" pitchFamily="18" charset="0"/>
            </a:rPr>
            <a:t>Using the idea of FSM we will be mapping our System in this case our  Stepper  Robot  to  the abstraction of finite state machine and will dodge walls.</a:t>
          </a:r>
          <a:endParaRPr lang="en-US" sz="24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F2009715-2D19-4800-8A47-0708282B695B}" type="parTrans" cxnId="{B32F9158-CA3B-4677-8790-F9A7F39ECB63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67A1D99-4516-4B17-A774-7CD9BFF64711}" type="sibTrans" cxnId="{B32F9158-CA3B-4677-8790-F9A7F39ECB63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02BBA37-15D5-4BB9-BF82-E6E675467D12}">
      <dgm:prSet custT="1"/>
      <dgm:spPr/>
      <dgm:t>
        <a:bodyPr/>
        <a:lstStyle/>
        <a:p>
          <a:pPr algn="just" rtl="0"/>
          <a:r>
            <a:rPr lang="en-US" sz="2400" dirty="0" smtClean="0">
              <a:ln/>
              <a:latin typeface="Times New Roman" pitchFamily="18" charset="0"/>
              <a:cs typeface="Times New Roman" pitchFamily="18" charset="0"/>
            </a:rPr>
            <a:t>We will be using Phase locked loop to choose between system power and execution speed of computer(embedded system). Using this idea we can increase computer execution speed.</a:t>
          </a:r>
          <a:endParaRPr lang="en-US" sz="24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0C190558-6059-480D-8A78-B146105F16EF}" type="parTrans" cxnId="{707F6796-281B-4558-834A-73A80F27E16B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C9D4E27-4C88-4FCE-B54A-F0A03524D3E3}" type="sibTrans" cxnId="{707F6796-281B-4558-834A-73A80F27E16B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147E63D-3383-43F5-A94F-BBD1888F8F45}">
      <dgm:prSet custT="1"/>
      <dgm:spPr/>
      <dgm:t>
        <a:bodyPr/>
        <a:lstStyle/>
        <a:p>
          <a:pPr algn="just" rtl="0"/>
          <a:r>
            <a:rPr lang="en-US" sz="2800" dirty="0" smtClean="0">
              <a:ln/>
              <a:latin typeface="Times New Roman" pitchFamily="18" charset="0"/>
              <a:cs typeface="Times New Roman" pitchFamily="18" charset="0"/>
            </a:rPr>
            <a:t>Systick timer is part of ARM processors. We will be using Systick Timer to produce accurate delays in the system.</a:t>
          </a:r>
        </a:p>
        <a:p>
          <a:pPr algn="just" rtl="0"/>
          <a:r>
            <a:rPr lang="en-US" sz="2800" dirty="0" smtClean="0">
              <a:ln/>
              <a:latin typeface="Times New Roman" pitchFamily="18" charset="0"/>
              <a:cs typeface="Times New Roman" pitchFamily="18" charset="0"/>
            </a:rPr>
            <a:t>Systick timer is used in RTOS.</a:t>
          </a:r>
          <a:endParaRPr lang="en-US" sz="28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23376C71-CAFF-45EF-8BF4-1AA116477B79}" type="parTrans" cxnId="{20D96358-0AC7-4C16-B828-381D54BFFED2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55DF60-A050-4814-804B-46BF28F6EF32}" type="sibTrans" cxnId="{20D96358-0AC7-4C16-B828-381D54BFFED2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0F0E9EBA-5554-4568-AE64-32723522A7A9}">
      <dgm:prSet custT="1"/>
      <dgm:spPr/>
      <dgm:t>
        <a:bodyPr/>
        <a:lstStyle/>
        <a:p>
          <a:pPr algn="just" rtl="0"/>
          <a:r>
            <a:rPr lang="en-IN" sz="2800" b="0" i="0" dirty="0" smtClean="0"/>
            <a:t>A </a:t>
          </a:r>
          <a:r>
            <a:rPr lang="en-IN" sz="2800" b="1" i="0" dirty="0" smtClean="0"/>
            <a:t>stepper motor</a:t>
          </a:r>
          <a:r>
            <a:rPr lang="en-IN" sz="2800" b="0" i="0" dirty="0" smtClean="0"/>
            <a:t> is an electromechanical device which converts electrical pulses into discrete mechanical movements.</a:t>
          </a:r>
          <a:endParaRPr lang="en-US" sz="28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A1D8CD31-B6A4-4B6C-A1BF-B15F1889B15B}" type="parTrans" cxnId="{3607938C-E1DE-4198-8EA2-AB7DDE1BFD29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BB69DC7-2908-48E3-BC3B-57AEC28840DD}" type="sibTrans" cxnId="{3607938C-E1DE-4198-8EA2-AB7DDE1BFD29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5A5B975-D7A1-405E-A537-B158DC785A98}">
      <dgm:prSet custT="1"/>
      <dgm:spPr/>
      <dgm:t>
        <a:bodyPr/>
        <a:lstStyle/>
        <a:p>
          <a:pPr algn="just" rtl="0"/>
          <a:r>
            <a:rPr lang="en-IN" sz="2800" b="0" i="0" dirty="0" smtClean="0"/>
            <a:t>Data structures are generally based on the ability of a computer to fetch and store data at any place in its memory, specified by a </a:t>
          </a:r>
          <a:r>
            <a:rPr lang="en-IN" sz="2800" b="0" i="0" dirty="0" smtClean="0">
              <a:hlinkClick xmlns:r="http://schemas.openxmlformats.org/officeDocument/2006/relationships" r:id="rId1" tooltip="Pointer (computer programming)"/>
            </a:rPr>
            <a:t>pointer</a:t>
          </a:r>
          <a:r>
            <a:rPr lang="en-IN" sz="2800" b="0" i="0" dirty="0" smtClean="0"/>
            <a:t>—a bit string, representing a </a:t>
          </a:r>
          <a:r>
            <a:rPr lang="en-IN" sz="2800" b="0" i="0" dirty="0" smtClean="0">
              <a:hlinkClick xmlns:r="http://schemas.openxmlformats.org/officeDocument/2006/relationships" r:id="rId2" tooltip="Memory address"/>
            </a:rPr>
            <a:t>memory address</a:t>
          </a:r>
          <a:r>
            <a:rPr lang="en-IN" sz="2800" b="0" i="0" dirty="0" smtClean="0"/>
            <a:t>, that can be itself stored in memory and manipulated by the program</a:t>
          </a:r>
          <a:endParaRPr lang="en-US" sz="2800" b="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C30E3DC4-6D4A-45B0-A49D-873D58F118A1}" type="parTrans" cxnId="{9C934572-4852-46D4-A8CC-EB89D072FA65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AB4DBA-C9C1-4CCE-B9DA-E882E3F00494}" type="sibTrans" cxnId="{9C934572-4852-46D4-A8CC-EB89D072FA65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498699E-3EA1-47EB-B3F7-DCDC6F3C8438}">
      <dgm:prSet custT="1"/>
      <dgm:spPr/>
      <dgm:t>
        <a:bodyPr/>
        <a:lstStyle/>
        <a:p>
          <a:pPr algn="just" rtl="0"/>
          <a:r>
            <a:rPr lang="en-US" sz="2800" dirty="0" smtClean="0">
              <a:ln/>
              <a:latin typeface="Times New Roman" pitchFamily="18" charset="0"/>
              <a:cs typeface="Times New Roman" pitchFamily="18" charset="0"/>
            </a:rPr>
            <a:t>With the help of  Data  Structure we  have created our State Transition Graph and  combined all these above ideas, and hard coded on to our microcontroller to create a precise and Autonomous Robot. </a:t>
          </a:r>
          <a:endParaRPr lang="en-US" sz="2800" dirty="0">
            <a:ln/>
            <a:latin typeface="Times New Roman" pitchFamily="18" charset="0"/>
            <a:cs typeface="Times New Roman" pitchFamily="18" charset="0"/>
          </a:endParaRPr>
        </a:p>
      </dgm:t>
    </dgm:pt>
    <dgm:pt modelId="{3C373197-0879-4D77-BF0C-4F49B4CF7255}" type="parTrans" cxnId="{7D7DE612-B60C-4D50-BDF2-5079A909B412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1B6CA0F-EFA8-4FE5-A370-645CE204C825}" type="sibTrans" cxnId="{7D7DE612-B60C-4D50-BDF2-5079A909B412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15CC324-4F38-470C-AC6C-BE51F79BCB7D}" type="pres">
      <dgm:prSet presAssocID="{0D670D98-111E-4385-B29A-F6DB23578C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12809B-CDF4-45EE-B9B0-C71406477DE0}" type="pres">
      <dgm:prSet presAssocID="{CE07C1A0-2C71-4C0B-8A46-2EEAE319336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4E079-B76D-4D37-9C8B-BFBE4418104E}" type="pres">
      <dgm:prSet presAssocID="{967A1D99-4516-4B17-A774-7CD9BFF64711}" presName="spacer" presStyleCnt="0"/>
      <dgm:spPr/>
      <dgm:t>
        <a:bodyPr/>
        <a:lstStyle/>
        <a:p>
          <a:endParaRPr lang="en-US"/>
        </a:p>
      </dgm:t>
    </dgm:pt>
    <dgm:pt modelId="{64DF40A6-F817-4194-98D8-7E6608979CCE}" type="pres">
      <dgm:prSet presAssocID="{902BBA37-15D5-4BB9-BF82-E6E675467D12}" presName="parentText" presStyleLbl="node1" presStyleIdx="1" presStyleCnt="6" custLinFactNeighborX="-12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25042-74BA-4058-9D88-6726B93D7C6C}" type="pres">
      <dgm:prSet presAssocID="{8C9D4E27-4C88-4FCE-B54A-F0A03524D3E3}" presName="spacer" presStyleCnt="0"/>
      <dgm:spPr/>
      <dgm:t>
        <a:bodyPr/>
        <a:lstStyle/>
        <a:p>
          <a:endParaRPr lang="en-US"/>
        </a:p>
      </dgm:t>
    </dgm:pt>
    <dgm:pt modelId="{239658F6-3E83-4EB0-8BB4-2DD7D3B5B640}" type="pres">
      <dgm:prSet presAssocID="{2147E63D-3383-43F5-A94F-BBD1888F8F4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846C9-C9A7-4BFA-9D7E-4C93F310F80C}" type="pres">
      <dgm:prSet presAssocID="{B155DF60-A050-4814-804B-46BF28F6EF32}" presName="spacer" presStyleCnt="0"/>
      <dgm:spPr/>
      <dgm:t>
        <a:bodyPr/>
        <a:lstStyle/>
        <a:p>
          <a:endParaRPr lang="en-US"/>
        </a:p>
      </dgm:t>
    </dgm:pt>
    <dgm:pt modelId="{2D30B514-1E32-4203-9260-A9D79F54EB57}" type="pres">
      <dgm:prSet presAssocID="{0F0E9EBA-5554-4568-AE64-32723522A7A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CAA79-F9C4-4787-90F7-B1C932EA0B74}" type="pres">
      <dgm:prSet presAssocID="{1BB69DC7-2908-48E3-BC3B-57AEC28840DD}" presName="spacer" presStyleCnt="0"/>
      <dgm:spPr/>
      <dgm:t>
        <a:bodyPr/>
        <a:lstStyle/>
        <a:p>
          <a:endParaRPr lang="en-US"/>
        </a:p>
      </dgm:t>
    </dgm:pt>
    <dgm:pt modelId="{30CB2913-50C6-4CBF-99E1-64F508A82448}" type="pres">
      <dgm:prSet presAssocID="{15A5B975-D7A1-405E-A537-B158DC785A98}" presName="parentText" presStyleLbl="node1" presStyleIdx="4" presStyleCnt="6" custScaleY="110036" custLinFactNeighborX="-3659" custLinFactNeighborY="65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CCD37-C393-4771-A981-0DC82FFF8D46}" type="pres">
      <dgm:prSet presAssocID="{6FAB4DBA-C9C1-4CCE-B9DA-E882E3F00494}" presName="spacer" presStyleCnt="0"/>
      <dgm:spPr/>
      <dgm:t>
        <a:bodyPr/>
        <a:lstStyle/>
        <a:p>
          <a:endParaRPr lang="en-US"/>
        </a:p>
      </dgm:t>
    </dgm:pt>
    <dgm:pt modelId="{6BCB81BA-2F81-42ED-9C65-960807723326}" type="pres">
      <dgm:prSet presAssocID="{2498699E-3EA1-47EB-B3F7-DCDC6F3C8438}" presName="parentText" presStyleLbl="node1" presStyleIdx="5" presStyleCnt="6" custScaleY="86045" custLinFactY="2758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2F9158-CA3B-4677-8790-F9A7F39ECB63}" srcId="{0D670D98-111E-4385-B29A-F6DB23578C1F}" destId="{CE07C1A0-2C71-4C0B-8A46-2EEAE319336B}" srcOrd="0" destOrd="0" parTransId="{F2009715-2D19-4800-8A47-0708282B695B}" sibTransId="{967A1D99-4516-4B17-A774-7CD9BFF64711}"/>
    <dgm:cxn modelId="{0AF3D7E1-BC3C-4F44-9DF1-220E07D5F60D}" type="presOf" srcId="{2498699E-3EA1-47EB-B3F7-DCDC6F3C8438}" destId="{6BCB81BA-2F81-42ED-9C65-960807723326}" srcOrd="0" destOrd="0" presId="urn:microsoft.com/office/officeart/2005/8/layout/vList2"/>
    <dgm:cxn modelId="{7C4D4812-A4C1-4901-B225-921E2D9C76D7}" type="presOf" srcId="{902BBA37-15D5-4BB9-BF82-E6E675467D12}" destId="{64DF40A6-F817-4194-98D8-7E6608979CCE}" srcOrd="0" destOrd="0" presId="urn:microsoft.com/office/officeart/2005/8/layout/vList2"/>
    <dgm:cxn modelId="{20D96358-0AC7-4C16-B828-381D54BFFED2}" srcId="{0D670D98-111E-4385-B29A-F6DB23578C1F}" destId="{2147E63D-3383-43F5-A94F-BBD1888F8F45}" srcOrd="2" destOrd="0" parTransId="{23376C71-CAFF-45EF-8BF4-1AA116477B79}" sibTransId="{B155DF60-A050-4814-804B-46BF28F6EF32}"/>
    <dgm:cxn modelId="{707F6796-281B-4558-834A-73A80F27E16B}" srcId="{0D670D98-111E-4385-B29A-F6DB23578C1F}" destId="{902BBA37-15D5-4BB9-BF82-E6E675467D12}" srcOrd="1" destOrd="0" parTransId="{0C190558-6059-480D-8A78-B146105F16EF}" sibTransId="{8C9D4E27-4C88-4FCE-B54A-F0A03524D3E3}"/>
    <dgm:cxn modelId="{AB17A488-2DCA-43F3-8FBB-D18BD9B5C8C6}" type="presOf" srcId="{CE07C1A0-2C71-4C0B-8A46-2EEAE319336B}" destId="{6A12809B-CDF4-45EE-B9B0-C71406477DE0}" srcOrd="0" destOrd="0" presId="urn:microsoft.com/office/officeart/2005/8/layout/vList2"/>
    <dgm:cxn modelId="{9C934572-4852-46D4-A8CC-EB89D072FA65}" srcId="{0D670D98-111E-4385-B29A-F6DB23578C1F}" destId="{15A5B975-D7A1-405E-A537-B158DC785A98}" srcOrd="4" destOrd="0" parTransId="{C30E3DC4-6D4A-45B0-A49D-873D58F118A1}" sibTransId="{6FAB4DBA-C9C1-4CCE-B9DA-E882E3F00494}"/>
    <dgm:cxn modelId="{A7E4CD39-C1FC-4DB4-A639-E522CB6F3100}" type="presOf" srcId="{0F0E9EBA-5554-4568-AE64-32723522A7A9}" destId="{2D30B514-1E32-4203-9260-A9D79F54EB57}" srcOrd="0" destOrd="0" presId="urn:microsoft.com/office/officeart/2005/8/layout/vList2"/>
    <dgm:cxn modelId="{C4DEC8BE-36F0-4CC8-A31B-70CFCD665F08}" type="presOf" srcId="{2147E63D-3383-43F5-A94F-BBD1888F8F45}" destId="{239658F6-3E83-4EB0-8BB4-2DD7D3B5B640}" srcOrd="0" destOrd="0" presId="urn:microsoft.com/office/officeart/2005/8/layout/vList2"/>
    <dgm:cxn modelId="{09344398-FD5B-4368-94C6-2A225A50EA83}" type="presOf" srcId="{15A5B975-D7A1-405E-A537-B158DC785A98}" destId="{30CB2913-50C6-4CBF-99E1-64F508A82448}" srcOrd="0" destOrd="0" presId="urn:microsoft.com/office/officeart/2005/8/layout/vList2"/>
    <dgm:cxn modelId="{3A4011DA-41EA-45FC-9F96-9D6E081E1CF3}" type="presOf" srcId="{0D670D98-111E-4385-B29A-F6DB23578C1F}" destId="{C15CC324-4F38-470C-AC6C-BE51F79BCB7D}" srcOrd="0" destOrd="0" presId="urn:microsoft.com/office/officeart/2005/8/layout/vList2"/>
    <dgm:cxn modelId="{3607938C-E1DE-4198-8EA2-AB7DDE1BFD29}" srcId="{0D670D98-111E-4385-B29A-F6DB23578C1F}" destId="{0F0E9EBA-5554-4568-AE64-32723522A7A9}" srcOrd="3" destOrd="0" parTransId="{A1D8CD31-B6A4-4B6C-A1BF-B15F1889B15B}" sibTransId="{1BB69DC7-2908-48E3-BC3B-57AEC28840DD}"/>
    <dgm:cxn modelId="{7D7DE612-B60C-4D50-BDF2-5079A909B412}" srcId="{0D670D98-111E-4385-B29A-F6DB23578C1F}" destId="{2498699E-3EA1-47EB-B3F7-DCDC6F3C8438}" srcOrd="5" destOrd="0" parTransId="{3C373197-0879-4D77-BF0C-4F49B4CF7255}" sibTransId="{B1B6CA0F-EFA8-4FE5-A370-645CE204C825}"/>
    <dgm:cxn modelId="{72DD2ECF-49C8-409B-8F79-DC8766FD8CA2}" type="presParOf" srcId="{C15CC324-4F38-470C-AC6C-BE51F79BCB7D}" destId="{6A12809B-CDF4-45EE-B9B0-C71406477DE0}" srcOrd="0" destOrd="0" presId="urn:microsoft.com/office/officeart/2005/8/layout/vList2"/>
    <dgm:cxn modelId="{2D57A6B3-150C-4AF2-A659-734C5ED15A87}" type="presParOf" srcId="{C15CC324-4F38-470C-AC6C-BE51F79BCB7D}" destId="{F474E079-B76D-4D37-9C8B-BFBE4418104E}" srcOrd="1" destOrd="0" presId="urn:microsoft.com/office/officeart/2005/8/layout/vList2"/>
    <dgm:cxn modelId="{028AC3AE-DB8A-49D2-B46B-CB4E53D979E5}" type="presParOf" srcId="{C15CC324-4F38-470C-AC6C-BE51F79BCB7D}" destId="{64DF40A6-F817-4194-98D8-7E6608979CCE}" srcOrd="2" destOrd="0" presId="urn:microsoft.com/office/officeart/2005/8/layout/vList2"/>
    <dgm:cxn modelId="{A265520C-064B-4C55-A992-FBBE18FA2B1C}" type="presParOf" srcId="{C15CC324-4F38-470C-AC6C-BE51F79BCB7D}" destId="{CF325042-74BA-4058-9D88-6726B93D7C6C}" srcOrd="3" destOrd="0" presId="urn:microsoft.com/office/officeart/2005/8/layout/vList2"/>
    <dgm:cxn modelId="{BC01DD01-D4EE-4449-9699-66A428F498C0}" type="presParOf" srcId="{C15CC324-4F38-470C-AC6C-BE51F79BCB7D}" destId="{239658F6-3E83-4EB0-8BB4-2DD7D3B5B640}" srcOrd="4" destOrd="0" presId="urn:microsoft.com/office/officeart/2005/8/layout/vList2"/>
    <dgm:cxn modelId="{60583561-8FC6-4ECB-BF8F-971A82B2AD11}" type="presParOf" srcId="{C15CC324-4F38-470C-AC6C-BE51F79BCB7D}" destId="{AFD846C9-C9A7-4BFA-9D7E-4C93F310F80C}" srcOrd="5" destOrd="0" presId="urn:microsoft.com/office/officeart/2005/8/layout/vList2"/>
    <dgm:cxn modelId="{5E10ED30-A0A9-4AAA-8AF1-4216F8203EBE}" type="presParOf" srcId="{C15CC324-4F38-470C-AC6C-BE51F79BCB7D}" destId="{2D30B514-1E32-4203-9260-A9D79F54EB57}" srcOrd="6" destOrd="0" presId="urn:microsoft.com/office/officeart/2005/8/layout/vList2"/>
    <dgm:cxn modelId="{C324E527-B722-4065-A7A4-20029AFE8156}" type="presParOf" srcId="{C15CC324-4F38-470C-AC6C-BE51F79BCB7D}" destId="{64FCAA79-F9C4-4787-90F7-B1C932EA0B74}" srcOrd="7" destOrd="0" presId="urn:microsoft.com/office/officeart/2005/8/layout/vList2"/>
    <dgm:cxn modelId="{E336C1D9-C225-493A-849D-75DF5EE14903}" type="presParOf" srcId="{C15CC324-4F38-470C-AC6C-BE51F79BCB7D}" destId="{30CB2913-50C6-4CBF-99E1-64F508A82448}" srcOrd="8" destOrd="0" presId="urn:microsoft.com/office/officeart/2005/8/layout/vList2"/>
    <dgm:cxn modelId="{DED8FFCC-E6FB-4ABD-921C-E33C266024A1}" type="presParOf" srcId="{C15CC324-4F38-470C-AC6C-BE51F79BCB7D}" destId="{9D7CCD37-C393-4771-A981-0DC82FFF8D46}" srcOrd="9" destOrd="0" presId="urn:microsoft.com/office/officeart/2005/8/layout/vList2"/>
    <dgm:cxn modelId="{F667896B-7DC1-417A-8227-387AD0B61739}" type="presParOf" srcId="{C15CC324-4F38-470C-AC6C-BE51F79BCB7D}" destId="{6BCB81BA-2F81-42ED-9C65-96080772332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BDAC9-5423-4423-8B9F-503B3B16B7F1}" type="doc">
      <dgm:prSet loTypeId="urn:microsoft.com/office/officeart/2005/8/layout/cycle3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892BDF-C0D8-4730-B3BE-58A419FF9168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Finite</a:t>
          </a:r>
          <a:r>
            <a:rPr lang="en-US" sz="3200" baseline="0" dirty="0" smtClean="0">
              <a:latin typeface="Times New Roman" pitchFamily="18" charset="0"/>
              <a:cs typeface="Times New Roman" pitchFamily="18" charset="0"/>
            </a:rPr>
            <a:t> set of states you can find your system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C994A37D-F626-461E-ADD1-B0AD521A8DF5}" type="parTrans" cxnId="{B5180420-C6D7-41FE-83C5-DA07E40DAB6C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2239F3F4-84DD-4B5D-BD04-2B217438B2E6}" type="sibTrans" cxnId="{B5180420-C6D7-41FE-83C5-DA07E40DAB6C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AB862D1F-C47A-4A91-9173-C86BD38311C3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External inputs to your system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4BD826A6-B8E6-47E9-A00A-D868590A5F62}" type="parTrans" cxnId="{BDFDB3CD-ACF4-4975-AF32-1B2695442AB7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14562AE2-020E-44B4-86C1-19C883A8B768}" type="sibTrans" cxnId="{BDFDB3CD-ACF4-4975-AF32-1B2695442AB7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1DDAB217-EFE6-4E14-A454-7C5F2E5AEAA4}">
      <dgm:prSet custT="1"/>
      <dgm:spPr/>
      <dgm:t>
        <a:bodyPr/>
        <a:lstStyle/>
        <a:p>
          <a:pPr rtl="0"/>
          <a:r>
            <a:rPr lang="en-IN" sz="3200" b="0" i="0" dirty="0" smtClean="0"/>
            <a:t>set of external outputs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51B11A3E-EDB8-43AD-9911-62A104AE55D1}" type="parTrans" cxnId="{5E2DB33D-7A07-48A9-8720-359C6D5ED8BE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DF4D31F1-0220-4CC8-ABAA-A4E4C0C13E25}" type="sibTrans" cxnId="{5E2DB33D-7A07-48A9-8720-359C6D5ED8BE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3CAF19B8-E6A6-417A-BD90-80DE82509628}">
      <dgm:prSet custT="1"/>
      <dgm:spPr/>
      <dgm:t>
        <a:bodyPr/>
        <a:lstStyle/>
        <a:p>
          <a:pPr rtl="0"/>
          <a:r>
            <a:rPr lang="en-IN" sz="3200" b="0" i="0" dirty="0" smtClean="0"/>
            <a:t>explicit </a:t>
          </a:r>
          <a:r>
            <a:rPr lang="en-IN" sz="3200" b="0" i="0" dirty="0" err="1" smtClean="0"/>
            <a:t>speciﬁcations</a:t>
          </a:r>
          <a:r>
            <a:rPr lang="en-IN" sz="3200" b="0" i="0" dirty="0" smtClean="0"/>
            <a:t> of all state transitions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3C7E269A-80AE-4AC6-8177-5AEC6C940B21}" type="parTrans" cxnId="{F06BF9CB-607C-44DE-8F40-3CB984FEE56C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67158FC6-FF0E-4B64-BF87-6163C289DECC}" type="sibTrans" cxnId="{F06BF9CB-607C-44DE-8F40-3CB984FEE56C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1C74D6D3-35D0-40EB-8B92-A14C8677EAC2}">
      <dgm:prSet custT="1"/>
      <dgm:spPr/>
      <dgm:t>
        <a:bodyPr/>
        <a:lstStyle/>
        <a:p>
          <a:pPr rtl="0"/>
          <a:r>
            <a:rPr lang="en-IN" sz="3200" b="0" i="0" dirty="0" smtClean="0"/>
            <a:t>explicit specs of outputs  determined</a:t>
          </a:r>
          <a:endParaRPr 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B789D9F2-5143-415B-9FAA-B92F8230D42C}" type="parTrans" cxnId="{317D4C23-967B-43AF-9F6D-59B66427F934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B3A28954-7D6D-4B62-84F3-3DF5F9AB3127}" type="sibTrans" cxnId="{317D4C23-967B-43AF-9F6D-59B66427F934}">
      <dgm:prSet/>
      <dgm:spPr/>
      <dgm:t>
        <a:bodyPr/>
        <a:lstStyle/>
        <a:p>
          <a:endParaRPr lang="en-US" sz="3200">
            <a:latin typeface="Times New Roman" pitchFamily="18" charset="0"/>
            <a:cs typeface="Times New Roman" pitchFamily="18" charset="0"/>
          </a:endParaRPr>
        </a:p>
      </dgm:t>
    </dgm:pt>
    <dgm:pt modelId="{65D13B40-21CB-46E9-B941-8E8499AE5AF9}" type="pres">
      <dgm:prSet presAssocID="{3B2BDAC9-5423-4423-8B9F-503B3B16B7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DBAE22-1A7F-417A-AD49-143C261E1933}" type="pres">
      <dgm:prSet presAssocID="{3B2BDAC9-5423-4423-8B9F-503B3B16B7F1}" presName="cycle" presStyleCnt="0"/>
      <dgm:spPr/>
      <dgm:t>
        <a:bodyPr/>
        <a:lstStyle/>
        <a:p>
          <a:endParaRPr lang="en-US"/>
        </a:p>
      </dgm:t>
    </dgm:pt>
    <dgm:pt modelId="{82112E7B-321E-49D7-94C0-E7E7FCC19514}" type="pres">
      <dgm:prSet presAssocID="{32892BDF-C0D8-4730-B3BE-58A419FF9168}" presName="nodeFirstNode" presStyleLbl="node1" presStyleIdx="0" presStyleCnt="5" custScaleX="116390" custScaleY="177552" custRadScaleRad="11408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9552E-915E-4E9B-9B7A-343336960E74}" type="pres">
      <dgm:prSet presAssocID="{2239F3F4-84DD-4B5D-BD04-2B217438B2E6}" presName="sibTransFirstNode" presStyleLbl="bgShp" presStyleIdx="0" presStyleCnt="1" custLinFactNeighborX="1693" custLinFactNeighborY="1890"/>
      <dgm:spPr/>
      <dgm:t>
        <a:bodyPr/>
        <a:lstStyle/>
        <a:p>
          <a:endParaRPr lang="en-US"/>
        </a:p>
      </dgm:t>
    </dgm:pt>
    <dgm:pt modelId="{9E0833FC-0BF8-4D41-A4E9-656A74116EAE}" type="pres">
      <dgm:prSet presAssocID="{AB862D1F-C47A-4A91-9173-C86BD38311C3}" presName="nodeFollowingNodes" presStyleLbl="node1" presStyleIdx="1" presStyleCnt="5" custScaleY="152671" custRadScaleRad="111109" custRadScaleInc="1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F2683-2058-4906-846A-115B92AB91E9}" type="pres">
      <dgm:prSet presAssocID="{1DDAB217-EFE6-4E14-A454-7C5F2E5AEAA4}" presName="nodeFollowingNodes" presStyleLbl="node1" presStyleIdx="2" presStyleCnt="5" custScaleX="72127" custScaleY="22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B5402-187E-4EAF-AF61-3C73CDFC3E77}" type="pres">
      <dgm:prSet presAssocID="{3CAF19B8-E6A6-417A-BD90-80DE82509628}" presName="nodeFollowingNodes" presStyleLbl="node1" presStyleIdx="3" presStyleCnt="5" custScaleX="125334" custScaleY="213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EBAAE-44B0-4A4C-8042-80512BBDAAA3}" type="pres">
      <dgm:prSet presAssocID="{1C74D6D3-35D0-40EB-8B92-A14C8677EAC2}" presName="nodeFollowingNodes" presStyleLbl="node1" presStyleIdx="4" presStyleCnt="5" custAng="10800000" custFlipVert="1" custScaleY="181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E13900-DB83-49C7-8310-981FEA0946ED}" type="presOf" srcId="{3B2BDAC9-5423-4423-8B9F-503B3B16B7F1}" destId="{65D13B40-21CB-46E9-B941-8E8499AE5AF9}" srcOrd="0" destOrd="0" presId="urn:microsoft.com/office/officeart/2005/8/layout/cycle3"/>
    <dgm:cxn modelId="{B5180420-C6D7-41FE-83C5-DA07E40DAB6C}" srcId="{3B2BDAC9-5423-4423-8B9F-503B3B16B7F1}" destId="{32892BDF-C0D8-4730-B3BE-58A419FF9168}" srcOrd="0" destOrd="0" parTransId="{C994A37D-F626-461E-ADD1-B0AD521A8DF5}" sibTransId="{2239F3F4-84DD-4B5D-BD04-2B217438B2E6}"/>
    <dgm:cxn modelId="{A4B234F0-E3A8-4814-8308-2766C2267A57}" type="presOf" srcId="{1DDAB217-EFE6-4E14-A454-7C5F2E5AEAA4}" destId="{C46F2683-2058-4906-846A-115B92AB91E9}" srcOrd="0" destOrd="0" presId="urn:microsoft.com/office/officeart/2005/8/layout/cycle3"/>
    <dgm:cxn modelId="{EE7DF289-B3DF-46F1-BCC6-BBA2DA0AD4BA}" type="presOf" srcId="{AB862D1F-C47A-4A91-9173-C86BD38311C3}" destId="{9E0833FC-0BF8-4D41-A4E9-656A74116EAE}" srcOrd="0" destOrd="0" presId="urn:microsoft.com/office/officeart/2005/8/layout/cycle3"/>
    <dgm:cxn modelId="{8A850E0C-DCDA-47E1-A38E-104037DACD16}" type="presOf" srcId="{2239F3F4-84DD-4B5D-BD04-2B217438B2E6}" destId="{CD89552E-915E-4E9B-9B7A-343336960E74}" srcOrd="0" destOrd="0" presId="urn:microsoft.com/office/officeart/2005/8/layout/cycle3"/>
    <dgm:cxn modelId="{F06BF9CB-607C-44DE-8F40-3CB984FEE56C}" srcId="{3B2BDAC9-5423-4423-8B9F-503B3B16B7F1}" destId="{3CAF19B8-E6A6-417A-BD90-80DE82509628}" srcOrd="3" destOrd="0" parTransId="{3C7E269A-80AE-4AC6-8177-5AEC6C940B21}" sibTransId="{67158FC6-FF0E-4B64-BF87-6163C289DECC}"/>
    <dgm:cxn modelId="{24E93F99-1E66-4D33-9ED9-161491155C98}" type="presOf" srcId="{1C74D6D3-35D0-40EB-8B92-A14C8677EAC2}" destId="{2CEEBAAE-44B0-4A4C-8042-80512BBDAAA3}" srcOrd="0" destOrd="0" presId="urn:microsoft.com/office/officeart/2005/8/layout/cycle3"/>
    <dgm:cxn modelId="{3BA17507-CBC0-437E-993B-2909F0FE11CC}" type="presOf" srcId="{3CAF19B8-E6A6-417A-BD90-80DE82509628}" destId="{567B5402-187E-4EAF-AF61-3C73CDFC3E77}" srcOrd="0" destOrd="0" presId="urn:microsoft.com/office/officeart/2005/8/layout/cycle3"/>
    <dgm:cxn modelId="{317D4C23-967B-43AF-9F6D-59B66427F934}" srcId="{3B2BDAC9-5423-4423-8B9F-503B3B16B7F1}" destId="{1C74D6D3-35D0-40EB-8B92-A14C8677EAC2}" srcOrd="4" destOrd="0" parTransId="{B789D9F2-5143-415B-9FAA-B92F8230D42C}" sibTransId="{B3A28954-7D6D-4B62-84F3-3DF5F9AB3127}"/>
    <dgm:cxn modelId="{5E2DB33D-7A07-48A9-8720-359C6D5ED8BE}" srcId="{3B2BDAC9-5423-4423-8B9F-503B3B16B7F1}" destId="{1DDAB217-EFE6-4E14-A454-7C5F2E5AEAA4}" srcOrd="2" destOrd="0" parTransId="{51B11A3E-EDB8-43AD-9911-62A104AE55D1}" sibTransId="{DF4D31F1-0220-4CC8-ABAA-A4E4C0C13E25}"/>
    <dgm:cxn modelId="{BDFDB3CD-ACF4-4975-AF32-1B2695442AB7}" srcId="{3B2BDAC9-5423-4423-8B9F-503B3B16B7F1}" destId="{AB862D1F-C47A-4A91-9173-C86BD38311C3}" srcOrd="1" destOrd="0" parTransId="{4BD826A6-B8E6-47E9-A00A-D868590A5F62}" sibTransId="{14562AE2-020E-44B4-86C1-19C883A8B768}"/>
    <dgm:cxn modelId="{1D1169F2-4D54-4161-857C-0AE5164F5BBD}" type="presOf" srcId="{32892BDF-C0D8-4730-B3BE-58A419FF9168}" destId="{82112E7B-321E-49D7-94C0-E7E7FCC19514}" srcOrd="0" destOrd="0" presId="urn:microsoft.com/office/officeart/2005/8/layout/cycle3"/>
    <dgm:cxn modelId="{C3C6EC6A-AF89-4F8B-9BC5-E89B7A01E218}" type="presParOf" srcId="{65D13B40-21CB-46E9-B941-8E8499AE5AF9}" destId="{0ADBAE22-1A7F-417A-AD49-143C261E1933}" srcOrd="0" destOrd="0" presId="urn:microsoft.com/office/officeart/2005/8/layout/cycle3"/>
    <dgm:cxn modelId="{6CD8C5D7-692F-4D61-BF4E-903DF12420BC}" type="presParOf" srcId="{0ADBAE22-1A7F-417A-AD49-143C261E1933}" destId="{82112E7B-321E-49D7-94C0-E7E7FCC19514}" srcOrd="0" destOrd="0" presId="urn:microsoft.com/office/officeart/2005/8/layout/cycle3"/>
    <dgm:cxn modelId="{2318B81C-D748-4E15-A467-DBF946D42BB0}" type="presParOf" srcId="{0ADBAE22-1A7F-417A-AD49-143C261E1933}" destId="{CD89552E-915E-4E9B-9B7A-343336960E74}" srcOrd="1" destOrd="0" presId="urn:microsoft.com/office/officeart/2005/8/layout/cycle3"/>
    <dgm:cxn modelId="{046307A3-AAB0-4725-B7A4-809557BA7090}" type="presParOf" srcId="{0ADBAE22-1A7F-417A-AD49-143C261E1933}" destId="{9E0833FC-0BF8-4D41-A4E9-656A74116EAE}" srcOrd="2" destOrd="0" presId="urn:microsoft.com/office/officeart/2005/8/layout/cycle3"/>
    <dgm:cxn modelId="{75C0BF9E-D343-4CC5-A387-C2EC9496A927}" type="presParOf" srcId="{0ADBAE22-1A7F-417A-AD49-143C261E1933}" destId="{C46F2683-2058-4906-846A-115B92AB91E9}" srcOrd="3" destOrd="0" presId="urn:microsoft.com/office/officeart/2005/8/layout/cycle3"/>
    <dgm:cxn modelId="{A7C6431B-32C2-4440-973A-38BBB05DBBFB}" type="presParOf" srcId="{0ADBAE22-1A7F-417A-AD49-143C261E1933}" destId="{567B5402-187E-4EAF-AF61-3C73CDFC3E77}" srcOrd="4" destOrd="0" presId="urn:microsoft.com/office/officeart/2005/8/layout/cycle3"/>
    <dgm:cxn modelId="{E750BAF2-BD03-4BA5-BD98-042E052A8A9D}" type="presParOf" srcId="{0ADBAE22-1A7F-417A-AD49-143C261E1933}" destId="{2CEEBAAE-44B0-4A4C-8042-80512BBDAAA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B90B7-62CF-4C90-817D-6B563C7BC468}">
      <dsp:nvSpPr>
        <dsp:cNvPr id="0" name=""/>
        <dsp:cNvSpPr/>
      </dsp:nvSpPr>
      <dsp:spPr>
        <a:xfrm>
          <a:off x="0" y="0"/>
          <a:ext cx="6400800" cy="1246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/>
            <a:t>A Finite State Machine (FSM) is an abstraction that describes the solution to a problem very much like an Algorithm. Many systems in engineering can be described using an FSM</a:t>
          </a:r>
          <a:endParaRPr lang="en-US" sz="21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60827" y="60827"/>
        <a:ext cx="6279146" cy="1124395"/>
      </dsp:txXfrm>
    </dsp:sp>
    <dsp:sp modelId="{DD15A3B5-353D-444E-A31B-66B7F38D482D}">
      <dsp:nvSpPr>
        <dsp:cNvPr id="0" name=""/>
        <dsp:cNvSpPr/>
      </dsp:nvSpPr>
      <dsp:spPr>
        <a:xfrm>
          <a:off x="0" y="1261828"/>
          <a:ext cx="6400800" cy="12460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/>
            <a:t>a FSM describes the system (the solution being a realization of the system’s </a:t>
          </a:r>
          <a:r>
            <a:rPr lang="en-IN" sz="2100" b="0" i="0" kern="1200" dirty="0" err="1" smtClean="0"/>
            <a:t>behavior</a:t>
          </a:r>
          <a:r>
            <a:rPr lang="en-IN" sz="2100" b="0" i="0" kern="1200" dirty="0" smtClean="0"/>
            <a:t>) as a machine that changes states in reaction to inputs and produces appropriate outputs. </a:t>
          </a:r>
          <a:endParaRPr lang="en-US" sz="21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60827" y="1322655"/>
        <a:ext cx="6279146" cy="1124395"/>
      </dsp:txXfrm>
    </dsp:sp>
    <dsp:sp modelId="{2E219690-1851-4861-977B-ECA22CE7393B}">
      <dsp:nvSpPr>
        <dsp:cNvPr id="0" name=""/>
        <dsp:cNvSpPr/>
      </dsp:nvSpPr>
      <dsp:spPr>
        <a:xfrm>
          <a:off x="0" y="2519859"/>
          <a:ext cx="6400800" cy="12460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n/>
              <a:latin typeface="Times New Roman" pitchFamily="18" charset="0"/>
              <a:cs typeface="Times New Roman" pitchFamily="18" charset="0"/>
            </a:rPr>
            <a:t>A significant amount of work is carried out in proposal and development of various theories and models in both the fields for their respective solutions [1, 2, 3]. </a:t>
          </a:r>
          <a:endParaRPr lang="en-US" sz="21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60827" y="2580686"/>
        <a:ext cx="6279146" cy="1124395"/>
      </dsp:txXfrm>
    </dsp:sp>
    <dsp:sp modelId="{90C83B78-8EA0-4FD9-9CDE-20576A3A86B6}">
      <dsp:nvSpPr>
        <dsp:cNvPr id="0" name=""/>
        <dsp:cNvSpPr/>
      </dsp:nvSpPr>
      <dsp:spPr>
        <a:xfrm>
          <a:off x="0" y="3777890"/>
          <a:ext cx="6400800" cy="12460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/>
            <a:t>A </a:t>
          </a:r>
          <a:r>
            <a:rPr lang="en-IN" sz="2100" b="1" i="0" kern="1200" dirty="0" smtClean="0"/>
            <a:t>phase</a:t>
          </a:r>
          <a:r>
            <a:rPr lang="en-IN" sz="2100" b="0" i="0" kern="1200" dirty="0" smtClean="0"/>
            <a:t>-</a:t>
          </a:r>
          <a:r>
            <a:rPr lang="en-IN" sz="2100" b="1" i="0" kern="1200" dirty="0" smtClean="0"/>
            <a:t>locked loop</a:t>
          </a:r>
          <a:r>
            <a:rPr lang="en-IN" sz="2100" b="0" i="0" kern="1200" dirty="0" smtClean="0"/>
            <a:t> or </a:t>
          </a:r>
          <a:r>
            <a:rPr lang="en-IN" sz="2100" b="1" i="0" kern="1200" dirty="0" smtClean="0"/>
            <a:t>phase lock loop</a:t>
          </a:r>
          <a:r>
            <a:rPr lang="en-IN" sz="2100" b="0" i="0" kern="1200" dirty="0" smtClean="0"/>
            <a:t> (</a:t>
          </a:r>
          <a:r>
            <a:rPr lang="en-IN" sz="2100" b="1" i="0" kern="1200" dirty="0" smtClean="0"/>
            <a:t>PLL</a:t>
          </a:r>
          <a:r>
            <a:rPr lang="en-IN" sz="2100" b="0" i="0" kern="1200" dirty="0" smtClean="0"/>
            <a:t>) is a control system that generates an output signal whose </a:t>
          </a:r>
          <a:r>
            <a:rPr lang="en-IN" sz="2100" b="1" i="0" kern="1200" dirty="0" smtClean="0"/>
            <a:t>phase</a:t>
          </a:r>
          <a:r>
            <a:rPr lang="en-IN" sz="2100" b="0" i="0" kern="1200" dirty="0" smtClean="0"/>
            <a:t> is related to the </a:t>
          </a:r>
          <a:r>
            <a:rPr lang="en-IN" sz="2100" b="1" i="0" kern="1200" dirty="0" smtClean="0"/>
            <a:t>phase</a:t>
          </a:r>
          <a:r>
            <a:rPr lang="en-IN" sz="2100" b="0" i="0" kern="1200" dirty="0" smtClean="0"/>
            <a:t> of an input signal.</a:t>
          </a:r>
          <a:endParaRPr lang="en-US" sz="21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60827" y="3838717"/>
        <a:ext cx="6279146" cy="1124395"/>
      </dsp:txXfrm>
    </dsp:sp>
    <dsp:sp modelId="{5017EE3E-D528-43F4-AED0-CFC2E0577C08}">
      <dsp:nvSpPr>
        <dsp:cNvPr id="0" name=""/>
        <dsp:cNvSpPr/>
      </dsp:nvSpPr>
      <dsp:spPr>
        <a:xfrm>
          <a:off x="0" y="5035921"/>
          <a:ext cx="6400800" cy="12460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0" i="0" kern="1200" dirty="0" smtClean="0"/>
            <a:t>The System Tick </a:t>
          </a:r>
          <a:r>
            <a:rPr lang="en-IN" sz="2100" b="1" i="0" kern="1200" dirty="0" smtClean="0"/>
            <a:t>Timer</a:t>
          </a:r>
          <a:r>
            <a:rPr lang="en-IN" sz="2100" b="0" i="0" kern="1200" dirty="0" smtClean="0"/>
            <a:t> (</a:t>
          </a:r>
          <a:r>
            <a:rPr lang="en-IN" sz="2100" b="1" i="0" kern="1200" dirty="0" smtClean="0"/>
            <a:t>SYSTICK Timer</a:t>
          </a:r>
          <a:r>
            <a:rPr lang="en-IN" sz="2100" b="0" i="0" kern="1200" dirty="0" smtClean="0"/>
            <a:t>) is a simple 24-bit down counter</a:t>
          </a:r>
          <a:endParaRPr lang="en-US" sz="21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60827" y="5096748"/>
        <a:ext cx="6279146" cy="1124395"/>
      </dsp:txXfrm>
    </dsp:sp>
    <dsp:sp modelId="{ADDA5ABB-1CAB-4EC0-9EE5-A1F11CB94BED}">
      <dsp:nvSpPr>
        <dsp:cNvPr id="0" name=""/>
        <dsp:cNvSpPr/>
      </dsp:nvSpPr>
      <dsp:spPr>
        <a:xfrm>
          <a:off x="0" y="6293953"/>
          <a:ext cx="6400800" cy="12460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just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0" kern="1200" dirty="0" smtClean="0"/>
            <a:t>Stepper motors </a:t>
          </a:r>
          <a:r>
            <a:rPr lang="en-IN" sz="2100" b="0" i="0" kern="1200" dirty="0" smtClean="0"/>
            <a:t>are used in applications where precise positioning is more important than high RPM, high torque, or high efficiency. </a:t>
          </a:r>
          <a:endParaRPr lang="en-US" sz="21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60827" y="6354780"/>
        <a:ext cx="6279146" cy="1124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2809B-CDF4-45EE-B9B0-C71406477DE0}">
      <dsp:nvSpPr>
        <dsp:cNvPr id="0" name=""/>
        <dsp:cNvSpPr/>
      </dsp:nvSpPr>
      <dsp:spPr>
        <a:xfrm>
          <a:off x="0" y="6911"/>
          <a:ext cx="6248400" cy="2558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  <a:latin typeface="Times New Roman" pitchFamily="18" charset="0"/>
              <a:cs typeface="Times New Roman" pitchFamily="18" charset="0"/>
            </a:rPr>
            <a:t>Using the idea of FSM we will be mapping our System in this case our  Stepper  Robot  to  the abstraction of finite state machine and will dodge walls.</a:t>
          </a:r>
          <a:endParaRPr lang="en-US" sz="24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124889" y="131800"/>
        <a:ext cx="5998622" cy="2308592"/>
      </dsp:txXfrm>
    </dsp:sp>
    <dsp:sp modelId="{64DF40A6-F817-4194-98D8-7E6608979CCE}">
      <dsp:nvSpPr>
        <dsp:cNvPr id="0" name=""/>
        <dsp:cNvSpPr/>
      </dsp:nvSpPr>
      <dsp:spPr>
        <a:xfrm>
          <a:off x="0" y="2575765"/>
          <a:ext cx="6248400" cy="2558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  <a:latin typeface="Times New Roman" pitchFamily="18" charset="0"/>
              <a:cs typeface="Times New Roman" pitchFamily="18" charset="0"/>
            </a:rPr>
            <a:t>We will be using Phase locked loop to choose between system power and execution speed of computer(embedded system). Using this idea we can increase computer execution speed.</a:t>
          </a:r>
          <a:endParaRPr lang="en-US" sz="24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124889" y="2700654"/>
        <a:ext cx="5998622" cy="2308592"/>
      </dsp:txXfrm>
    </dsp:sp>
    <dsp:sp modelId="{239658F6-3E83-4EB0-8BB4-2DD7D3B5B640}">
      <dsp:nvSpPr>
        <dsp:cNvPr id="0" name=""/>
        <dsp:cNvSpPr/>
      </dsp:nvSpPr>
      <dsp:spPr>
        <a:xfrm>
          <a:off x="0" y="5144619"/>
          <a:ext cx="6248400" cy="2558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n/>
              <a:latin typeface="Times New Roman" pitchFamily="18" charset="0"/>
              <a:cs typeface="Times New Roman" pitchFamily="18" charset="0"/>
            </a:rPr>
            <a:t>Systick timer is part of ARM processors. We will be using Systick Timer to produce accurate delays in the system.</a:t>
          </a:r>
        </a:p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n/>
              <a:latin typeface="Times New Roman" pitchFamily="18" charset="0"/>
              <a:cs typeface="Times New Roman" pitchFamily="18" charset="0"/>
            </a:rPr>
            <a:t>Systick timer is used in RTOS.</a:t>
          </a:r>
          <a:endParaRPr lang="en-US" sz="28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124889" y="5269508"/>
        <a:ext cx="5998622" cy="2308592"/>
      </dsp:txXfrm>
    </dsp:sp>
    <dsp:sp modelId="{2D30B514-1E32-4203-9260-A9D79F54EB57}">
      <dsp:nvSpPr>
        <dsp:cNvPr id="0" name=""/>
        <dsp:cNvSpPr/>
      </dsp:nvSpPr>
      <dsp:spPr>
        <a:xfrm>
          <a:off x="0" y="7713473"/>
          <a:ext cx="6248400" cy="2558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A </a:t>
          </a:r>
          <a:r>
            <a:rPr lang="en-IN" sz="2800" b="1" i="0" kern="1200" dirty="0" smtClean="0"/>
            <a:t>stepper motor</a:t>
          </a:r>
          <a:r>
            <a:rPr lang="en-IN" sz="2800" b="0" i="0" kern="1200" dirty="0" smtClean="0"/>
            <a:t> is an electromechanical device which converts electrical pulses into discrete mechanical movements.</a:t>
          </a:r>
          <a:endParaRPr lang="en-US" sz="28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124889" y="7838362"/>
        <a:ext cx="5998622" cy="2308592"/>
      </dsp:txXfrm>
    </dsp:sp>
    <dsp:sp modelId="{30CB2913-50C6-4CBF-99E1-64F508A82448}">
      <dsp:nvSpPr>
        <dsp:cNvPr id="0" name=""/>
        <dsp:cNvSpPr/>
      </dsp:nvSpPr>
      <dsp:spPr>
        <a:xfrm>
          <a:off x="0" y="10283011"/>
          <a:ext cx="6248400" cy="281512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0" i="0" kern="1200" dirty="0" smtClean="0"/>
            <a:t>Data structures are generally based on the ability of a computer to fetch and store data at any place in its memory, specified by a </a:t>
          </a:r>
          <a:r>
            <a:rPr lang="en-IN" sz="2800" b="0" i="0" kern="1200" dirty="0" smtClean="0">
              <a:hlinkClick xmlns:r="http://schemas.openxmlformats.org/officeDocument/2006/relationships" r:id="rId1" tooltip="Pointer (computer programming)"/>
            </a:rPr>
            <a:t>pointer</a:t>
          </a:r>
          <a:r>
            <a:rPr lang="en-IN" sz="2800" b="0" i="0" kern="1200" dirty="0" smtClean="0"/>
            <a:t>—a bit string, representing a </a:t>
          </a:r>
          <a:r>
            <a:rPr lang="en-IN" sz="2800" b="0" i="0" kern="1200" dirty="0" smtClean="0">
              <a:hlinkClick xmlns:r="http://schemas.openxmlformats.org/officeDocument/2006/relationships" r:id="rId2" tooltip="Memory address"/>
            </a:rPr>
            <a:t>memory address</a:t>
          </a:r>
          <a:r>
            <a:rPr lang="en-IN" sz="2800" b="0" i="0" kern="1200" dirty="0" smtClean="0"/>
            <a:t>, that can be itself stored in memory and manipulated by the program</a:t>
          </a:r>
          <a:endParaRPr lang="en-US" sz="2800" b="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137423" y="10420434"/>
        <a:ext cx="5973554" cy="2540282"/>
      </dsp:txXfrm>
    </dsp:sp>
    <dsp:sp modelId="{6BCB81BA-2F81-42ED-9C65-960807723326}">
      <dsp:nvSpPr>
        <dsp:cNvPr id="0" name=""/>
        <dsp:cNvSpPr/>
      </dsp:nvSpPr>
      <dsp:spPr>
        <a:xfrm>
          <a:off x="0" y="13114850"/>
          <a:ext cx="6248400" cy="22013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n/>
              <a:latin typeface="Times New Roman" pitchFamily="18" charset="0"/>
              <a:cs typeface="Times New Roman" pitchFamily="18" charset="0"/>
            </a:rPr>
            <a:t>With the help of  Data  Structure we  have created our State Transition Graph and  combined all these above ideas, and hard coded on to our microcontroller to create a precise and Autonomous Robot. </a:t>
          </a:r>
          <a:endParaRPr lang="en-US" sz="2800" kern="1200" dirty="0">
            <a:ln/>
            <a:latin typeface="Times New Roman" pitchFamily="18" charset="0"/>
            <a:cs typeface="Times New Roman" pitchFamily="18" charset="0"/>
          </a:endParaRPr>
        </a:p>
      </dsp:txBody>
      <dsp:txXfrm>
        <a:off x="107461" y="13222311"/>
        <a:ext cx="6033478" cy="1986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9552E-915E-4E9B-9B7A-343336960E74}">
      <dsp:nvSpPr>
        <dsp:cNvPr id="0" name=""/>
        <dsp:cNvSpPr/>
      </dsp:nvSpPr>
      <dsp:spPr>
        <a:xfrm>
          <a:off x="812892" y="1151413"/>
          <a:ext cx="5257845" cy="5257845"/>
        </a:xfrm>
        <a:prstGeom prst="circularArrow">
          <a:avLst>
            <a:gd name="adj1" fmla="val 5544"/>
            <a:gd name="adj2" fmla="val 330680"/>
            <a:gd name="adj3" fmla="val 13410016"/>
            <a:gd name="adj4" fmla="val 17612910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12E7B-321E-49D7-94C0-E7E7FCC19514}">
      <dsp:nvSpPr>
        <dsp:cNvPr id="0" name=""/>
        <dsp:cNvSpPr/>
      </dsp:nvSpPr>
      <dsp:spPr>
        <a:xfrm>
          <a:off x="1933253" y="748249"/>
          <a:ext cx="2839093" cy="21655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Finite</a:t>
          </a:r>
          <a:r>
            <a:rPr lang="en-US" sz="3200" kern="1200" baseline="0" dirty="0" smtClean="0">
              <a:latin typeface="Times New Roman" pitchFamily="18" charset="0"/>
              <a:cs typeface="Times New Roman" pitchFamily="18" charset="0"/>
            </a:rPr>
            <a:t> set of states you can find your system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8964" y="853960"/>
        <a:ext cx="2627671" cy="1954084"/>
      </dsp:txXfrm>
    </dsp:sp>
    <dsp:sp modelId="{9E0833FC-0BF8-4D41-A4E9-656A74116EAE}">
      <dsp:nvSpPr>
        <dsp:cNvPr id="0" name=""/>
        <dsp:cNvSpPr/>
      </dsp:nvSpPr>
      <dsp:spPr>
        <a:xfrm>
          <a:off x="4266307" y="2726625"/>
          <a:ext cx="2439292" cy="18620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External inputs to your system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57205" y="2817523"/>
        <a:ext cx="2257496" cy="1680250"/>
      </dsp:txXfrm>
    </dsp:sp>
    <dsp:sp modelId="{C46F2683-2058-4906-846A-115B92AB91E9}">
      <dsp:nvSpPr>
        <dsp:cNvPr id="0" name=""/>
        <dsp:cNvSpPr/>
      </dsp:nvSpPr>
      <dsp:spPr>
        <a:xfrm>
          <a:off x="3791009" y="4858920"/>
          <a:ext cx="1759388" cy="26877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0" i="0" kern="1200" dirty="0" smtClean="0"/>
            <a:t>set of external outputs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76895" y="4944806"/>
        <a:ext cx="1587616" cy="2515962"/>
      </dsp:txXfrm>
    </dsp:sp>
    <dsp:sp modelId="{567B5402-187E-4EAF-AF61-3C73CDFC3E77}">
      <dsp:nvSpPr>
        <dsp:cNvPr id="0" name=""/>
        <dsp:cNvSpPr/>
      </dsp:nvSpPr>
      <dsp:spPr>
        <a:xfrm>
          <a:off x="506264" y="4901474"/>
          <a:ext cx="3057263" cy="26026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0" i="0" kern="1200" dirty="0" smtClean="0"/>
            <a:t>explicit </a:t>
          </a:r>
          <a:r>
            <a:rPr lang="en-IN" sz="3200" b="0" i="0" kern="1200" dirty="0" err="1" smtClean="0"/>
            <a:t>speciﬁcations</a:t>
          </a:r>
          <a:r>
            <a:rPr lang="en-IN" sz="3200" b="0" i="0" kern="1200" dirty="0" smtClean="0"/>
            <a:t> of all state transitions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33314" y="5028524"/>
        <a:ext cx="2803163" cy="2348528"/>
      </dsp:txXfrm>
    </dsp:sp>
    <dsp:sp modelId="{2CEEBAAE-44B0-4A4C-8042-80512BBDAAA3}">
      <dsp:nvSpPr>
        <dsp:cNvPr id="0" name=""/>
        <dsp:cNvSpPr/>
      </dsp:nvSpPr>
      <dsp:spPr>
        <a:xfrm rot="10800000" flipV="1">
          <a:off x="740" y="2591370"/>
          <a:ext cx="2439292" cy="22092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0" i="0" kern="1200" dirty="0" smtClean="0"/>
            <a:t>explicit specs of outputs  determined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 rot="-10800000">
        <a:off x="108586" y="2699216"/>
        <a:ext cx="2223600" cy="199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1" y="1212415"/>
            <a:ext cx="4812387" cy="25832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9" y="1212415"/>
            <a:ext cx="14080689" cy="25832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19"/>
            <a:ext cx="9446538" cy="1998024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19"/>
            <a:ext cx="9446538" cy="1998024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EFC4-BD27-4B4B-8A65-D842073AE660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99A0-22FD-4924-BEFE-6789E08A3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microsoft.com/office/2007/relationships/diagramDrawing" Target="../diagrams/drawing2.xml"/><Relationship Id="rId18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21" Type="http://schemas.openxmlformats.org/officeDocument/2006/relationships/image" Target="../media/image5.png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Layout" Target="../diagrams/layout3.xml"/><Relationship Id="rId25" Type="http://schemas.openxmlformats.org/officeDocument/2006/relationships/hyperlink" Target="http://www.amazon.in/Jonathan-W-Valvano/e/B0034Q5EK8/ref=sr_ntt_srch_lnk_1?qid=1453201203&amp;sr=1-1" TargetMode="External"/><Relationship Id="rId2" Type="http://schemas.openxmlformats.org/officeDocument/2006/relationships/image" Target="../media/image1.jpe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8.gi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jpeg"/><Relationship Id="rId23" Type="http://schemas.openxmlformats.org/officeDocument/2006/relationships/image" Target="../media/image7.png"/><Relationship Id="rId10" Type="http://schemas.openxmlformats.org/officeDocument/2006/relationships/diagramLayout" Target="../diagrams/layout2.xml"/><Relationship Id="rId19" Type="http://schemas.openxmlformats.org/officeDocument/2006/relationships/diagramColors" Target="../diagrams/colors3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4283262543"/>
              </p:ext>
            </p:extLst>
          </p:nvPr>
        </p:nvGraphicFramePr>
        <p:xfrm>
          <a:off x="460375" y="6619874"/>
          <a:ext cx="6400800" cy="754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6716"/>
            <a:ext cx="21388388" cy="42410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299"/>
          <p:cNvSpPr txBox="1">
            <a:spLocks/>
          </p:cNvSpPr>
          <p:nvPr/>
        </p:nvSpPr>
        <p:spPr>
          <a:xfrm>
            <a:off x="2921794" y="1878806"/>
            <a:ext cx="15999484" cy="1280160"/>
          </a:xfrm>
          <a:prstGeom prst="rect">
            <a:avLst/>
          </a:prstGeom>
        </p:spPr>
        <p:txBody>
          <a:bodyPr/>
          <a:lstStyle/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5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300"/>
          <p:cNvSpPr txBox="1">
            <a:spLocks/>
          </p:cNvSpPr>
          <p:nvPr/>
        </p:nvSpPr>
        <p:spPr>
          <a:xfrm>
            <a:off x="128984" y="-12024"/>
            <a:ext cx="20749419" cy="4156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1" i="1" u="sng" strike="noStrike" kern="1200" cap="none" spc="0" normalizeH="0" baseline="0" noProof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STEPPER BOT  </a:t>
            </a:r>
          </a:p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FSM (Finite State Machines)</a:t>
            </a:r>
          </a:p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TExaS</a:t>
            </a:r>
            <a:r>
              <a:rPr kumimoji="0" lang="en-US" sz="4800" b="0" i="0" u="none" strike="noStrike" kern="1200" cap="none" spc="0" normalizeH="0" noProof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Instrument Launchpad Microcontroller (EK-TM4C123G)</a:t>
            </a:r>
          </a:p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baseline="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Stepper </a:t>
            </a:r>
            <a:r>
              <a:rPr lang="en-US" sz="4800" baseline="0" dirty="0" smtClean="0">
                <a:ln>
                  <a:solidFill>
                    <a:schemeClr val="tx1"/>
                  </a:solidFill>
                </a:ln>
                <a:latin typeface="Times New Roman" pitchFamily="18" charset="0"/>
                <a:cs typeface="Times New Roman" pitchFamily="18" charset="0"/>
              </a:rPr>
              <a:t>Motors</a:t>
            </a:r>
          </a:p>
          <a:p>
            <a:pPr marL="1107053" indent="-1107053" algn="ctr">
              <a:spcBef>
                <a:spcPct val="20000"/>
              </a:spcBef>
              <a:defRPr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By 1.)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Rajat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Bandejiya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2.)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Sudanshu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Gupta </a:t>
            </a:r>
          </a:p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07053" marR="0" lvl="0" indent="-1107053" algn="ctr" defTabSz="2952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logo2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09394" y="659606"/>
            <a:ext cx="2788920" cy="128108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14732794" y="21209273"/>
            <a:ext cx="4800600" cy="63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03394" y="4824412"/>
            <a:ext cx="4800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Phase Locked Loop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6" name="Diagram 65"/>
          <p:cNvGraphicFramePr/>
          <p:nvPr/>
        </p:nvGraphicFramePr>
        <p:xfrm>
          <a:off x="14351794" y="5231606"/>
          <a:ext cx="6248400" cy="1531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15113794" y="4622006"/>
            <a:ext cx="464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69" y="29236808"/>
            <a:ext cx="21388388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1107053" lvl="0" indent="-1107053" algn="ctr">
              <a:spcBef>
                <a:spcPct val="20000"/>
              </a:spcBef>
              <a:defRPr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Open House Exhibition, PLINTH </a:t>
            </a: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3394" y="15594806"/>
            <a:ext cx="6296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http://assets.lcry.net/images/7875_1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65194" y="6603206"/>
            <a:ext cx="6892165" cy="3581400"/>
          </a:xfrm>
          <a:prstGeom prst="rect">
            <a:avLst/>
          </a:prstGeom>
          <a:noFill/>
        </p:spPr>
      </p:pic>
      <p:sp>
        <p:nvSpPr>
          <p:cNvPr id="46" name="Rounded Rectangle 45"/>
          <p:cNvSpPr/>
          <p:nvPr/>
        </p:nvSpPr>
        <p:spPr>
          <a:xfrm>
            <a:off x="8712994" y="16204406"/>
            <a:ext cx="419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Stepper motor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012149898"/>
              </p:ext>
            </p:extLst>
          </p:nvPr>
        </p:nvGraphicFramePr>
        <p:xfrm>
          <a:off x="559594" y="20471606"/>
          <a:ext cx="67056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035" name="AutoShape 11" descr="https://courses.edx.org/c4x/UTAustinX/UT.6.02x/asset/c10-image0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493794" y="10489406"/>
            <a:ext cx="651493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48"/>
          <p:cNvSpPr/>
          <p:nvPr/>
        </p:nvSpPr>
        <p:spPr>
          <a:xfrm>
            <a:off x="1281114" y="4524374"/>
            <a:ext cx="4800600" cy="209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Finite state machine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560594" y="17499806"/>
            <a:ext cx="4448175" cy="335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341394" y="24815006"/>
            <a:ext cx="12918281" cy="432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 descr="http://i.stack.imgur.com/vfHqC.gif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408194" y="21157406"/>
            <a:ext cx="5486400" cy="3124200"/>
          </a:xfrm>
          <a:prstGeom prst="rect">
            <a:avLst/>
          </a:prstGeom>
          <a:noFill/>
        </p:spPr>
      </p:pic>
      <p:sp>
        <p:nvSpPr>
          <p:cNvPr id="51" name="Rounded Rectangle 50"/>
          <p:cNvSpPr/>
          <p:nvPr/>
        </p:nvSpPr>
        <p:spPr>
          <a:xfrm>
            <a:off x="14157359" y="21843206"/>
            <a:ext cx="6102316" cy="297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1.)Online </a:t>
            </a:r>
            <a:r>
              <a:rPr lang="en-IN" sz="2000" dirty="0" err="1" smtClean="0"/>
              <a:t>Edx</a:t>
            </a:r>
            <a:r>
              <a:rPr lang="en-IN" sz="2000" dirty="0" smtClean="0"/>
              <a:t> Course(How Embedded Systems Shape The World) By Jonathan </a:t>
            </a:r>
            <a:r>
              <a:rPr lang="en-IN" sz="2000" dirty="0" err="1" smtClean="0"/>
              <a:t>Valvano</a:t>
            </a:r>
            <a:r>
              <a:rPr lang="en-IN" sz="2000" dirty="0" smtClean="0"/>
              <a:t> and Ramesh </a:t>
            </a:r>
            <a:r>
              <a:rPr lang="en-IN" sz="2000" smtClean="0"/>
              <a:t>Yeraballi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.)</a:t>
            </a:r>
            <a:r>
              <a:rPr lang="en-IN" sz="2000" dirty="0" smtClean="0"/>
              <a:t> Embedded </a:t>
            </a:r>
            <a:r>
              <a:rPr lang="en-IN" sz="2000" dirty="0" err="1" smtClean="0"/>
              <a:t>Systems:Introduction</a:t>
            </a:r>
            <a:r>
              <a:rPr lang="en-IN" sz="2000" dirty="0" smtClean="0"/>
              <a:t> </a:t>
            </a:r>
            <a:r>
              <a:rPr lang="en-IN" sz="2000" dirty="0"/>
              <a:t>to Arm(r) Cortex -M Microcontrollers:   </a:t>
            </a:r>
            <a:r>
              <a:rPr lang="en-IN" sz="2000" dirty="0">
                <a:hlinkClick r:id="rId25"/>
              </a:rPr>
              <a:t>Jonathan W </a:t>
            </a:r>
            <a:r>
              <a:rPr lang="en-IN" sz="2000" dirty="0" err="1">
                <a:hlinkClick r:id="rId25"/>
              </a:rPr>
              <a:t>Valvano</a:t>
            </a:r>
            <a:endParaRPr lang="en-IN" sz="2000" dirty="0"/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375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</dc:creator>
  <cp:lastModifiedBy>Rajat Bandejiya</cp:lastModifiedBy>
  <cp:revision>58</cp:revision>
  <dcterms:created xsi:type="dcterms:W3CDTF">2015-11-30T09:15:59Z</dcterms:created>
  <dcterms:modified xsi:type="dcterms:W3CDTF">2016-06-26T17:40:12Z</dcterms:modified>
</cp:coreProperties>
</file>