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Total Students</a:t>
            </a:r>
            <a:endParaRPr dirty="0"/>
          </a:p>
          <a:p>
            <a:r>
              <a:rPr b="0" dirty="0"/>
              <a:t>No alt text provided</a:t>
            </a:r>
            <a:endParaRPr dirty="0"/>
          </a:p>
          <a:p>
            <a:endParaRPr dirty="0"/>
          </a:p>
          <a:p>
            <a:r>
              <a:rPr b="1" dirty="0"/>
              <a:t>Highest Package</a:t>
            </a:r>
            <a:endParaRPr dirty="0"/>
          </a:p>
          <a:p>
            <a:r>
              <a:rPr b="0" dirty="0"/>
              <a:t>No alt text provided</a:t>
            </a:r>
            <a:endParaRPr dirty="0"/>
          </a:p>
          <a:p>
            <a:endParaRPr dirty="0"/>
          </a:p>
          <a:p>
            <a:r>
              <a:rPr b="1" dirty="0"/>
              <a:t>Median Package</a:t>
            </a:r>
            <a:endParaRPr dirty="0"/>
          </a:p>
          <a:p>
            <a:r>
              <a:rPr b="0" dirty="0"/>
              <a:t>No alt text provided</a:t>
            </a:r>
            <a:endParaRPr dirty="0"/>
          </a:p>
          <a:p>
            <a:endParaRPr dirty="0"/>
          </a:p>
          <a:p>
            <a:r>
              <a:rPr b="1" dirty="0"/>
              <a:t>Average Package</a:t>
            </a:r>
            <a:endParaRPr dirty="0"/>
          </a:p>
          <a:p>
            <a:r>
              <a:rPr b="0" dirty="0"/>
              <a:t>No alt text provided</a:t>
            </a:r>
            <a:endParaRPr dirty="0"/>
          </a:p>
          <a:p>
            <a:endParaRPr dirty="0"/>
          </a:p>
          <a:p>
            <a:r>
              <a:rPr b="1" dirty="0"/>
              <a:t>Students</a:t>
            </a:r>
            <a:endParaRPr dirty="0"/>
          </a:p>
          <a:p>
            <a:r>
              <a:rPr b="0" dirty="0"/>
              <a:t>No alt text provided</a:t>
            </a:r>
            <a:endParaRPr dirty="0"/>
          </a:p>
          <a:p>
            <a:endParaRPr dirty="0"/>
          </a:p>
          <a:p>
            <a:r>
              <a:rPr b="1" dirty="0"/>
              <a:t>Average Package</a:t>
            </a:r>
            <a:endParaRPr dirty="0"/>
          </a:p>
          <a:p>
            <a:r>
              <a:rPr b="0" dirty="0"/>
              <a:t>No alt text provided</a:t>
            </a:r>
            <a:endParaRPr dirty="0"/>
          </a:p>
          <a:p>
            <a:endParaRPr dirty="0"/>
          </a:p>
          <a:p>
            <a:r>
              <a:rPr b="1" dirty="0"/>
              <a:t>Top Companies by Package</a:t>
            </a:r>
            <a:endParaRPr dirty="0"/>
          </a:p>
          <a:p>
            <a:r>
              <a:rPr b="0" dirty="0"/>
              <a:t>No alt text provided</a:t>
            </a:r>
            <a:endParaRPr dirty="0"/>
          </a:p>
          <a:p>
            <a:endParaRPr dirty="0"/>
          </a:p>
          <a:p>
            <a:r>
              <a:rPr b="1" dirty="0"/>
              <a:t>Top Companies by Selection</a:t>
            </a:r>
            <a:endParaRPr dirty="0"/>
          </a:p>
          <a:p>
            <a:r>
              <a:rPr b="0" dirty="0"/>
              <a:t>No alt text provided</a:t>
            </a:r>
            <a:endParaRPr dirty="0"/>
          </a:p>
          <a:p>
            <a:endParaRPr dirty="0"/>
          </a:p>
          <a:p>
            <a:r>
              <a:rPr b="1" dirty="0"/>
              <a:t>Highest Package </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Student Vs Company</a:t>
            </a:r>
            <a:endParaRPr dirty="0"/>
          </a:p>
          <a:p>
            <a:r>
              <a:rPr b="0" dirty="0"/>
              <a:t>No alt text provided</a:t>
            </a:r>
            <a:endParaRPr dirty="0"/>
          </a:p>
          <a:p>
            <a:endParaRPr dirty="0"/>
          </a:p>
          <a:p>
            <a:r>
              <a:rPr b="1" dirty="0"/>
              <a:t>Total Companies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Companies Hiring from Campus (At least 3 years)</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Finance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Students</a:t>
            </a:r>
            <a:endParaRPr dirty="0"/>
          </a:p>
          <a:p>
            <a:r>
              <a:rPr b="0" dirty="0"/>
              <a:t>No alt text provided</a:t>
            </a:r>
            <a:endParaRPr dirty="0"/>
          </a:p>
          <a:p>
            <a:endParaRPr dirty="0"/>
          </a:p>
          <a:p>
            <a:r>
              <a:rPr b="1" dirty="0"/>
              <a:t>Total Companies</a:t>
            </a:r>
            <a:endParaRPr dirty="0"/>
          </a:p>
          <a:p>
            <a:r>
              <a:rPr b="0" dirty="0"/>
              <a:t>No alt text provided</a:t>
            </a:r>
            <a:endParaRPr dirty="0"/>
          </a:p>
          <a:p>
            <a:endParaRPr dirty="0"/>
          </a:p>
          <a:p>
            <a:r>
              <a:rPr b="1" dirty="0"/>
              <a:t>Highest Package</a:t>
            </a:r>
            <a:endParaRPr dirty="0"/>
          </a:p>
          <a:p>
            <a:r>
              <a:rPr b="0" dirty="0"/>
              <a:t>No alt text provided</a:t>
            </a:r>
            <a:endParaRPr dirty="0"/>
          </a:p>
          <a:p>
            <a:endParaRPr dirty="0"/>
          </a:p>
          <a:p>
            <a:r>
              <a:rPr b="1" dirty="0"/>
              <a:t>Average Package</a:t>
            </a:r>
            <a:endParaRPr dirty="0"/>
          </a:p>
          <a:p>
            <a:r>
              <a:rPr b="0" dirty="0"/>
              <a:t>No alt text provided</a:t>
            </a:r>
            <a:endParaRPr dirty="0"/>
          </a:p>
          <a:p>
            <a:endParaRPr dirty="0"/>
          </a:p>
          <a:p>
            <a:r>
              <a:rPr b="1" dirty="0"/>
              <a:t>Median Package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Marketing</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Students</a:t>
            </a:r>
            <a:endParaRPr dirty="0"/>
          </a:p>
          <a:p>
            <a:r>
              <a:rPr b="0" dirty="0"/>
              <a:t>No alt text provided</a:t>
            </a:r>
            <a:endParaRPr dirty="0"/>
          </a:p>
          <a:p>
            <a:endParaRPr dirty="0"/>
          </a:p>
          <a:p>
            <a:r>
              <a:rPr b="1" dirty="0"/>
              <a:t>Total Companies</a:t>
            </a:r>
            <a:endParaRPr dirty="0"/>
          </a:p>
          <a:p>
            <a:r>
              <a:rPr b="0" dirty="0"/>
              <a:t>No alt text provided</a:t>
            </a:r>
            <a:endParaRPr dirty="0"/>
          </a:p>
          <a:p>
            <a:endParaRPr dirty="0"/>
          </a:p>
          <a:p>
            <a:r>
              <a:rPr b="1" dirty="0"/>
              <a:t>Highest Package</a:t>
            </a:r>
            <a:endParaRPr dirty="0"/>
          </a:p>
          <a:p>
            <a:r>
              <a:rPr b="0" dirty="0"/>
              <a:t>No alt text provided</a:t>
            </a:r>
            <a:endParaRPr dirty="0"/>
          </a:p>
          <a:p>
            <a:endParaRPr dirty="0"/>
          </a:p>
          <a:p>
            <a:r>
              <a:rPr b="1" dirty="0"/>
              <a:t>Average Package</a:t>
            </a:r>
            <a:endParaRPr dirty="0"/>
          </a:p>
          <a:p>
            <a:r>
              <a:rPr b="0" dirty="0"/>
              <a:t>No alt text provided</a:t>
            </a:r>
            <a:endParaRPr dirty="0"/>
          </a:p>
          <a:p>
            <a:endParaRPr dirty="0"/>
          </a:p>
          <a:p>
            <a:r>
              <a:rPr b="1" dirty="0"/>
              <a:t>Median Package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Operations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Students</a:t>
            </a:r>
            <a:endParaRPr dirty="0"/>
          </a:p>
          <a:p>
            <a:r>
              <a:rPr b="0" dirty="0"/>
              <a:t>No alt text provided</a:t>
            </a:r>
            <a:endParaRPr dirty="0"/>
          </a:p>
          <a:p>
            <a:endParaRPr dirty="0"/>
          </a:p>
          <a:p>
            <a:r>
              <a:rPr b="1" dirty="0"/>
              <a:t>Total Companies</a:t>
            </a:r>
            <a:endParaRPr dirty="0"/>
          </a:p>
          <a:p>
            <a:r>
              <a:rPr b="0" dirty="0"/>
              <a:t>No alt text provided</a:t>
            </a:r>
            <a:endParaRPr dirty="0"/>
          </a:p>
          <a:p>
            <a:endParaRPr dirty="0"/>
          </a:p>
          <a:p>
            <a:r>
              <a:rPr b="1" dirty="0"/>
              <a:t>Highest Package</a:t>
            </a:r>
            <a:endParaRPr dirty="0"/>
          </a:p>
          <a:p>
            <a:r>
              <a:rPr b="0" dirty="0"/>
              <a:t>No alt text provided</a:t>
            </a:r>
            <a:endParaRPr dirty="0"/>
          </a:p>
          <a:p>
            <a:endParaRPr dirty="0"/>
          </a:p>
          <a:p>
            <a:r>
              <a:rPr b="1" dirty="0"/>
              <a:t>Average Package</a:t>
            </a:r>
            <a:endParaRPr dirty="0"/>
          </a:p>
          <a:p>
            <a:r>
              <a:rPr b="0" dirty="0"/>
              <a:t>No alt text provided</a:t>
            </a:r>
            <a:endParaRPr dirty="0"/>
          </a:p>
          <a:p>
            <a:endParaRPr dirty="0"/>
          </a:p>
          <a:p>
            <a:r>
              <a:rPr b="1" dirty="0"/>
              <a:t>Median Package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Human Resources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Students</a:t>
            </a:r>
            <a:endParaRPr dirty="0"/>
          </a:p>
          <a:p>
            <a:r>
              <a:rPr b="0" dirty="0"/>
              <a:t>No alt text provided</a:t>
            </a:r>
            <a:endParaRPr dirty="0"/>
          </a:p>
          <a:p>
            <a:endParaRPr dirty="0"/>
          </a:p>
          <a:p>
            <a:r>
              <a:rPr b="1" dirty="0"/>
              <a:t>Total Companies</a:t>
            </a:r>
            <a:endParaRPr dirty="0"/>
          </a:p>
          <a:p>
            <a:r>
              <a:rPr b="0" dirty="0"/>
              <a:t>No alt text provided</a:t>
            </a:r>
            <a:endParaRPr dirty="0"/>
          </a:p>
          <a:p>
            <a:endParaRPr dirty="0"/>
          </a:p>
          <a:p>
            <a:r>
              <a:rPr b="1" dirty="0"/>
              <a:t>Highest Package</a:t>
            </a:r>
            <a:endParaRPr dirty="0"/>
          </a:p>
          <a:p>
            <a:r>
              <a:rPr b="0" dirty="0"/>
              <a:t>No alt text provided</a:t>
            </a:r>
            <a:endParaRPr dirty="0"/>
          </a:p>
          <a:p>
            <a:endParaRPr dirty="0"/>
          </a:p>
          <a:p>
            <a:r>
              <a:rPr b="1" dirty="0"/>
              <a:t>Average Package</a:t>
            </a:r>
            <a:endParaRPr dirty="0"/>
          </a:p>
          <a:p>
            <a:r>
              <a:rPr b="0" dirty="0"/>
              <a:t>No alt text provided</a:t>
            </a:r>
            <a:endParaRPr dirty="0"/>
          </a:p>
          <a:p>
            <a:endParaRPr dirty="0"/>
          </a:p>
          <a:p>
            <a:r>
              <a:rPr b="1" dirty="0"/>
              <a:t>Median Package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hyperlink" Target="https://app.powerbi.com/groups/me/reports/790d5a3d-d2f4-479c-aa76-206acdeff0c4/?pbi_source=PowerPoint"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hyperlink" Target="https://app.powerbi.com/groups/me/reports/790d5a3d-d2f4-479c-aa76-206acdeff0c4/?pbi_source=PowerPoint"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hyperlink" Target="https://app.powerbi.com/groups/me/reports/790d5a3d-d2f4-479c-aa76-206acdeff0c4/?pbi_source=PowerPoint"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hyperlink" Target="https://app.powerbi.com/groups/me/reports/790d5a3d-d2f4-479c-aa76-206acdeff0c4/?pbi_source=PowerPoint" TargetMode="Externa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hyperlink" Target="https://app.powerbi.com/groups/me/reports/790d5a3d-d2f4-479c-aa76-206acdeff0c4/?pbi_sourc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32485" y="1744345"/>
            <a:ext cx="10311765" cy="600075"/>
          </a:xfrm>
          <a:prstGeom prst="rect">
            <a:avLst/>
          </a:prstGeom>
          <a:noFill/>
          <a:ln>
            <a:noFill/>
          </a:ln>
          <a:effectLst/>
        </p:spPr>
        <p:txBody>
          <a:bodyPr rot="0" spcFirstLastPara="0" vertOverflow="overflow" horzOverflow="overflow" vert="horz" wrap="square" lIns="91440" tIns="45720" rIns="91440" bIns="45720" numCol="1" spcCol="0" rtlCol="0" fromWordArt="0" anchor="b" anchorCtr="0" forceAA="0" compatLnSpc="1">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panose="020B0502040204020203" charset="0"/>
                <a:ea typeface="Segoe UI Light" panose="020B0502040204020203" charset="0"/>
                <a:cs typeface="Segoe UI Light" panose="020B0502040204020203"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a:ln>
                  <a:noFill/>
                </a:ln>
                <a:solidFill>
                  <a:srgbClr val="F3C910"/>
                </a:solidFill>
                <a:effectLst/>
                <a:uLnTx/>
                <a:uFillTx/>
                <a:latin typeface="Segoe UI Light" panose="020B0502040204020203" charset="0"/>
                <a:ea typeface="Segoe UI Light" panose="020B0502040204020203" charset="0"/>
                <a:cs typeface="Segoe UI Light" panose="020B0502040204020203" charset="0"/>
              </a:rPr>
              <a:t>ISBS-MBA Placement (Batch 2017-19 to 2021-23)</a:t>
            </a:r>
            <a:br>
              <a:rPr kumimoji="0" lang="en-US" sz="4400" b="0" i="0" u="none" strike="noStrike" kern="1200" cap="none" spc="0" normalizeH="0" baseline="0" noProof="0">
                <a:ln>
                  <a:noFill/>
                </a:ln>
                <a:solidFill>
                  <a:srgbClr val="F3C910"/>
                </a:solidFill>
                <a:effectLst/>
                <a:uLnTx/>
                <a:uFillTx/>
                <a:latin typeface="Segoe UI Light" panose="020B0502040204020203" charset="0"/>
                <a:ea typeface="Segoe UI Light" panose="020B0502040204020203" charset="0"/>
                <a:cs typeface="Segoe UI Light" panose="020B0502040204020203" charset="0"/>
              </a:rPr>
            </a:br>
            <a:endParaRPr kumimoji="0" lang="en-US" sz="4400" b="0" i="0" u="none" strike="noStrike" kern="1200" cap="none" spc="0" normalizeH="0" baseline="0" noProof="0" dirty="0">
              <a:ln>
                <a:noFill/>
              </a:ln>
              <a:solidFill>
                <a:srgbClr val="F3C910"/>
              </a:solidFill>
              <a:effectLst/>
              <a:uLnTx/>
              <a:uFillTx/>
              <a:latin typeface="Segoe UI Light" panose="020B0502040204020203" charset="0"/>
              <a:ea typeface="Segoe UI Light" panose="020B0502040204020203" charset="0"/>
              <a:cs typeface="Segoe UI Light" panose="020B0502040204020203" charset="0"/>
            </a:endParaRPr>
          </a:p>
        </p:txBody>
      </p:sp>
      <p:sp>
        <p:nvSpPr>
          <p:cNvPr id="17" name="TextBox 16"/>
          <p:cNvSpPr txBox="1"/>
          <p:nvPr/>
        </p:nvSpPr>
        <p:spPr>
          <a:xfrm>
            <a:off x="832485" y="1880235"/>
            <a:ext cx="10762615" cy="4707890"/>
          </a:xfrm>
          <a:prstGeom prst="rect">
            <a:avLst/>
          </a:prstGeom>
          <a:noFill/>
        </p:spPr>
        <p:txBody>
          <a:bodyPr wrap="square" rtlCol="0">
            <a:spAutoFit/>
          </a:bodyPr>
          <a:lstStyle/>
          <a:p>
            <a:r>
              <a:rPr lang="en-US" sz="2000" b="1" i="0" dirty="0">
                <a:solidFill>
                  <a:schemeClr val="bg1"/>
                </a:solidFill>
                <a:latin typeface="Segoe UI Semibold" panose="020B0702040204020203" charset="0"/>
                <a:ea typeface="Segoe UI Semibold" panose="020B0702040204020203" charset="0"/>
                <a:cs typeface="Segoe UI Semibold" panose="020B0702040204020203" charset="0"/>
              </a:rPr>
              <a:t>💡 Insights:</a:t>
            </a:r>
            <a:endParaRPr lang="en-US" sz="2000" b="1" i="0" dirty="0">
              <a:solidFill>
                <a:schemeClr val="bg1"/>
              </a:solidFill>
              <a:latin typeface="Segoe UI Semibold" panose="020B0702040204020203" charset="0"/>
              <a:ea typeface="Segoe UI Semibold" panose="020B0702040204020203" charset="0"/>
              <a:cs typeface="Segoe UI Semibold" panose="020B0702040204020203" charset="0"/>
            </a:endParaRPr>
          </a:p>
          <a:p>
            <a:r>
              <a:rPr lang="en-US" sz="2000" b="0" i="0" dirty="0">
                <a:solidFill>
                  <a:schemeClr val="bg1"/>
                </a:solidFill>
                <a:latin typeface="Segoe UI" panose="020B0502040204020203" charset="0"/>
                <a:ea typeface="Segoe UI" panose="020B0502040204020203" charset="0"/>
                <a:cs typeface="Segoe UI" panose="020B0502040204020203" charset="0"/>
              </a:rPr>
              <a:t>The analysis of the visualizations within the dashboard has yielded several compelling insights that shed light on the placement scenario at ISBS College:</a:t>
            </a:r>
            <a:endParaRPr lang="en-US" sz="2000" b="0" i="0" dirty="0">
              <a:solidFill>
                <a:schemeClr val="bg1"/>
              </a:solidFill>
              <a:latin typeface="Segoe UI" panose="020B0502040204020203" charset="0"/>
              <a:ea typeface="Segoe UI" panose="020B0502040204020203" charset="0"/>
              <a:cs typeface="Segoe UI" panose="020B0502040204020203" charset="0"/>
            </a:endParaRPr>
          </a:p>
          <a:p>
            <a:endParaRPr lang="en-US" sz="2000" b="0" i="0" dirty="0">
              <a:solidFill>
                <a:schemeClr val="bg1"/>
              </a:solidFill>
              <a:latin typeface="Segoe UI" panose="020B0502040204020203" charset="0"/>
              <a:ea typeface="Segoe UI" panose="020B0502040204020203" charset="0"/>
              <a:cs typeface="Segoe UI" panose="020B0502040204020203" charset="0"/>
            </a:endParaRPr>
          </a:p>
          <a:p>
            <a:r>
              <a:rPr lang="en-US" sz="2000" b="0" i="0" dirty="0">
                <a:solidFill>
                  <a:schemeClr val="bg1"/>
                </a:solidFill>
                <a:latin typeface="Segoe UI" panose="020B0502040204020203" charset="0"/>
                <a:ea typeface="Segoe UI" panose="020B0502040204020203" charset="0"/>
                <a:cs typeface="Segoe UI" panose="020B0502040204020203" charset="0"/>
              </a:rPr>
              <a:t>1️The highest package offered stands at an impressive 13.58 LPA, courtesy of Federal Bank,             for students specializing in Finance.</a:t>
            </a:r>
            <a:endParaRPr lang="en-US" sz="2000" b="0" i="0" dirty="0">
              <a:solidFill>
                <a:schemeClr val="bg1"/>
              </a:solidFill>
              <a:latin typeface="Segoe UI" panose="020B0502040204020203" charset="0"/>
              <a:ea typeface="Segoe UI" panose="020B0502040204020203" charset="0"/>
              <a:cs typeface="Segoe UI" panose="020B0502040204020203" charset="0"/>
            </a:endParaRPr>
          </a:p>
          <a:p>
            <a:r>
              <a:rPr lang="en-US" sz="2000" b="0" i="0" dirty="0">
                <a:solidFill>
                  <a:schemeClr val="bg1"/>
                </a:solidFill>
                <a:latin typeface="Segoe UI" panose="020B0502040204020203" charset="0"/>
                <a:ea typeface="Segoe UI" panose="020B0502040204020203" charset="0"/>
                <a:cs typeface="Segoe UI" panose="020B0502040204020203" charset="0"/>
              </a:rPr>
              <a:t>2️The average package for the most recent batch (2021-2023) hovers around 6.85 LPA, indicative of promising opportunities for aspiring students.</a:t>
            </a:r>
            <a:endParaRPr lang="en-US" sz="2000" b="0" i="0" dirty="0">
              <a:solidFill>
                <a:schemeClr val="bg1"/>
              </a:solidFill>
              <a:latin typeface="Segoe UI" panose="020B0502040204020203" charset="0"/>
              <a:ea typeface="Segoe UI" panose="020B0502040204020203" charset="0"/>
              <a:cs typeface="Segoe UI" panose="020B0502040204020203" charset="0"/>
            </a:endParaRPr>
          </a:p>
          <a:p>
            <a:r>
              <a:rPr lang="en-US" sz="2000" b="0" i="0" dirty="0">
                <a:solidFill>
                  <a:schemeClr val="bg1"/>
                </a:solidFill>
                <a:latin typeface="Segoe UI" panose="020B0502040204020203" charset="0"/>
                <a:ea typeface="Segoe UI" panose="020B0502040204020203" charset="0"/>
                <a:cs typeface="Segoe UI" panose="020B0502040204020203" charset="0"/>
              </a:rPr>
              <a:t>3️Marketing specialization emerges as the favored choice of students with 52.8% .</a:t>
            </a:r>
            <a:endParaRPr lang="en-US" sz="2000" b="0" i="0" dirty="0">
              <a:solidFill>
                <a:schemeClr val="bg1"/>
              </a:solidFill>
              <a:latin typeface="Segoe UI" panose="020B0502040204020203" charset="0"/>
              <a:ea typeface="Segoe UI" panose="020B0502040204020203" charset="0"/>
              <a:cs typeface="Segoe UI" panose="020B0502040204020203" charset="0"/>
            </a:endParaRPr>
          </a:p>
          <a:p>
            <a:r>
              <a:rPr lang="en-US" sz="2000" b="0" i="0" dirty="0">
                <a:solidFill>
                  <a:schemeClr val="bg1"/>
                </a:solidFill>
                <a:latin typeface="Segoe UI" panose="020B0502040204020203" charset="0"/>
                <a:ea typeface="Segoe UI" panose="020B0502040204020203" charset="0"/>
                <a:cs typeface="Segoe UI" panose="020B0502040204020203" charset="0"/>
              </a:rPr>
              <a:t>4️HDFC Bank has consistently participated in the college's placement drives for the past five years, demonstrating their commitment to hiring talent from ISBS College.</a:t>
            </a:r>
            <a:endParaRPr lang="en-US" sz="2000" b="0" i="0" dirty="0">
              <a:solidFill>
                <a:schemeClr val="bg1"/>
              </a:solidFill>
              <a:latin typeface="Segoe UI" panose="020B0502040204020203" charset="0"/>
              <a:ea typeface="Segoe UI" panose="020B0502040204020203" charset="0"/>
              <a:cs typeface="Segoe UI" panose="020B0502040204020203" charset="0"/>
            </a:endParaRPr>
          </a:p>
          <a:p>
            <a:r>
              <a:rPr lang="en-US" sz="2000" b="0" i="0" dirty="0">
                <a:solidFill>
                  <a:schemeClr val="bg1"/>
                </a:solidFill>
                <a:latin typeface="Segoe UI" panose="020B0502040204020203" charset="0"/>
                <a:ea typeface="Segoe UI" panose="020B0502040204020203" charset="0"/>
                <a:cs typeface="Segoe UI" panose="020B0502040204020203" charset="0"/>
              </a:rPr>
              <a:t>5️The ratio of companies to students has shown a positive trend, with an approximate ratio of 1:2, signifying an improving placement scenario year by year.</a:t>
            </a:r>
            <a:endParaRPr lang="en-US" sz="2000" b="0" i="0" dirty="0">
              <a:solidFill>
                <a:schemeClr val="bg1"/>
              </a:solidFill>
              <a:latin typeface="Segoe UI" panose="020B0502040204020203" charset="0"/>
              <a:ea typeface="Segoe UI" panose="020B0502040204020203" charset="0"/>
              <a:cs typeface="Segoe UI" panose="020B0502040204020203" charset="0"/>
            </a:endParaRPr>
          </a:p>
          <a:p>
            <a:endParaRPr lang="en-US" sz="2000" b="0" i="0" dirty="0">
              <a:solidFill>
                <a:schemeClr val="bg1"/>
              </a:solidFill>
              <a:latin typeface="Segoe UI" panose="020B0502040204020203" charset="0"/>
              <a:ea typeface="Segoe UI" panose="020B0502040204020203" charset="0"/>
              <a:cs typeface="Segoe UI" panose="020B0502040204020203" charset="0"/>
            </a:endParaRPr>
          </a:p>
          <a:p>
            <a:r>
              <a:rPr lang="en-US" sz="2000" b="0" i="0" dirty="0">
                <a:solidFill>
                  <a:schemeClr val="bg1"/>
                </a:solidFill>
                <a:latin typeface="Segoe UI" panose="020B0502040204020203" charset="0"/>
                <a:ea typeface="Segoe UI" panose="020B0502040204020203" charset="0"/>
                <a:cs typeface="Segoe UI" panose="020B0502040204020203" charset="0"/>
              </a:rPr>
              <a:t>Data Source - https://indiraisbs.edu.in/#/placement-report</a:t>
            </a:r>
            <a:endParaRPr lang="en-US" sz="2000" b="0" i="0" dirty="0">
              <a:solidFill>
                <a:schemeClr val="bg1"/>
              </a:solidFill>
              <a:latin typeface="Segoe UI" panose="020B0502040204020203" charset="0"/>
              <a:ea typeface="Segoe UI" panose="020B0502040204020203" charset="0"/>
              <a:cs typeface="Segoe UI" panose="020B0502040204020203" charset="0"/>
            </a:endParaRPr>
          </a:p>
        </p:txBody>
      </p:sp>
      <p:pic>
        <p:nvPicPr>
          <p:cNvPr id="16" name="Picture 15" descr="Microsoft Power B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extbox ,image ,Total Students ,Highest Package ,Median Package ,Average Package ,Students ,Average Package ,Top Companies by Package ,Top Companies by Selection ,Highest Package  ,slicer ,slicer ,Student Vs Company ,Total Companies ,shape ,shape ,shape ,shape ,shape ,Companies Hiring from Campus (At least 3 years). Please refer to the notes on this slide for details">
            <a:hlinkClick r:id="rId1"/>
          </p:cNvPr>
          <p:cNvPicPr>
            <a:picLocks noChangeAspect="1"/>
          </p:cNvPicPr>
          <p:nvPr/>
        </p:nvPicPr>
        <p:blipFill>
          <a:blip r:embed="rId2"/>
          <a:stretch>
            <a:fillRect/>
          </a:stretch>
        </p:blipFill>
        <p:spPr>
          <a:xfrm>
            <a:off x="0" y="66675"/>
            <a:ext cx="12192000" cy="6715125"/>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extbox ,image ,slicer ,Finance ,shape ,shape ,shape ,shape ,shape ,Total Students ,Total Companies ,Highest Package ,Average Package ,Median Package. Please refer to the notes on this slide for details">
            <a:hlinkClick r:id="rId1"/>
          </p:cNvPr>
          <p:cNvPicPr>
            <a:picLocks noChangeAspect="1"/>
          </p:cNvPicPr>
          <p:nvPr/>
        </p:nvPicPr>
        <p:blipFill>
          <a:blip r:embed="rId2"/>
          <a:stretch>
            <a:fillRect/>
          </a:stretch>
        </p:blipFill>
        <p:spPr>
          <a:xfrm>
            <a:off x="0" y="66675"/>
            <a:ext cx="12192000" cy="6715125"/>
          </a:xfrm>
          <a:prstGeom prst="rect">
            <a:avLst/>
          </a:prstGeom>
          <a:noFill/>
        </p:spPr>
      </p:pic>
      <p:sp>
        <p:nvSpPr>
          <p:cNvPr id="4" name="Title" hidden="1"/>
          <p:cNvSpPr>
            <a:spLocks noGrp="1"/>
          </p:cNvSpPr>
          <p:nvPr>
            <p:ph type="title"/>
          </p:nvPr>
        </p:nvSpPr>
        <p:spPr/>
        <p:txBody>
          <a:bodyPr/>
          <a:lstStyle/>
          <a:p>
            <a:r>
              <a:t>Finance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extbox ,image ,slicer ,Marketing ,shape ,shape ,shape ,shape ,shape ,Total Students ,Total Companies ,Highest Package ,Average Package ,Median Package. Please refer to the notes on this slide for details">
            <a:hlinkClick r:id="rId1"/>
          </p:cNvPr>
          <p:cNvPicPr>
            <a:picLocks noChangeAspect="1"/>
          </p:cNvPicPr>
          <p:nvPr/>
        </p:nvPicPr>
        <p:blipFill>
          <a:blip r:embed="rId2"/>
          <a:stretch>
            <a:fillRect/>
          </a:stretch>
        </p:blipFill>
        <p:spPr>
          <a:xfrm>
            <a:off x="0" y="66675"/>
            <a:ext cx="12192000" cy="6715125"/>
          </a:xfrm>
          <a:prstGeom prst="rect">
            <a:avLst/>
          </a:prstGeom>
          <a:noFill/>
        </p:spPr>
      </p:pic>
      <p:sp>
        <p:nvSpPr>
          <p:cNvPr id="4" name="Title" hidden="1"/>
          <p:cNvSpPr>
            <a:spLocks noGrp="1"/>
          </p:cNvSpPr>
          <p:nvPr>
            <p:ph type="title"/>
          </p:nvPr>
        </p:nvSpPr>
        <p:spPr/>
        <p:txBody>
          <a:bodyPr/>
          <a:lstStyle/>
          <a:p>
            <a:r>
              <a:t>Marketing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extbox ,image ,slicer ,Operations ,shape ,shape ,shape ,shape ,shape ,Total Students ,Total Companies ,Highest Package ,Average Package ,Median Package. Please refer to the notes on this slide for details">
            <a:hlinkClick r:id="rId1"/>
          </p:cNvPr>
          <p:cNvPicPr>
            <a:picLocks noChangeAspect="1"/>
          </p:cNvPicPr>
          <p:nvPr/>
        </p:nvPicPr>
        <p:blipFill>
          <a:blip r:embed="rId2"/>
          <a:stretch>
            <a:fillRect/>
          </a:stretch>
        </p:blipFill>
        <p:spPr>
          <a:xfrm>
            <a:off x="0" y="66675"/>
            <a:ext cx="12192000" cy="6715125"/>
          </a:xfrm>
          <a:prstGeom prst="rect">
            <a:avLst/>
          </a:prstGeom>
          <a:noFill/>
        </p:spPr>
      </p:pic>
      <p:sp>
        <p:nvSpPr>
          <p:cNvPr id="4" name="Title" hidden="1"/>
          <p:cNvSpPr>
            <a:spLocks noGrp="1"/>
          </p:cNvSpPr>
          <p:nvPr>
            <p:ph type="title"/>
          </p:nvPr>
        </p:nvSpPr>
        <p:spPr/>
        <p:txBody>
          <a:bodyPr/>
          <a:lstStyle/>
          <a:p>
            <a:r>
              <a:t>Operations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extbox ,image ,slicer ,Human Resources ,shape ,shape ,shape ,shape ,shape ,Total Students ,Total Companies ,Highest Package ,Average Package ,Median Package. Please refer to the notes on this slide for details">
            <a:hlinkClick r:id="rId1"/>
          </p:cNvPr>
          <p:cNvPicPr>
            <a:picLocks noChangeAspect="1"/>
          </p:cNvPicPr>
          <p:nvPr/>
        </p:nvPicPr>
        <p:blipFill>
          <a:blip r:embed="rId2"/>
          <a:stretch>
            <a:fillRect/>
          </a:stretch>
        </p:blipFill>
        <p:spPr>
          <a:xfrm>
            <a:off x="0" y="66675"/>
            <a:ext cx="12192000" cy="6715125"/>
          </a:xfrm>
          <a:prstGeom prst="rect">
            <a:avLst/>
          </a:prstGeom>
          <a:noFill/>
        </p:spPr>
      </p:pic>
      <p:sp>
        <p:nvSpPr>
          <p:cNvPr id="4" name="Title" hidden="1"/>
          <p:cNvSpPr>
            <a:spLocks noGrp="1"/>
          </p:cNvSpPr>
          <p:nvPr>
            <p:ph type="title"/>
          </p:nvPr>
        </p:nvSpPr>
        <p:spPr/>
        <p:txBody>
          <a:bodyPr/>
          <a:lstStyle/>
          <a:p>
            <a:r>
              <a:t>Human Resources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Words>
  <Application>WPS Presentation</Application>
  <PresentationFormat>Widescreen</PresentationFormat>
  <Paragraphs>23</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Segoe UI Light</vt:lpstr>
      <vt:lpstr>Arial</vt:lpstr>
      <vt:lpstr>Segoe UI</vt:lpstr>
      <vt:lpstr>Segoe UI Semibold</vt:lpstr>
      <vt:lpstr>Microsoft YaHei</vt:lpstr>
      <vt:lpstr>Arial Unicode MS</vt:lpstr>
      <vt:lpstr>Calibri Light</vt:lpstr>
      <vt:lpstr>Calibri</vt:lpstr>
      <vt:lpstr>Custom Design</vt:lpstr>
      <vt:lpstr>Indira Placement (Batch 2017-19 to 2021-23)</vt:lpstr>
      <vt:lpstr>Home</vt:lpstr>
      <vt:lpstr>Finance</vt:lpstr>
      <vt:lpstr>Marketing</vt:lpstr>
      <vt:lpstr>Operations</vt:lpstr>
      <vt:lpstr>Human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GUNDU SK</cp:lastModifiedBy>
  <cp:revision>7</cp:revision>
  <dcterms:created xsi:type="dcterms:W3CDTF">2016-09-04T11:54:00Z</dcterms:created>
  <dcterms:modified xsi:type="dcterms:W3CDTF">2023-08-09T09:47:12Z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6DB2DF2BC54E438188BF2EBB71BF45F1</vt:lpwstr>
  </property>
  <property fmtid="{D5CDD505-2E9C-101B-9397-08002B2CF9AE}" pid="3" name="KSOProductBuildVer">
    <vt:lpwstr>2057-11.2.0.11417</vt:lpwstr>
  </property>
</Properties>
</file>