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99" r:id="rId4"/>
    <p:sldId id="296" r:id="rId5"/>
    <p:sldId id="298" r:id="rId6"/>
    <p:sldId id="282" r:id="rId7"/>
    <p:sldId id="279" r:id="rId8"/>
    <p:sldId id="284" r:id="rId9"/>
    <p:sldId id="285" r:id="rId10"/>
    <p:sldId id="283" r:id="rId11"/>
    <p:sldId id="286" r:id="rId12"/>
    <p:sldId id="287" r:id="rId13"/>
    <p:sldId id="289" r:id="rId14"/>
    <p:sldId id="288" r:id="rId15"/>
    <p:sldId id="293" r:id="rId16"/>
    <p:sldId id="292" r:id="rId17"/>
    <p:sldId id="300" r:id="rId18"/>
    <p:sldId id="301" r:id="rId19"/>
    <p:sldId id="295" r:id="rId20"/>
    <p:sldId id="302"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434" autoAdjust="0"/>
  </p:normalViewPr>
  <p:slideViewPr>
    <p:cSldViewPr snapToGrid="0">
      <p:cViewPr>
        <p:scale>
          <a:sx n="70" d="100"/>
          <a:sy n="70" d="100"/>
        </p:scale>
        <p:origin x="71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 xmlns:a16="http://schemas.microsoft.com/office/drawing/2014/main" id="{00CC22B5-8500-2C45-91DE-A596A6DF1C3B}"/>
              </a:ext>
            </a:extLst>
          </p:cNvPr>
          <p:cNvSpPr txBox="1"/>
          <p:nvPr/>
        </p:nvSpPr>
        <p:spPr>
          <a:xfrm>
            <a:off x="0" y="2325467"/>
            <a:ext cx="12192000" cy="3877985"/>
          </a:xfrm>
          <a:prstGeom prst="rect">
            <a:avLst/>
          </a:prstGeom>
          <a:solidFill>
            <a:srgbClr val="3B3B3B"/>
          </a:solidFill>
        </p:spPr>
        <p:txBody>
          <a:bodyPr wrap="square" rtlCol="0">
            <a:spAutoFit/>
          </a:bodyPr>
          <a:lstStyle/>
          <a:p>
            <a:r>
              <a:rPr lang="en-US" sz="6600" dirty="0">
                <a:solidFill>
                  <a:srgbClr val="FF6600"/>
                </a:solidFill>
              </a:rPr>
              <a:t>Exploratory Data Analysis</a:t>
            </a:r>
          </a:p>
          <a:p>
            <a:endParaRPr lang="en-GB" sz="4000" dirty="0" smtClean="0">
              <a:solidFill>
                <a:srgbClr val="FF6600"/>
              </a:solidFill>
              <a:latin typeface="+mj-lt"/>
              <a:ea typeface="+mj-ea"/>
              <a:cs typeface="+mj-cs"/>
            </a:endParaRPr>
          </a:p>
          <a:p>
            <a:r>
              <a:rPr lang="en-GB" sz="4000" dirty="0" smtClean="0">
                <a:solidFill>
                  <a:srgbClr val="FF6600"/>
                </a:solidFill>
                <a:latin typeface="Arial Rounded MT Bold" panose="020F0704030504030204" pitchFamily="34" charset="0"/>
                <a:ea typeface="+mj-ea"/>
                <a:cs typeface="+mj-cs"/>
              </a:rPr>
              <a:t>G2M </a:t>
            </a:r>
            <a:r>
              <a:rPr lang="en-GB" sz="4000" dirty="0">
                <a:solidFill>
                  <a:srgbClr val="FF6600"/>
                </a:solidFill>
                <a:latin typeface="Arial Rounded MT Bold" panose="020F0704030504030204" pitchFamily="34" charset="0"/>
                <a:ea typeface="+mj-ea"/>
                <a:cs typeface="+mj-cs"/>
              </a:rPr>
              <a:t>insight for Cab Investment firm</a:t>
            </a:r>
          </a:p>
          <a:p>
            <a:endParaRPr lang="en-US" sz="6000" dirty="0">
              <a:solidFill>
                <a:srgbClr val="FF6600"/>
              </a:solidFill>
              <a:latin typeface="+mj-lt"/>
              <a:ea typeface="+mj-ea"/>
              <a:cs typeface="+mj-cs"/>
            </a:endParaRPr>
          </a:p>
          <a:p>
            <a:r>
              <a:rPr lang="en-US" sz="4000" dirty="0" smtClean="0">
                <a:solidFill>
                  <a:srgbClr val="FF6600"/>
                </a:solidFill>
                <a:latin typeface="Arial Rounded MT Bold" panose="020F0704030504030204" pitchFamily="34" charset="0"/>
                <a:ea typeface="+mj-ea"/>
                <a:cs typeface="+mj-cs"/>
              </a:rPr>
              <a:t>Date</a:t>
            </a:r>
            <a:r>
              <a:rPr lang="en-US" sz="4000" dirty="0">
                <a:solidFill>
                  <a:srgbClr val="FF6600"/>
                </a:solidFill>
                <a:latin typeface="Arial Rounded MT Bold" panose="020F0704030504030204" pitchFamily="34" charset="0"/>
                <a:ea typeface="+mj-ea"/>
                <a:cs typeface="+mj-cs"/>
              </a:rPr>
              <a:t>: 21-April-2023</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r>
              <a:rPr lang="en-US" b="1" dirty="0" smtClean="0">
                <a:solidFill>
                  <a:srgbClr val="FF6600"/>
                </a:solidFill>
              </a:rPr>
              <a:t>Compare Users and Profit</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169877" y="1631630"/>
            <a:ext cx="5056494" cy="5396248"/>
          </a:xfrm>
        </p:spPr>
        <p:txBody>
          <a:bodyPr vert="vert270">
            <a:normAutofit/>
          </a:bodyPr>
          <a:lstStyle/>
          <a:p>
            <a:pPr algn="l"/>
            <a:endParaRPr lang="en-US" sz="2800" dirty="0" smtClean="0">
              <a:solidFill>
                <a:srgbClr val="FF6600"/>
              </a:solidFill>
            </a:endParaRPr>
          </a:p>
          <a:p>
            <a:pPr marL="457200" indent="-457200" algn="l">
              <a:buFont typeface="Arial" panose="020B0604020202020204" pitchFamily="34" charset="0"/>
              <a:buChar char="•"/>
            </a:pPr>
            <a:r>
              <a:rPr lang="en-US" sz="2800" dirty="0">
                <a:solidFill>
                  <a:srgbClr val="FF6600"/>
                </a:solidFill>
              </a:rPr>
              <a:t>From the Bar Plot we can say </a:t>
            </a:r>
            <a:r>
              <a:rPr lang="en-US" sz="2800" dirty="0" smtClean="0">
                <a:solidFill>
                  <a:srgbClr val="FF6600"/>
                </a:solidFill>
              </a:rPr>
              <a:t>users </a:t>
            </a:r>
            <a:r>
              <a:rPr lang="en-US" sz="2800" dirty="0">
                <a:solidFill>
                  <a:srgbClr val="FF6600"/>
                </a:solidFill>
              </a:rPr>
              <a:t>like to ride </a:t>
            </a:r>
            <a:r>
              <a:rPr lang="en-US" sz="2800" dirty="0" smtClean="0">
                <a:solidFill>
                  <a:srgbClr val="FF6600"/>
                </a:solidFill>
              </a:rPr>
              <a:t>in </a:t>
            </a:r>
            <a:r>
              <a:rPr lang="en-US" sz="2800" dirty="0">
                <a:solidFill>
                  <a:srgbClr val="FF6600"/>
                </a:solidFill>
              </a:rPr>
              <a:t>Yellow </a:t>
            </a:r>
            <a:r>
              <a:rPr lang="en-US" sz="2800" dirty="0" smtClean="0">
                <a:solidFill>
                  <a:srgbClr val="FF6600"/>
                </a:solidFill>
              </a:rPr>
              <a:t>cabs compared </a:t>
            </a:r>
            <a:r>
              <a:rPr lang="en-US" sz="2800" dirty="0">
                <a:solidFill>
                  <a:srgbClr val="FF6600"/>
                </a:solidFill>
              </a:rPr>
              <a:t>to Pink </a:t>
            </a:r>
            <a:r>
              <a:rPr lang="en-US" sz="2800" dirty="0" smtClean="0">
                <a:solidFill>
                  <a:srgbClr val="FF6600"/>
                </a:solidFill>
              </a:rPr>
              <a:t>cab</a:t>
            </a:r>
          </a:p>
          <a:p>
            <a:pPr marL="457200" indent="-457200" algn="l">
              <a:buFont typeface="Arial" panose="020B0604020202020204" pitchFamily="34" charset="0"/>
              <a:buChar char="•"/>
            </a:pPr>
            <a:r>
              <a:rPr lang="en-US" sz="2800" dirty="0" smtClean="0">
                <a:solidFill>
                  <a:srgbClr val="FF6600"/>
                </a:solidFill>
              </a:rPr>
              <a:t>Also, From the Pie chart we can say that Yellow Cab has high profit compared to Pink Cab. It is because it has more number of users. </a:t>
            </a:r>
            <a:endParaRPr lang="en-US" sz="2800" dirty="0">
              <a:solidFill>
                <a:srgbClr val="FF6600"/>
              </a:solidFill>
            </a:endParaRPr>
          </a:p>
          <a:p>
            <a:pPr algn="l"/>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2"/>
          <a:stretch>
            <a:fillRect/>
          </a:stretch>
        </p:blipFill>
        <p:spPr>
          <a:xfrm>
            <a:off x="5589363" y="0"/>
            <a:ext cx="6010275" cy="3219450"/>
          </a:xfrm>
          <a:prstGeom prst="rect">
            <a:avLst/>
          </a:prstGeom>
        </p:spPr>
      </p:pic>
      <p:pic>
        <p:nvPicPr>
          <p:cNvPr id="6" name="Picture 5"/>
          <p:cNvPicPr>
            <a:picLocks noChangeAspect="1"/>
          </p:cNvPicPr>
          <p:nvPr/>
        </p:nvPicPr>
        <p:blipFill>
          <a:blip r:embed="rId3"/>
          <a:stretch>
            <a:fillRect/>
          </a:stretch>
        </p:blipFill>
        <p:spPr>
          <a:xfrm>
            <a:off x="7197411" y="3580327"/>
            <a:ext cx="3955693" cy="3277673"/>
          </a:xfrm>
          <a:prstGeom prst="rect">
            <a:avLst/>
          </a:prstGeom>
        </p:spPr>
      </p:pic>
    </p:spTree>
    <p:extLst>
      <p:ext uri="{BB962C8B-B14F-4D97-AF65-F5344CB8AC3E}">
        <p14:creationId xmlns:p14="http://schemas.microsoft.com/office/powerpoint/2010/main" val="2502700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r>
              <a:rPr lang="en-US" b="1" dirty="0" smtClean="0">
                <a:solidFill>
                  <a:srgbClr val="FF6600"/>
                </a:solidFill>
              </a:rPr>
              <a:t>Box Plots</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122062" y="1339691"/>
            <a:ext cx="5640371" cy="5396248"/>
          </a:xfrm>
        </p:spPr>
        <p:txBody>
          <a:bodyPr vert="vert270">
            <a:normAutofit/>
          </a:bodyPr>
          <a:lstStyle/>
          <a:p>
            <a:pPr algn="just"/>
            <a:endParaRPr lang="en-US" sz="2800" dirty="0" smtClean="0">
              <a:solidFill>
                <a:srgbClr val="FF6600"/>
              </a:solidFill>
            </a:endParaRPr>
          </a:p>
          <a:p>
            <a:pPr marL="457200" indent="-457200" algn="l">
              <a:buFont typeface="Arial" panose="020B0604020202020204" pitchFamily="34" charset="0"/>
              <a:buChar char="•"/>
            </a:pPr>
            <a:r>
              <a:rPr lang="en-US" sz="2800" dirty="0" smtClean="0">
                <a:solidFill>
                  <a:srgbClr val="FF6600"/>
                </a:solidFill>
              </a:rPr>
              <a:t>Most of the users traveled in the range of 2 to 48 km for both cabs.</a:t>
            </a:r>
          </a:p>
          <a:p>
            <a:pPr marL="457200" indent="-457200" algn="l">
              <a:buFont typeface="Arial" panose="020B0604020202020204" pitchFamily="34" charset="0"/>
              <a:buChar char="•"/>
            </a:pPr>
            <a:r>
              <a:rPr lang="en-US" sz="2800" dirty="0" smtClean="0">
                <a:solidFill>
                  <a:srgbClr val="FF6600"/>
                </a:solidFill>
              </a:rPr>
              <a:t> </a:t>
            </a:r>
            <a:r>
              <a:rPr lang="en-US" sz="2800" dirty="0">
                <a:solidFill>
                  <a:srgbClr val="FF6600"/>
                </a:solidFill>
              </a:rPr>
              <a:t>Also, we can say that most of the people who travel in a cab are from the age group </a:t>
            </a:r>
            <a:r>
              <a:rPr lang="en-US" sz="2800" dirty="0" smtClean="0">
                <a:solidFill>
                  <a:srgbClr val="FF6600"/>
                </a:solidFill>
              </a:rPr>
              <a:t>20 </a:t>
            </a:r>
            <a:r>
              <a:rPr lang="en-US" sz="2800" dirty="0">
                <a:solidFill>
                  <a:srgbClr val="FF6600"/>
                </a:solidFill>
              </a:rPr>
              <a:t>to 45 years</a:t>
            </a:r>
            <a:r>
              <a:rPr lang="en-US" sz="2800" dirty="0" smtClean="0">
                <a:solidFill>
                  <a:srgbClr val="FF6600"/>
                </a:solidFill>
              </a:rPr>
              <a:t>.</a:t>
            </a:r>
          </a:p>
          <a:p>
            <a:pPr marL="457200" indent="-457200" algn="l">
              <a:buFont typeface="Arial" panose="020B0604020202020204" pitchFamily="34" charset="0"/>
              <a:buChar char="•"/>
            </a:pPr>
            <a:r>
              <a:rPr lang="en-US" sz="2800" dirty="0" smtClean="0">
                <a:solidFill>
                  <a:srgbClr val="FF6600"/>
                </a:solidFill>
              </a:rPr>
              <a:t>We </a:t>
            </a:r>
            <a:r>
              <a:rPr lang="en-US" sz="2800" dirty="0">
                <a:solidFill>
                  <a:srgbClr val="FF6600"/>
                </a:solidFill>
              </a:rPr>
              <a:t>can say that Yellow Cab charged more money than Pink Cab.</a:t>
            </a:r>
          </a:p>
          <a:p>
            <a:pPr marL="457200" indent="-457200" algn="l">
              <a:buFont typeface="Arial" panose="020B0604020202020204" pitchFamily="34" charset="0"/>
              <a:buChar char="•"/>
            </a:pPr>
            <a:endParaRPr lang="en-US" sz="2800" dirty="0">
              <a:solidFill>
                <a:srgbClr val="FF6600"/>
              </a:solidFill>
            </a:endParaRPr>
          </a:p>
          <a:p>
            <a:pPr algn="l"/>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p:cNvPicPr>
            <a:picLocks noChangeAspect="1"/>
          </p:cNvPicPr>
          <p:nvPr/>
        </p:nvPicPr>
        <p:blipFill>
          <a:blip r:embed="rId2"/>
          <a:stretch>
            <a:fillRect/>
          </a:stretch>
        </p:blipFill>
        <p:spPr>
          <a:xfrm>
            <a:off x="5396248" y="167185"/>
            <a:ext cx="6795752" cy="6247263"/>
          </a:xfrm>
          <a:prstGeom prst="rect">
            <a:avLst/>
          </a:prstGeom>
        </p:spPr>
      </p:pic>
    </p:spTree>
    <p:extLst>
      <p:ext uri="{BB962C8B-B14F-4D97-AF65-F5344CB8AC3E}">
        <p14:creationId xmlns:p14="http://schemas.microsoft.com/office/powerpoint/2010/main" val="712892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r>
              <a:rPr lang="en-US" b="1" dirty="0" smtClean="0">
                <a:solidFill>
                  <a:srgbClr val="FF6600"/>
                </a:solidFill>
              </a:rPr>
              <a:t>Correlation Matric</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122062" y="1339691"/>
            <a:ext cx="5640371" cy="5396248"/>
          </a:xfrm>
        </p:spPr>
        <p:txBody>
          <a:bodyPr vert="vert270">
            <a:normAutofit/>
          </a:bodyPr>
          <a:lstStyle/>
          <a:p>
            <a:pPr algn="l"/>
            <a:endParaRPr lang="en-US" sz="2800" dirty="0" smtClean="0">
              <a:solidFill>
                <a:srgbClr val="FF6600"/>
              </a:solidFill>
            </a:endParaRPr>
          </a:p>
          <a:p>
            <a:pPr algn="l"/>
            <a:r>
              <a:rPr lang="en-US" sz="2800" dirty="0">
                <a:solidFill>
                  <a:srgbClr val="FF6600"/>
                </a:solidFill>
              </a:rPr>
              <a:t>From the above correlation </a:t>
            </a:r>
            <a:r>
              <a:rPr lang="en-US" sz="2800" dirty="0">
                <a:solidFill>
                  <a:srgbClr val="FF6600"/>
                </a:solidFill>
              </a:rPr>
              <a:t>matrix we </a:t>
            </a:r>
            <a:r>
              <a:rPr lang="en-US" sz="2800" dirty="0">
                <a:solidFill>
                  <a:srgbClr val="FF6600"/>
                </a:solidFill>
              </a:rPr>
              <a:t>can say </a:t>
            </a:r>
            <a:r>
              <a:rPr lang="en-US" sz="2800" dirty="0" smtClean="0">
                <a:solidFill>
                  <a:srgbClr val="FF6600"/>
                </a:solidFill>
              </a:rPr>
              <a:t>that</a:t>
            </a:r>
            <a:endParaRPr lang="en-US" sz="2800" dirty="0">
              <a:solidFill>
                <a:srgbClr val="FF6600"/>
              </a:solidFill>
            </a:endParaRPr>
          </a:p>
          <a:p>
            <a:pPr marL="457200" indent="-457200" algn="l">
              <a:buFont typeface="Arial" panose="020B0604020202020204" pitchFamily="34" charset="0"/>
              <a:buChar char="•"/>
            </a:pPr>
            <a:r>
              <a:rPr lang="en-US" sz="2800" dirty="0">
                <a:solidFill>
                  <a:srgbClr val="FF6600"/>
                </a:solidFill>
              </a:rPr>
              <a:t>KM Travelled </a:t>
            </a:r>
            <a:r>
              <a:rPr lang="en-US" sz="2800" dirty="0" smtClean="0">
                <a:solidFill>
                  <a:srgbClr val="FF6600"/>
                </a:solidFill>
              </a:rPr>
              <a:t>has a </a:t>
            </a:r>
            <a:r>
              <a:rPr lang="en-US" sz="2800" dirty="0">
                <a:solidFill>
                  <a:srgbClr val="FF6600"/>
                </a:solidFill>
              </a:rPr>
              <a:t>high correlation </a:t>
            </a:r>
            <a:r>
              <a:rPr lang="en-US" sz="2800" dirty="0" smtClean="0">
                <a:solidFill>
                  <a:srgbClr val="FF6600"/>
                </a:solidFill>
              </a:rPr>
              <a:t>with the </a:t>
            </a:r>
            <a:r>
              <a:rPr lang="en-US" sz="2800" dirty="0">
                <a:solidFill>
                  <a:srgbClr val="FF6600"/>
                </a:solidFill>
              </a:rPr>
              <a:t>cost of trip </a:t>
            </a:r>
            <a:r>
              <a:rPr lang="en-US" sz="2800" dirty="0" smtClean="0">
                <a:solidFill>
                  <a:srgbClr val="FF6600"/>
                </a:solidFill>
              </a:rPr>
              <a:t>and the </a:t>
            </a:r>
            <a:r>
              <a:rPr lang="en-US" sz="2800" dirty="0">
                <a:solidFill>
                  <a:srgbClr val="FF6600"/>
                </a:solidFill>
              </a:rPr>
              <a:t>Price Charged</a:t>
            </a:r>
          </a:p>
          <a:p>
            <a:pPr marL="457200" indent="-457200" algn="l">
              <a:buFont typeface="Arial" panose="020B0604020202020204" pitchFamily="34" charset="0"/>
              <a:buChar char="•"/>
            </a:pPr>
            <a:r>
              <a:rPr lang="en-US" sz="2800" dirty="0">
                <a:solidFill>
                  <a:srgbClr val="FF6600"/>
                </a:solidFill>
              </a:rPr>
              <a:t>Population and Users are also highly correlated</a:t>
            </a:r>
          </a:p>
          <a:p>
            <a:pPr marL="457200" indent="-457200" algn="l">
              <a:buFont typeface="Arial" panose="020B0604020202020204" pitchFamily="34" charset="0"/>
              <a:buChar char="•"/>
            </a:pPr>
            <a:endParaRPr lang="en-US" sz="2800" dirty="0">
              <a:solidFill>
                <a:srgbClr val="FF6600"/>
              </a:solidFill>
            </a:endParaRPr>
          </a:p>
          <a:p>
            <a:pPr algn="l"/>
            <a:endParaRPr lang="en-US" sz="3200" dirty="0">
              <a:solidFill>
                <a:srgbClr val="FF6600"/>
              </a:solidFill>
            </a:endParaRPr>
          </a:p>
          <a:p>
            <a:pPr algn="l"/>
            <a:endParaRPr lang="en-US" dirty="0">
              <a:solidFill>
                <a:srgbClr val="FF6600"/>
              </a:solidFill>
            </a:endParaRPr>
          </a:p>
          <a:p>
            <a:pPr algn="l"/>
            <a:endParaRPr lang="en-US" dirty="0">
              <a:solidFill>
                <a:srgbClr val="FF6600"/>
              </a:solidFill>
            </a:endParaRPr>
          </a:p>
        </p:txBody>
      </p:sp>
      <p:pic>
        <p:nvPicPr>
          <p:cNvPr id="6" name="Picture 5"/>
          <p:cNvPicPr>
            <a:picLocks noChangeAspect="1"/>
          </p:cNvPicPr>
          <p:nvPr/>
        </p:nvPicPr>
        <p:blipFill>
          <a:blip r:embed="rId2"/>
          <a:stretch>
            <a:fillRect/>
          </a:stretch>
        </p:blipFill>
        <p:spPr>
          <a:xfrm>
            <a:off x="5396248" y="359249"/>
            <a:ext cx="6564573" cy="6139501"/>
          </a:xfrm>
          <a:prstGeom prst="rect">
            <a:avLst/>
          </a:prstGeom>
        </p:spPr>
      </p:pic>
    </p:spTree>
    <p:extLst>
      <p:ext uri="{BB962C8B-B14F-4D97-AF65-F5344CB8AC3E}">
        <p14:creationId xmlns:p14="http://schemas.microsoft.com/office/powerpoint/2010/main" val="1865208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r>
              <a:rPr lang="en-US" b="1" dirty="0" smtClean="0">
                <a:solidFill>
                  <a:srgbClr val="FF6600"/>
                </a:solidFill>
              </a:rPr>
              <a:t>Box Plots</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122062" y="1339691"/>
            <a:ext cx="5640371" cy="5396248"/>
          </a:xfrm>
        </p:spPr>
        <p:txBody>
          <a:bodyPr vert="vert270">
            <a:normAutofit/>
          </a:bodyPr>
          <a:lstStyle/>
          <a:p>
            <a:pPr algn="just"/>
            <a:endParaRPr lang="en-US" sz="2800" dirty="0" smtClean="0">
              <a:solidFill>
                <a:srgbClr val="FF6600"/>
              </a:solidFill>
            </a:endParaRPr>
          </a:p>
          <a:p>
            <a:pPr marL="457200" indent="-457200" algn="l">
              <a:buFont typeface="Arial" panose="020B0604020202020204" pitchFamily="34" charset="0"/>
              <a:buChar char="•"/>
            </a:pPr>
            <a:r>
              <a:rPr lang="en-US" sz="2800" dirty="0" smtClean="0">
                <a:solidFill>
                  <a:srgbClr val="FF6600"/>
                </a:solidFill>
              </a:rPr>
              <a:t>From the bar plot, we can say that Male users prefer to travel in a cab as compared to Females.	</a:t>
            </a:r>
          </a:p>
          <a:p>
            <a:pPr marL="457200" indent="-457200" algn="l">
              <a:buFont typeface="Arial" panose="020B0604020202020204" pitchFamily="34" charset="0"/>
              <a:buChar char="•"/>
            </a:pPr>
            <a:r>
              <a:rPr lang="en-US" sz="2800" dirty="0" smtClean="0">
                <a:solidFill>
                  <a:srgbClr val="FF6600"/>
                </a:solidFill>
              </a:rPr>
              <a:t> In both of the cab companies, Users have made payments mostly by card as compared to cash.</a:t>
            </a:r>
            <a:endParaRPr lang="en-US" sz="2800" dirty="0">
              <a:solidFill>
                <a:srgbClr val="FF6600"/>
              </a:solidFill>
            </a:endParaRPr>
          </a:p>
          <a:p>
            <a:pPr algn="l"/>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2"/>
          <a:stretch>
            <a:fillRect/>
          </a:stretch>
        </p:blipFill>
        <p:spPr>
          <a:xfrm>
            <a:off x="5546374" y="109182"/>
            <a:ext cx="6490952" cy="3289111"/>
          </a:xfrm>
          <a:prstGeom prst="rect">
            <a:avLst/>
          </a:prstGeom>
        </p:spPr>
      </p:pic>
      <p:pic>
        <p:nvPicPr>
          <p:cNvPr id="5" name="Picture 4"/>
          <p:cNvPicPr>
            <a:picLocks noChangeAspect="1"/>
          </p:cNvPicPr>
          <p:nvPr/>
        </p:nvPicPr>
        <p:blipFill>
          <a:blip r:embed="rId3"/>
          <a:stretch>
            <a:fillRect/>
          </a:stretch>
        </p:blipFill>
        <p:spPr>
          <a:xfrm>
            <a:off x="5546374" y="3865729"/>
            <a:ext cx="6490953" cy="2548719"/>
          </a:xfrm>
          <a:prstGeom prst="rect">
            <a:avLst/>
          </a:prstGeom>
        </p:spPr>
      </p:pic>
    </p:spTree>
    <p:extLst>
      <p:ext uri="{BB962C8B-B14F-4D97-AF65-F5344CB8AC3E}">
        <p14:creationId xmlns:p14="http://schemas.microsoft.com/office/powerpoint/2010/main" val="40657753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r>
              <a:rPr lang="en-US" b="1" dirty="0" smtClean="0">
                <a:solidFill>
                  <a:srgbClr val="FF6600"/>
                </a:solidFill>
              </a:rPr>
              <a:t>Box Plots</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122062" y="1339691"/>
            <a:ext cx="5640371" cy="5396248"/>
          </a:xfrm>
        </p:spPr>
        <p:txBody>
          <a:bodyPr vert="vert270">
            <a:normAutofit/>
          </a:bodyPr>
          <a:lstStyle/>
          <a:p>
            <a:pPr algn="l"/>
            <a:endParaRPr lang="en-US" sz="2800" dirty="0" smtClean="0">
              <a:solidFill>
                <a:srgbClr val="FF6600"/>
              </a:solidFill>
            </a:endParaRPr>
          </a:p>
          <a:p>
            <a:pPr marL="457200" indent="-457200" algn="l">
              <a:buFont typeface="Arial" panose="020B0604020202020204" pitchFamily="34" charset="0"/>
              <a:buChar char="•"/>
            </a:pPr>
            <a:r>
              <a:rPr lang="en-US" sz="2800" dirty="0">
                <a:solidFill>
                  <a:srgbClr val="FF6600"/>
                </a:solidFill>
              </a:rPr>
              <a:t>From the </a:t>
            </a:r>
            <a:r>
              <a:rPr lang="en-US" sz="2800" dirty="0">
                <a:solidFill>
                  <a:srgbClr val="FF6600"/>
                </a:solidFill>
              </a:rPr>
              <a:t>plot</a:t>
            </a:r>
            <a:r>
              <a:rPr lang="en-US" sz="2800" dirty="0">
                <a:solidFill>
                  <a:srgbClr val="FF6600"/>
                </a:solidFill>
              </a:rPr>
              <a:t>, we can say that in the month of May, Yellow Cab has the highest profit margin whereas pink cab has the lowest profit </a:t>
            </a:r>
            <a:r>
              <a:rPr lang="en-US" sz="2800" dirty="0" smtClean="0">
                <a:solidFill>
                  <a:srgbClr val="FF6600"/>
                </a:solidFill>
              </a:rPr>
              <a:t>margin.</a:t>
            </a:r>
          </a:p>
          <a:p>
            <a:pPr marL="457200" indent="-457200" algn="l">
              <a:buFont typeface="Arial" panose="020B0604020202020204" pitchFamily="34" charset="0"/>
              <a:buChar char="•"/>
            </a:pPr>
            <a:r>
              <a:rPr lang="en-US" sz="2800" dirty="0" smtClean="0">
                <a:solidFill>
                  <a:srgbClr val="FF6600"/>
                </a:solidFill>
              </a:rPr>
              <a:t>Also, In 2018 we can say that both companies decrease their profit margin.</a:t>
            </a:r>
            <a:endParaRPr lang="en-US" sz="2800" dirty="0"/>
          </a:p>
          <a:p>
            <a:pPr algn="l"/>
            <a:r>
              <a:rPr lang="en-US" sz="2800" dirty="0"/>
              <a:t/>
            </a:r>
            <a:br>
              <a:rPr lang="en-US" sz="2800" dirty="0"/>
            </a:br>
            <a:endParaRPr lang="en-US" sz="2800" dirty="0">
              <a:solidFill>
                <a:srgbClr val="FF6600"/>
              </a:solidFill>
            </a:endParaRPr>
          </a:p>
          <a:p>
            <a:pPr algn="l"/>
            <a:endParaRPr lang="en-US" sz="3200" dirty="0">
              <a:solidFill>
                <a:srgbClr val="FF6600"/>
              </a:solidFill>
            </a:endParaRPr>
          </a:p>
          <a:p>
            <a:pPr algn="l"/>
            <a:endParaRPr lang="en-US" dirty="0">
              <a:solidFill>
                <a:srgbClr val="FF6600"/>
              </a:solidFill>
            </a:endParaRPr>
          </a:p>
          <a:p>
            <a:pPr algn="l"/>
            <a:endParaRPr lang="en-US" dirty="0">
              <a:solidFill>
                <a:srgbClr val="FF6600"/>
              </a:solidFill>
            </a:endParaRPr>
          </a:p>
        </p:txBody>
      </p:sp>
      <p:pic>
        <p:nvPicPr>
          <p:cNvPr id="4" name="Picture 3"/>
          <p:cNvPicPr>
            <a:picLocks noChangeAspect="1"/>
          </p:cNvPicPr>
          <p:nvPr/>
        </p:nvPicPr>
        <p:blipFill>
          <a:blip r:embed="rId2"/>
          <a:stretch>
            <a:fillRect/>
          </a:stretch>
        </p:blipFill>
        <p:spPr>
          <a:xfrm>
            <a:off x="5396250" y="3879377"/>
            <a:ext cx="6654723" cy="2576015"/>
          </a:xfrm>
          <a:prstGeom prst="rect">
            <a:avLst/>
          </a:prstGeom>
        </p:spPr>
      </p:pic>
      <p:pic>
        <p:nvPicPr>
          <p:cNvPr id="5" name="Picture 4"/>
          <p:cNvPicPr>
            <a:picLocks noChangeAspect="1"/>
          </p:cNvPicPr>
          <p:nvPr/>
        </p:nvPicPr>
        <p:blipFill>
          <a:blip r:embed="rId3"/>
          <a:stretch>
            <a:fillRect/>
          </a:stretch>
        </p:blipFill>
        <p:spPr>
          <a:xfrm>
            <a:off x="5396249" y="-1"/>
            <a:ext cx="6654724" cy="3771900"/>
          </a:xfrm>
          <a:prstGeom prst="rect">
            <a:avLst/>
          </a:prstGeom>
        </p:spPr>
      </p:pic>
    </p:spTree>
    <p:extLst>
      <p:ext uri="{BB962C8B-B14F-4D97-AF65-F5344CB8AC3E}">
        <p14:creationId xmlns:p14="http://schemas.microsoft.com/office/powerpoint/2010/main" val="4201402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2667002" y="-2667002"/>
            <a:ext cx="6858000" cy="12192004"/>
          </a:xfrm>
          <a:solidFill>
            <a:srgbClr val="3B3B3B"/>
          </a:solidFill>
        </p:spPr>
        <p:txBody>
          <a:bodyPr vert="vert270" anchor="t" anchorCtr="0">
            <a:normAutofit/>
          </a:bodyPr>
          <a:lstStyle/>
          <a:p>
            <a:r>
              <a:rPr lang="en-US" sz="8000" dirty="0" smtClean="0">
                <a:solidFill>
                  <a:srgbClr val="FF6600"/>
                </a:solidFill>
              </a:rPr>
              <a:t/>
            </a:r>
            <a:br>
              <a:rPr lang="en-US" sz="8000" dirty="0" smtClean="0">
                <a:solidFill>
                  <a:srgbClr val="FF6600"/>
                </a:solidFill>
              </a:rPr>
            </a:br>
            <a:r>
              <a:rPr lang="en-US" sz="8000" dirty="0">
                <a:solidFill>
                  <a:srgbClr val="FF6600"/>
                </a:solidFill>
              </a:rPr>
              <a:t/>
            </a:r>
            <a:br>
              <a:rPr lang="en-US" sz="8000" dirty="0">
                <a:solidFill>
                  <a:srgbClr val="FF6600"/>
                </a:solidFill>
              </a:rPr>
            </a:br>
            <a:r>
              <a:rPr lang="en-US" sz="8000" dirty="0" smtClean="0">
                <a:solidFill>
                  <a:srgbClr val="FF6600"/>
                </a:solidFill>
              </a:rPr>
              <a:t>Hypothesis Testing</a:t>
            </a:r>
            <a:r>
              <a:rPr lang="en-US" sz="8000" dirty="0">
                <a:solidFill>
                  <a:srgbClr val="FF6600"/>
                </a:solidFill>
              </a:rPr>
              <a:t/>
            </a:r>
            <a:br>
              <a:rPr lang="en-US" sz="8000" dirty="0">
                <a:solidFill>
                  <a:srgbClr val="FF6600"/>
                </a:solidFill>
              </a:rPr>
            </a:br>
            <a:endParaRPr lang="en-US" sz="8000" dirty="0">
              <a:solidFill>
                <a:srgbClr val="FF6600"/>
              </a:solidFill>
            </a:endParaRPr>
          </a:p>
        </p:txBody>
      </p:sp>
    </p:spTree>
    <p:extLst>
      <p:ext uri="{BB962C8B-B14F-4D97-AF65-F5344CB8AC3E}">
        <p14:creationId xmlns:p14="http://schemas.microsoft.com/office/powerpoint/2010/main" val="181061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pPr algn="l"/>
            <a:r>
              <a:rPr lang="en-US" sz="3000" b="1" dirty="0" smtClean="0">
                <a:solidFill>
                  <a:srgbClr val="FF6600"/>
                </a:solidFill>
              </a:rPr>
              <a:t/>
            </a:r>
            <a:br>
              <a:rPr lang="en-US" sz="3000" b="1" dirty="0" smtClean="0">
                <a:solidFill>
                  <a:srgbClr val="FF6600"/>
                </a:solidFill>
              </a:rPr>
            </a:br>
            <a:r>
              <a:rPr lang="en-US" sz="3000" b="1" dirty="0" smtClean="0">
                <a:solidFill>
                  <a:srgbClr val="FF6600"/>
                </a:solidFill>
              </a:rPr>
              <a:t>HYPOTHESIS </a:t>
            </a:r>
            <a:r>
              <a:rPr lang="en-US" sz="3000" b="1" dirty="0">
                <a:solidFill>
                  <a:srgbClr val="FF6600"/>
                </a:solidFill>
              </a:rPr>
              <a:t>1 </a:t>
            </a:r>
            <a:r>
              <a:rPr lang="en-US" sz="3000" b="1" dirty="0" smtClean="0">
                <a:solidFill>
                  <a:srgbClr val="FF6600"/>
                </a:solidFill>
              </a:rPr>
              <a:t/>
            </a:r>
            <a:br>
              <a:rPr lang="en-US" sz="3000" b="1" dirty="0" smtClean="0">
                <a:solidFill>
                  <a:srgbClr val="FF6600"/>
                </a:solidFill>
              </a:rPr>
            </a:br>
            <a:r>
              <a:rPr lang="en-US" sz="3000" b="1" dirty="0" smtClean="0">
                <a:solidFill>
                  <a:srgbClr val="FF6600"/>
                </a:solidFill>
              </a:rPr>
              <a:t> </a:t>
            </a:r>
            <a:r>
              <a:rPr lang="en-US" sz="2500" b="1" dirty="0" smtClean="0">
                <a:solidFill>
                  <a:srgbClr val="FF6600"/>
                </a:solidFill>
              </a:rPr>
              <a:t>Is </a:t>
            </a:r>
            <a:r>
              <a:rPr lang="en-US" sz="2500" b="1" dirty="0">
                <a:solidFill>
                  <a:srgbClr val="FF6600"/>
                </a:solidFill>
              </a:rPr>
              <a:t>there any difference in Profit regarding Gender of customers in both the cab companies?</a:t>
            </a:r>
            <a:endParaRPr lang="en-US" sz="2500"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258586" y="2006944"/>
            <a:ext cx="4879077" cy="5396248"/>
          </a:xfrm>
        </p:spPr>
        <p:txBody>
          <a:bodyPr vert="vert270">
            <a:normAutofit/>
          </a:bodyPr>
          <a:lstStyle/>
          <a:p>
            <a:pPr algn="just"/>
            <a:r>
              <a:rPr lang="en-US" sz="2800" b="1" dirty="0">
                <a:solidFill>
                  <a:srgbClr val="FF6600"/>
                </a:solidFill>
              </a:rPr>
              <a:t>H0 (Null hypothesis):</a:t>
            </a:r>
            <a:r>
              <a:rPr lang="en-US" sz="2800" dirty="0">
                <a:solidFill>
                  <a:srgbClr val="FF6600"/>
                </a:solidFill>
              </a:rPr>
              <a:t> </a:t>
            </a:r>
            <a:endParaRPr lang="en-US" sz="2800" dirty="0" smtClean="0">
              <a:solidFill>
                <a:srgbClr val="FF6600"/>
              </a:solidFill>
            </a:endParaRPr>
          </a:p>
          <a:p>
            <a:pPr algn="l"/>
            <a:r>
              <a:rPr lang="en-US" sz="2800" dirty="0" smtClean="0">
                <a:solidFill>
                  <a:srgbClr val="FF6600"/>
                </a:solidFill>
              </a:rPr>
              <a:t>There </a:t>
            </a:r>
            <a:r>
              <a:rPr lang="en-US" sz="2800" dirty="0">
                <a:solidFill>
                  <a:srgbClr val="FF6600"/>
                </a:solidFill>
              </a:rPr>
              <a:t>is no difference in profit regarding </a:t>
            </a:r>
            <a:r>
              <a:rPr lang="en-US" sz="2800" dirty="0" smtClean="0">
                <a:solidFill>
                  <a:srgbClr val="FF6600"/>
                </a:solidFill>
              </a:rPr>
              <a:t>gender in </a:t>
            </a:r>
            <a:r>
              <a:rPr lang="en-US" sz="2800" dirty="0">
                <a:solidFill>
                  <a:srgbClr val="FF6600"/>
                </a:solidFill>
              </a:rPr>
              <a:t>both the companies</a:t>
            </a:r>
          </a:p>
          <a:p>
            <a:pPr algn="just"/>
            <a:endParaRPr lang="en-US" sz="2800" dirty="0">
              <a:solidFill>
                <a:srgbClr val="FF6600"/>
              </a:solidFill>
            </a:endParaRPr>
          </a:p>
          <a:p>
            <a:pPr algn="just"/>
            <a:r>
              <a:rPr lang="en-US" sz="2800" b="1" dirty="0">
                <a:solidFill>
                  <a:srgbClr val="FF6600"/>
                </a:solidFill>
              </a:rPr>
              <a:t>H1 (Alternate Hypothesis</a:t>
            </a:r>
            <a:r>
              <a:rPr lang="en-US" sz="2800" b="1" dirty="0" smtClean="0">
                <a:solidFill>
                  <a:srgbClr val="FF6600"/>
                </a:solidFill>
              </a:rPr>
              <a:t>):</a:t>
            </a:r>
          </a:p>
          <a:p>
            <a:pPr algn="l"/>
            <a:r>
              <a:rPr lang="en-US" sz="2800" dirty="0" smtClean="0">
                <a:solidFill>
                  <a:srgbClr val="FF6600"/>
                </a:solidFill>
              </a:rPr>
              <a:t>There </a:t>
            </a:r>
            <a:r>
              <a:rPr lang="en-US" sz="2800" dirty="0">
                <a:solidFill>
                  <a:srgbClr val="FF6600"/>
                </a:solidFill>
              </a:rPr>
              <a:t>is difference in profit regarding </a:t>
            </a:r>
            <a:r>
              <a:rPr lang="en-US" sz="2800" dirty="0" smtClean="0">
                <a:solidFill>
                  <a:srgbClr val="FF6600"/>
                </a:solidFill>
              </a:rPr>
              <a:t>gender in </a:t>
            </a:r>
            <a:r>
              <a:rPr lang="en-US" sz="2800" dirty="0">
                <a:solidFill>
                  <a:srgbClr val="FF6600"/>
                </a:solidFill>
              </a:rPr>
              <a:t>both the companies</a:t>
            </a:r>
            <a:endParaRPr lang="en-US" dirty="0">
              <a:solidFill>
                <a:srgbClr val="FF6600"/>
              </a:solidFill>
            </a:endParaRPr>
          </a:p>
        </p:txBody>
      </p:sp>
      <p:sp>
        <p:nvSpPr>
          <p:cNvPr id="4" name="TextBox 3"/>
          <p:cNvSpPr txBox="1"/>
          <p:nvPr/>
        </p:nvSpPr>
        <p:spPr>
          <a:xfrm>
            <a:off x="5396248" y="0"/>
            <a:ext cx="6695669" cy="5570756"/>
          </a:xfrm>
          <a:prstGeom prst="rect">
            <a:avLst/>
          </a:prstGeom>
          <a:noFill/>
        </p:spPr>
        <p:txBody>
          <a:bodyPr wrap="square" rtlCol="0">
            <a:spAutoFit/>
          </a:bodyPr>
          <a:lstStyle/>
          <a:p>
            <a:r>
              <a:rPr lang="en-US" sz="2800" b="1" dirty="0"/>
              <a:t> </a:t>
            </a:r>
            <a:endParaRPr lang="en-US" sz="2800" b="1" dirty="0" smtClean="0"/>
          </a:p>
          <a:p>
            <a:r>
              <a:rPr lang="en-US" sz="2800" b="1" dirty="0" smtClean="0"/>
              <a:t>Yellow Cab</a:t>
            </a:r>
          </a:p>
          <a:p>
            <a:r>
              <a:rPr lang="en-US" sz="2200" dirty="0" smtClean="0"/>
              <a:t>P </a:t>
            </a:r>
            <a:r>
              <a:rPr lang="en-US" sz="2200" dirty="0"/>
              <a:t>value is  6.060473042494144e-25</a:t>
            </a:r>
          </a:p>
          <a:p>
            <a:r>
              <a:rPr lang="en-US" sz="2200" dirty="0"/>
              <a:t>There is difference in profit regarding </a:t>
            </a:r>
            <a:r>
              <a:rPr lang="en-US" sz="2200" dirty="0" smtClean="0"/>
              <a:t>gender in Yellow </a:t>
            </a:r>
            <a:r>
              <a:rPr lang="en-US" sz="2200" dirty="0"/>
              <a:t>company, therefore alternate hypothesis is </a:t>
            </a:r>
            <a:r>
              <a:rPr lang="en-US" sz="2200" dirty="0" smtClean="0"/>
              <a:t>selected.</a:t>
            </a:r>
          </a:p>
          <a:p>
            <a:endParaRPr lang="en-US" sz="2400" dirty="0" smtClean="0"/>
          </a:p>
          <a:p>
            <a:r>
              <a:rPr lang="en-US" sz="2800" b="1" dirty="0"/>
              <a:t>Pink Cab</a:t>
            </a:r>
            <a:endParaRPr lang="en-US" sz="2800" b="1" dirty="0"/>
          </a:p>
          <a:p>
            <a:r>
              <a:rPr lang="en-US" sz="2200" dirty="0"/>
              <a:t>P value is  0.11515305900425798</a:t>
            </a:r>
          </a:p>
          <a:p>
            <a:r>
              <a:rPr lang="en-US" sz="2200" dirty="0"/>
              <a:t>There is no difference in profit regarding </a:t>
            </a:r>
            <a:r>
              <a:rPr lang="en-US" sz="2200" dirty="0" smtClean="0"/>
              <a:t>gender in </a:t>
            </a:r>
            <a:r>
              <a:rPr lang="en-US" sz="2200" dirty="0"/>
              <a:t>Pink company, therefore null hypothesis is </a:t>
            </a:r>
            <a:r>
              <a:rPr lang="en-US" sz="2200" dirty="0" smtClean="0"/>
              <a:t>selected.</a:t>
            </a:r>
          </a:p>
          <a:p>
            <a:endParaRPr lang="en-US" sz="2200" dirty="0"/>
          </a:p>
          <a:p>
            <a:pPr algn="ctr"/>
            <a:r>
              <a:rPr lang="en-US" sz="2800" b="1" dirty="0" smtClean="0"/>
              <a:t>Conclusion</a:t>
            </a:r>
            <a:endParaRPr lang="en-US" sz="2800" b="1" dirty="0"/>
          </a:p>
          <a:p>
            <a:r>
              <a:rPr lang="en-US" sz="2200" dirty="0"/>
              <a:t>From the above analysis, we can say that there is no difference in profit regarding gender in both companies.</a:t>
            </a:r>
          </a:p>
          <a:p>
            <a:endParaRPr lang="en-US" sz="2200" b="1" dirty="0"/>
          </a:p>
        </p:txBody>
      </p:sp>
    </p:spTree>
    <p:extLst>
      <p:ext uri="{BB962C8B-B14F-4D97-AF65-F5344CB8AC3E}">
        <p14:creationId xmlns:p14="http://schemas.microsoft.com/office/powerpoint/2010/main" val="2300863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pPr algn="l"/>
            <a:r>
              <a:rPr lang="en-US" sz="3000" b="1" dirty="0" smtClean="0">
                <a:solidFill>
                  <a:srgbClr val="FF6600"/>
                </a:solidFill>
              </a:rPr>
              <a:t/>
            </a:r>
            <a:br>
              <a:rPr lang="en-US" sz="3000" b="1" dirty="0" smtClean="0">
                <a:solidFill>
                  <a:srgbClr val="FF6600"/>
                </a:solidFill>
              </a:rPr>
            </a:br>
            <a:r>
              <a:rPr lang="en-US" sz="3000" b="1" dirty="0" smtClean="0">
                <a:solidFill>
                  <a:srgbClr val="FF6600"/>
                </a:solidFill>
              </a:rPr>
              <a:t>HYPOTHESIS 2 </a:t>
            </a:r>
            <a:br>
              <a:rPr lang="en-US" sz="3000" b="1" dirty="0" smtClean="0">
                <a:solidFill>
                  <a:srgbClr val="FF6600"/>
                </a:solidFill>
              </a:rPr>
            </a:br>
            <a:r>
              <a:rPr lang="en-US" sz="3000" b="1" dirty="0" smtClean="0">
                <a:solidFill>
                  <a:srgbClr val="FF6600"/>
                </a:solidFill>
              </a:rPr>
              <a:t> </a:t>
            </a:r>
            <a:r>
              <a:rPr lang="en-US" sz="2500" b="1" dirty="0">
                <a:solidFill>
                  <a:srgbClr val="FF6600"/>
                </a:solidFill>
              </a:rPr>
              <a:t>Is there any difference in Profit regarding age of users in both the cab companies</a:t>
            </a:r>
            <a:r>
              <a:rPr lang="en-US" sz="2500" b="1" dirty="0" smtClean="0">
                <a:solidFill>
                  <a:srgbClr val="FF6600"/>
                </a:solidFill>
              </a:rPr>
              <a:t>?</a:t>
            </a:r>
            <a:br>
              <a:rPr lang="en-US" sz="2500" b="1" dirty="0" smtClean="0">
                <a:solidFill>
                  <a:srgbClr val="FF6600"/>
                </a:solidFill>
              </a:rPr>
            </a:br>
            <a:endParaRPr lang="en-US" sz="2500"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251760" y="2068360"/>
            <a:ext cx="4892729" cy="5396248"/>
          </a:xfrm>
        </p:spPr>
        <p:txBody>
          <a:bodyPr vert="vert270">
            <a:normAutofit/>
          </a:bodyPr>
          <a:lstStyle/>
          <a:p>
            <a:pPr algn="just"/>
            <a:r>
              <a:rPr lang="en-US" sz="2800" b="1" dirty="0">
                <a:solidFill>
                  <a:srgbClr val="FF6600"/>
                </a:solidFill>
              </a:rPr>
              <a:t>H0 (Null hypothesis):</a:t>
            </a:r>
            <a:r>
              <a:rPr lang="en-US" sz="2800" dirty="0">
                <a:solidFill>
                  <a:srgbClr val="FF6600"/>
                </a:solidFill>
              </a:rPr>
              <a:t> </a:t>
            </a:r>
            <a:endParaRPr lang="en-US" sz="2800" dirty="0" smtClean="0">
              <a:solidFill>
                <a:srgbClr val="FF6600"/>
              </a:solidFill>
            </a:endParaRPr>
          </a:p>
          <a:p>
            <a:pPr algn="l"/>
            <a:r>
              <a:rPr lang="en-US" sz="2800" dirty="0" smtClean="0">
                <a:solidFill>
                  <a:srgbClr val="FF6600"/>
                </a:solidFill>
              </a:rPr>
              <a:t>There </a:t>
            </a:r>
            <a:r>
              <a:rPr lang="en-US" sz="2800" dirty="0">
                <a:solidFill>
                  <a:srgbClr val="FF6600"/>
                </a:solidFill>
              </a:rPr>
              <a:t>is no difference in profit regarding age in both the companies</a:t>
            </a:r>
          </a:p>
          <a:p>
            <a:pPr algn="just"/>
            <a:endParaRPr lang="en-US" sz="2800" dirty="0">
              <a:solidFill>
                <a:srgbClr val="FF6600"/>
              </a:solidFill>
            </a:endParaRPr>
          </a:p>
          <a:p>
            <a:pPr algn="just"/>
            <a:r>
              <a:rPr lang="en-US" sz="2800" b="1" dirty="0">
                <a:solidFill>
                  <a:srgbClr val="FF6600"/>
                </a:solidFill>
              </a:rPr>
              <a:t>H1 (Alternate Hypothesis</a:t>
            </a:r>
            <a:r>
              <a:rPr lang="en-US" sz="2800" b="1" dirty="0" smtClean="0">
                <a:solidFill>
                  <a:srgbClr val="FF6600"/>
                </a:solidFill>
              </a:rPr>
              <a:t>):</a:t>
            </a:r>
          </a:p>
          <a:p>
            <a:pPr algn="l"/>
            <a:r>
              <a:rPr lang="en-US" sz="2800" dirty="0" smtClean="0">
                <a:solidFill>
                  <a:srgbClr val="FF6600"/>
                </a:solidFill>
              </a:rPr>
              <a:t>There </a:t>
            </a:r>
            <a:r>
              <a:rPr lang="en-US" sz="2800" dirty="0">
                <a:solidFill>
                  <a:srgbClr val="FF6600"/>
                </a:solidFill>
              </a:rPr>
              <a:t>is difference in profit regarding age in both the companies</a:t>
            </a:r>
            <a:endParaRPr lang="en-US" dirty="0">
              <a:solidFill>
                <a:srgbClr val="FF6600"/>
              </a:solidFill>
            </a:endParaRPr>
          </a:p>
        </p:txBody>
      </p:sp>
      <p:sp>
        <p:nvSpPr>
          <p:cNvPr id="4" name="TextBox 3"/>
          <p:cNvSpPr txBox="1"/>
          <p:nvPr/>
        </p:nvSpPr>
        <p:spPr>
          <a:xfrm>
            <a:off x="5396248" y="0"/>
            <a:ext cx="6695669" cy="5232202"/>
          </a:xfrm>
          <a:prstGeom prst="rect">
            <a:avLst/>
          </a:prstGeom>
          <a:noFill/>
        </p:spPr>
        <p:txBody>
          <a:bodyPr wrap="square" rtlCol="0">
            <a:spAutoFit/>
          </a:bodyPr>
          <a:lstStyle/>
          <a:p>
            <a:r>
              <a:rPr lang="en-US" sz="2800" b="1" dirty="0"/>
              <a:t> </a:t>
            </a:r>
            <a:endParaRPr lang="en-US" sz="2800" b="1" dirty="0" smtClean="0"/>
          </a:p>
          <a:p>
            <a:r>
              <a:rPr lang="en-US" sz="2800" b="1" dirty="0" smtClean="0"/>
              <a:t>Yellow Cab</a:t>
            </a:r>
            <a:endParaRPr lang="en-US" dirty="0" smtClean="0"/>
          </a:p>
          <a:p>
            <a:r>
              <a:rPr lang="en-US" sz="2200" dirty="0" smtClean="0"/>
              <a:t>P </a:t>
            </a:r>
            <a:r>
              <a:rPr lang="en-US" sz="2200" dirty="0"/>
              <a:t>value is:  7.618115793609196e-05</a:t>
            </a:r>
          </a:p>
          <a:p>
            <a:r>
              <a:rPr lang="en-US" sz="2200" dirty="0"/>
              <a:t>There is difference in profit regarding age in Yellow company, therefore alternate (H1) hypothesis is </a:t>
            </a:r>
            <a:r>
              <a:rPr lang="en-US" sz="2200" dirty="0" smtClean="0"/>
              <a:t>selected.</a:t>
            </a:r>
          </a:p>
          <a:p>
            <a:endParaRPr lang="en-US" sz="2400" dirty="0" smtClean="0"/>
          </a:p>
          <a:p>
            <a:r>
              <a:rPr lang="en-US" sz="2800" b="1" dirty="0"/>
              <a:t>Pink </a:t>
            </a:r>
            <a:r>
              <a:rPr lang="en-US" sz="2800" b="1" dirty="0" smtClean="0"/>
              <a:t>Cab</a:t>
            </a:r>
            <a:endParaRPr lang="en-US" sz="2800" b="1" dirty="0"/>
          </a:p>
          <a:p>
            <a:r>
              <a:rPr lang="en-US" sz="2200" dirty="0"/>
              <a:t>P value is:  0.5029966906203471</a:t>
            </a:r>
          </a:p>
          <a:p>
            <a:r>
              <a:rPr lang="en-US" sz="2200" dirty="0"/>
              <a:t>There is no difference in profit regarding age in Pink company, therefore null hypothesis is </a:t>
            </a:r>
            <a:r>
              <a:rPr lang="en-US" sz="2200" dirty="0" smtClean="0"/>
              <a:t>selected.</a:t>
            </a:r>
          </a:p>
          <a:p>
            <a:endParaRPr lang="en-US" sz="2200" dirty="0" smtClean="0"/>
          </a:p>
          <a:p>
            <a:pPr algn="ctr"/>
            <a:r>
              <a:rPr lang="en-US" sz="2800" b="1" dirty="0" smtClean="0"/>
              <a:t>Conclusion</a:t>
            </a:r>
            <a:endParaRPr lang="en-US" sz="2800" b="1" dirty="0"/>
          </a:p>
          <a:p>
            <a:r>
              <a:rPr lang="en-US" sz="2200" dirty="0"/>
              <a:t>From the above analysis, we can say that Yellow Cabs gives a discount to people older than </a:t>
            </a:r>
            <a:r>
              <a:rPr lang="en-US" sz="2200" dirty="0" smtClean="0"/>
              <a:t>60.</a:t>
            </a:r>
            <a:endParaRPr lang="en-US" sz="2200" dirty="0"/>
          </a:p>
        </p:txBody>
      </p:sp>
    </p:spTree>
    <p:extLst>
      <p:ext uri="{BB962C8B-B14F-4D97-AF65-F5344CB8AC3E}">
        <p14:creationId xmlns:p14="http://schemas.microsoft.com/office/powerpoint/2010/main" val="2041111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pPr algn="l"/>
            <a:r>
              <a:rPr lang="en-US" sz="3000" b="1" dirty="0" smtClean="0">
                <a:solidFill>
                  <a:srgbClr val="FF6600"/>
                </a:solidFill>
              </a:rPr>
              <a:t/>
            </a:r>
            <a:br>
              <a:rPr lang="en-US" sz="3000" b="1" dirty="0" smtClean="0">
                <a:solidFill>
                  <a:srgbClr val="FF6600"/>
                </a:solidFill>
              </a:rPr>
            </a:br>
            <a:r>
              <a:rPr lang="en-US" sz="3000" b="1" dirty="0" smtClean="0">
                <a:solidFill>
                  <a:srgbClr val="FF6600"/>
                </a:solidFill>
              </a:rPr>
              <a:t>HYPOTHESIS 3 </a:t>
            </a:r>
            <a:br>
              <a:rPr lang="en-US" sz="3000" b="1" dirty="0" smtClean="0">
                <a:solidFill>
                  <a:srgbClr val="FF6600"/>
                </a:solidFill>
              </a:rPr>
            </a:br>
            <a:r>
              <a:rPr lang="en-US" sz="3000" b="1" dirty="0" smtClean="0">
                <a:solidFill>
                  <a:srgbClr val="FF6600"/>
                </a:solidFill>
              </a:rPr>
              <a:t> </a:t>
            </a:r>
            <a:r>
              <a:rPr lang="en-US" sz="2500" b="1" dirty="0">
                <a:solidFill>
                  <a:srgbClr val="FF6600"/>
                </a:solidFill>
              </a:rPr>
              <a:t>Is there any difference in Profit regarding mode of </a:t>
            </a:r>
            <a:r>
              <a:rPr lang="en-US" sz="2500" b="1" dirty="0" smtClean="0">
                <a:solidFill>
                  <a:srgbClr val="FF6600"/>
                </a:solidFill>
              </a:rPr>
              <a:t>payment </a:t>
            </a:r>
            <a:r>
              <a:rPr lang="en-US" sz="2500" b="1" dirty="0">
                <a:solidFill>
                  <a:srgbClr val="FF6600"/>
                </a:solidFill>
              </a:rPr>
              <a:t>in both the cab companies?</a:t>
            </a:r>
            <a:endParaRPr lang="en-US" sz="2500"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258585" y="1911409"/>
            <a:ext cx="4879077" cy="5396248"/>
          </a:xfrm>
        </p:spPr>
        <p:txBody>
          <a:bodyPr vert="vert270">
            <a:normAutofit/>
          </a:bodyPr>
          <a:lstStyle/>
          <a:p>
            <a:pPr algn="just"/>
            <a:r>
              <a:rPr lang="en-US" sz="2800" b="1" dirty="0">
                <a:solidFill>
                  <a:srgbClr val="FF6600"/>
                </a:solidFill>
              </a:rPr>
              <a:t>H0 (Null hypothesis):</a:t>
            </a:r>
            <a:r>
              <a:rPr lang="en-US" sz="2800" dirty="0">
                <a:solidFill>
                  <a:srgbClr val="FF6600"/>
                </a:solidFill>
              </a:rPr>
              <a:t> </a:t>
            </a:r>
            <a:endParaRPr lang="en-US" sz="2800" dirty="0" smtClean="0">
              <a:solidFill>
                <a:srgbClr val="FF6600"/>
              </a:solidFill>
            </a:endParaRPr>
          </a:p>
          <a:p>
            <a:pPr algn="l"/>
            <a:r>
              <a:rPr lang="en-US" sz="2800" dirty="0" smtClean="0">
                <a:solidFill>
                  <a:srgbClr val="FF6600"/>
                </a:solidFill>
              </a:rPr>
              <a:t>There </a:t>
            </a:r>
            <a:r>
              <a:rPr lang="en-US" sz="2800" dirty="0">
                <a:solidFill>
                  <a:srgbClr val="FF6600"/>
                </a:solidFill>
              </a:rPr>
              <a:t>is no difference in profit regarding mode of </a:t>
            </a:r>
            <a:r>
              <a:rPr lang="en-US" sz="2800" dirty="0" smtClean="0">
                <a:solidFill>
                  <a:srgbClr val="FF6600"/>
                </a:solidFill>
              </a:rPr>
              <a:t>payment in </a:t>
            </a:r>
            <a:r>
              <a:rPr lang="en-US" sz="2800" dirty="0">
                <a:solidFill>
                  <a:srgbClr val="FF6600"/>
                </a:solidFill>
              </a:rPr>
              <a:t>both the companies</a:t>
            </a:r>
          </a:p>
          <a:p>
            <a:pPr algn="just"/>
            <a:endParaRPr lang="en-US" sz="2800" dirty="0">
              <a:solidFill>
                <a:srgbClr val="FF6600"/>
              </a:solidFill>
            </a:endParaRPr>
          </a:p>
          <a:p>
            <a:pPr algn="just"/>
            <a:r>
              <a:rPr lang="en-US" sz="2800" b="1" dirty="0">
                <a:solidFill>
                  <a:srgbClr val="FF6600"/>
                </a:solidFill>
              </a:rPr>
              <a:t>H1 (Alternate Hypothesis</a:t>
            </a:r>
            <a:r>
              <a:rPr lang="en-US" sz="2800" b="1" dirty="0" smtClean="0">
                <a:solidFill>
                  <a:srgbClr val="FF6600"/>
                </a:solidFill>
              </a:rPr>
              <a:t>):</a:t>
            </a:r>
          </a:p>
          <a:p>
            <a:pPr algn="l"/>
            <a:r>
              <a:rPr lang="en-US" sz="2800" dirty="0" smtClean="0">
                <a:solidFill>
                  <a:srgbClr val="FF6600"/>
                </a:solidFill>
              </a:rPr>
              <a:t>There </a:t>
            </a:r>
            <a:r>
              <a:rPr lang="en-US" sz="2800" dirty="0">
                <a:solidFill>
                  <a:srgbClr val="FF6600"/>
                </a:solidFill>
              </a:rPr>
              <a:t>is difference in profit regarding mode of </a:t>
            </a:r>
            <a:r>
              <a:rPr lang="en-US" sz="2800" dirty="0" smtClean="0">
                <a:solidFill>
                  <a:srgbClr val="FF6600"/>
                </a:solidFill>
              </a:rPr>
              <a:t>payment in </a:t>
            </a:r>
            <a:r>
              <a:rPr lang="en-US" sz="2800" dirty="0">
                <a:solidFill>
                  <a:srgbClr val="FF6600"/>
                </a:solidFill>
              </a:rPr>
              <a:t>both the companies</a:t>
            </a:r>
            <a:endParaRPr lang="en-US" dirty="0">
              <a:solidFill>
                <a:srgbClr val="FF6600"/>
              </a:solidFill>
            </a:endParaRPr>
          </a:p>
        </p:txBody>
      </p:sp>
      <p:sp>
        <p:nvSpPr>
          <p:cNvPr id="4" name="TextBox 3"/>
          <p:cNvSpPr txBox="1"/>
          <p:nvPr/>
        </p:nvSpPr>
        <p:spPr>
          <a:xfrm>
            <a:off x="5496331" y="0"/>
            <a:ext cx="6695669" cy="6586418"/>
          </a:xfrm>
          <a:prstGeom prst="rect">
            <a:avLst/>
          </a:prstGeom>
          <a:noFill/>
        </p:spPr>
        <p:txBody>
          <a:bodyPr wrap="square" rtlCol="0">
            <a:spAutoFit/>
          </a:bodyPr>
          <a:lstStyle/>
          <a:p>
            <a:pPr algn="ctr"/>
            <a:endParaRPr lang="en-US" sz="2800" b="1" dirty="0" smtClean="0"/>
          </a:p>
          <a:p>
            <a:r>
              <a:rPr lang="en-US" sz="2800" b="1" dirty="0" smtClean="0"/>
              <a:t>Yellow Cab</a:t>
            </a:r>
          </a:p>
          <a:p>
            <a:r>
              <a:rPr lang="en-US" sz="2200" dirty="0" smtClean="0"/>
              <a:t>P </a:t>
            </a:r>
            <a:r>
              <a:rPr lang="en-US" sz="2200" dirty="0"/>
              <a:t>value is:  0.2933060638298729</a:t>
            </a:r>
          </a:p>
          <a:p>
            <a:r>
              <a:rPr lang="en-US" sz="2200" dirty="0"/>
              <a:t>There is no difference in profit regarding mode of payment in Yellow company, therefore null hypothesis is selected.</a:t>
            </a:r>
            <a:endParaRPr lang="en-US" sz="2200" dirty="0" smtClean="0"/>
          </a:p>
          <a:p>
            <a:endParaRPr lang="en-US" sz="2400" dirty="0" smtClean="0"/>
          </a:p>
          <a:p>
            <a:r>
              <a:rPr lang="en-US" sz="2800" b="1" dirty="0"/>
              <a:t>Pink Cab</a:t>
            </a:r>
            <a:endParaRPr lang="en-US" sz="2800" b="1" dirty="0"/>
          </a:p>
          <a:p>
            <a:r>
              <a:rPr lang="en-US" sz="2200" dirty="0"/>
              <a:t>P value is:  0.7900465828793288</a:t>
            </a:r>
          </a:p>
          <a:p>
            <a:r>
              <a:rPr lang="en-US" sz="2200" dirty="0"/>
              <a:t>There is no difference in profit regarding mode of payment in Pink company, therefore null hypothesis is selected.</a:t>
            </a:r>
            <a:endParaRPr lang="en-US" sz="2200" dirty="0" smtClean="0"/>
          </a:p>
          <a:p>
            <a:endParaRPr lang="en-US" sz="2200" dirty="0" smtClean="0"/>
          </a:p>
          <a:p>
            <a:pPr algn="ctr"/>
            <a:r>
              <a:rPr lang="en-US" sz="2800" b="1" dirty="0" smtClean="0"/>
              <a:t>Conclusion</a:t>
            </a:r>
            <a:endParaRPr lang="en-US" sz="2800" b="1" dirty="0"/>
          </a:p>
          <a:p>
            <a:r>
              <a:rPr lang="en-US" sz="2200" dirty="0"/>
              <a:t>From the above analysis, we can say that there is no difference in profit regarding the mode of payment in both companies.</a:t>
            </a:r>
          </a:p>
          <a:p>
            <a:endParaRPr lang="en-US" sz="2200" dirty="0"/>
          </a:p>
        </p:txBody>
      </p:sp>
    </p:spTree>
    <p:extLst>
      <p:ext uri="{BB962C8B-B14F-4D97-AF65-F5344CB8AC3E}">
        <p14:creationId xmlns:p14="http://schemas.microsoft.com/office/powerpoint/2010/main" val="3682017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71820" y="730876"/>
            <a:ext cx="6858000" cy="5396248"/>
          </a:xfrm>
          <a:solidFill>
            <a:srgbClr val="3B3B3B"/>
          </a:solidFill>
        </p:spPr>
        <p:txBody>
          <a:bodyPr vert="vert270" anchor="t" anchorCtr="0">
            <a:normAutofit/>
          </a:bodyPr>
          <a:lstStyle/>
          <a:p>
            <a:r>
              <a:rPr lang="en-US" b="1" dirty="0" smtClean="0">
                <a:solidFill>
                  <a:srgbClr val="FF6600"/>
                </a:solidFill>
              </a:rPr>
              <a:t/>
            </a:r>
            <a:br>
              <a:rPr lang="en-US" b="1" dirty="0" smtClean="0">
                <a:solidFill>
                  <a:srgbClr val="FF6600"/>
                </a:solidFill>
              </a:rPr>
            </a:br>
            <a:r>
              <a:rPr lang="en-US" b="1" dirty="0" smtClean="0">
                <a:solidFill>
                  <a:srgbClr val="FF6600"/>
                </a:solidFill>
              </a:rPr>
              <a:t/>
            </a:r>
            <a:br>
              <a:rPr lang="en-US" b="1" dirty="0" smtClean="0">
                <a:solidFill>
                  <a:srgbClr val="FF6600"/>
                </a:solidFill>
              </a:rPr>
            </a:br>
            <a:r>
              <a:rPr lang="en-US" b="1" dirty="0">
                <a:solidFill>
                  <a:srgbClr val="FF6600"/>
                </a:solidFill>
              </a:rPr>
              <a:t/>
            </a:r>
            <a:br>
              <a:rPr lang="en-US" b="1" dirty="0">
                <a:solidFill>
                  <a:srgbClr val="FF6600"/>
                </a:solidFill>
              </a:rPr>
            </a:br>
            <a:r>
              <a:rPr lang="en-US" b="1" dirty="0" smtClean="0">
                <a:solidFill>
                  <a:srgbClr val="FF6600"/>
                </a:solidFill>
              </a:rPr>
              <a:t>EDA Summary</a:t>
            </a:r>
            <a:endParaRPr lang="en-US" b="1" dirty="0">
              <a:solidFill>
                <a:srgbClr val="FF6600"/>
              </a:solidFill>
            </a:endParaRPr>
          </a:p>
        </p:txBody>
      </p:sp>
      <p:sp>
        <p:nvSpPr>
          <p:cNvPr id="7" name="TextBox 6"/>
          <p:cNvSpPr txBox="1"/>
          <p:nvPr/>
        </p:nvSpPr>
        <p:spPr>
          <a:xfrm>
            <a:off x="5355304" y="0"/>
            <a:ext cx="6836696" cy="7201972"/>
          </a:xfrm>
          <a:prstGeom prst="rect">
            <a:avLst/>
          </a:prstGeom>
          <a:noFill/>
        </p:spPr>
        <p:txBody>
          <a:bodyPr wrap="square" rtlCol="0">
            <a:spAutoFit/>
          </a:bodyPr>
          <a:lstStyle/>
          <a:p>
            <a:endParaRPr lang="en-US" dirty="0" smtClean="0"/>
          </a:p>
          <a:p>
            <a:endParaRPr lang="en-US" dirty="0" smtClean="0"/>
          </a:p>
          <a:p>
            <a:endParaRPr lang="en-US" dirty="0"/>
          </a:p>
          <a:p>
            <a:r>
              <a:rPr lang="en-US" sz="2600" dirty="0"/>
              <a:t>After </a:t>
            </a:r>
            <a:r>
              <a:rPr lang="en-US" sz="2600" dirty="0" smtClean="0"/>
              <a:t>performing EDA on the datasets </a:t>
            </a:r>
            <a:r>
              <a:rPr lang="en-US" sz="2600" dirty="0"/>
              <a:t>we can conclude the following points:</a:t>
            </a:r>
          </a:p>
          <a:p>
            <a:pPr marL="457200" indent="-457200">
              <a:buFont typeface="Arial" panose="020B0604020202020204" pitchFamily="34" charset="0"/>
              <a:buChar char="•"/>
            </a:pPr>
            <a:r>
              <a:rPr lang="en-US" sz="2600" dirty="0" smtClean="0"/>
              <a:t>Most </a:t>
            </a:r>
            <a:r>
              <a:rPr lang="en-US" sz="2600" dirty="0"/>
              <a:t>Users prefer traveling with a Yellow cab to a Pink cab</a:t>
            </a:r>
            <a:r>
              <a:rPr lang="en-US" sz="2600" dirty="0" smtClean="0"/>
              <a:t>.</a:t>
            </a:r>
          </a:p>
          <a:p>
            <a:pPr marL="457200" indent="-457200">
              <a:buFont typeface="Arial" panose="020B0604020202020204" pitchFamily="34" charset="0"/>
              <a:buChar char="•"/>
            </a:pPr>
            <a:r>
              <a:rPr lang="en-US" sz="2600" dirty="0" smtClean="0"/>
              <a:t>New York </a:t>
            </a:r>
            <a:r>
              <a:rPr lang="en-US" sz="2600" dirty="0"/>
              <a:t>has the highest number of cab </a:t>
            </a:r>
            <a:r>
              <a:rPr lang="en-US" sz="2600" dirty="0" smtClean="0"/>
              <a:t>users.</a:t>
            </a:r>
            <a:endParaRPr lang="en-US" sz="2600" dirty="0"/>
          </a:p>
          <a:p>
            <a:pPr marL="457200" indent="-457200">
              <a:buFont typeface="Arial" panose="020B0604020202020204" pitchFamily="34" charset="0"/>
              <a:buChar char="•"/>
            </a:pPr>
            <a:r>
              <a:rPr lang="en-US" sz="2600" dirty="0"/>
              <a:t>Yellow cab owns 89% of the total profit made by both companies.</a:t>
            </a:r>
          </a:p>
          <a:p>
            <a:pPr marL="457200" indent="-457200">
              <a:buFont typeface="Arial" panose="020B0604020202020204" pitchFamily="34" charset="0"/>
              <a:buChar char="•"/>
            </a:pPr>
            <a:r>
              <a:rPr lang="en-US" sz="2600" dirty="0"/>
              <a:t>Yellow cab charges higher than Pink cab</a:t>
            </a:r>
            <a:r>
              <a:rPr lang="en-US" sz="2600" dirty="0" smtClean="0"/>
              <a:t>.</a:t>
            </a:r>
          </a:p>
          <a:p>
            <a:pPr marL="457200" indent="-457200">
              <a:buFont typeface="Arial" panose="020B0604020202020204" pitchFamily="34" charset="0"/>
              <a:buChar char="•"/>
            </a:pPr>
            <a:r>
              <a:rPr lang="en-US" sz="2600" dirty="0" smtClean="0"/>
              <a:t>Male </a:t>
            </a:r>
            <a:r>
              <a:rPr lang="en-US" sz="2600" dirty="0"/>
              <a:t>users prefer to travel in a cab as compared to Females</a:t>
            </a:r>
            <a:r>
              <a:rPr lang="en-US" sz="2600" dirty="0" smtClean="0"/>
              <a:t>.</a:t>
            </a:r>
          </a:p>
          <a:p>
            <a:pPr marL="457200" indent="-457200">
              <a:buFont typeface="Arial" panose="020B0604020202020204" pitchFamily="34" charset="0"/>
              <a:buChar char="•"/>
            </a:pPr>
            <a:r>
              <a:rPr lang="en-US" sz="2600" dirty="0"/>
              <a:t>Most of the users traveled in the range of 2 to 48 km for both cabs.</a:t>
            </a:r>
          </a:p>
          <a:p>
            <a:pPr marL="457200" indent="-457200">
              <a:buFont typeface="Arial" panose="020B0604020202020204" pitchFamily="34" charset="0"/>
              <a:buChar char="•"/>
            </a:pPr>
            <a:endParaRPr lang="en-US" sz="2600" dirty="0" smtClean="0"/>
          </a:p>
          <a:p>
            <a:pPr marL="457200" indent="-457200">
              <a:buFont typeface="Arial" panose="020B0604020202020204" pitchFamily="34" charset="0"/>
              <a:buChar char="•"/>
            </a:pPr>
            <a:endParaRPr lang="en-US" sz="2600" dirty="0"/>
          </a:p>
          <a:p>
            <a:endParaRPr lang="en-US" dirty="0"/>
          </a:p>
        </p:txBody>
      </p:sp>
    </p:spTree>
    <p:extLst>
      <p:ext uri="{BB962C8B-B14F-4D97-AF65-F5344CB8AC3E}">
        <p14:creationId xmlns:p14="http://schemas.microsoft.com/office/powerpoint/2010/main" val="3156035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endParaRPr lang="en-US" sz="2800" dirty="0" smtClean="0">
              <a:solidFill>
                <a:srgbClr val="FF6600"/>
              </a:solidFill>
            </a:endParaRPr>
          </a:p>
          <a:p>
            <a:pPr algn="just"/>
            <a:r>
              <a:rPr lang="en-US" sz="2800" dirty="0" smtClean="0">
                <a:solidFill>
                  <a:srgbClr val="FF6600"/>
                </a:solidFill>
              </a:rPr>
              <a:t>         Problem Statement</a:t>
            </a:r>
          </a:p>
          <a:p>
            <a:pPr algn="just"/>
            <a:r>
              <a:rPr lang="en-US" sz="2800" dirty="0" smtClean="0">
                <a:solidFill>
                  <a:srgbClr val="FF6600"/>
                </a:solidFill>
              </a:rPr>
              <a:t>         Data Exploration</a:t>
            </a:r>
            <a:endParaRPr lang="en-US" sz="2800" dirty="0">
              <a:solidFill>
                <a:srgbClr val="FF6600"/>
              </a:solidFill>
            </a:endParaRPr>
          </a:p>
          <a:p>
            <a:pPr algn="just"/>
            <a:r>
              <a:rPr lang="en-US" sz="2800" dirty="0">
                <a:solidFill>
                  <a:srgbClr val="FF6600"/>
                </a:solidFill>
              </a:rPr>
              <a:t>         </a:t>
            </a:r>
            <a:r>
              <a:rPr lang="en-US" sz="2800" dirty="0" smtClean="0">
                <a:solidFill>
                  <a:srgbClr val="FF6600"/>
                </a:solidFill>
              </a:rPr>
              <a:t>EDA</a:t>
            </a:r>
          </a:p>
          <a:p>
            <a:pPr algn="just"/>
            <a:r>
              <a:rPr lang="en-US" sz="2800" dirty="0">
                <a:solidFill>
                  <a:srgbClr val="FF6600"/>
                </a:solidFill>
              </a:rPr>
              <a:t>  </a:t>
            </a:r>
            <a:r>
              <a:rPr lang="en-US" sz="2800" dirty="0" smtClean="0">
                <a:solidFill>
                  <a:srgbClr val="FF6600"/>
                </a:solidFill>
              </a:rPr>
              <a:t>       Hypothesis Testing</a:t>
            </a:r>
          </a:p>
          <a:p>
            <a:pPr algn="just"/>
            <a:r>
              <a:rPr lang="en-US" sz="2800" dirty="0">
                <a:solidFill>
                  <a:srgbClr val="FF6600"/>
                </a:solidFill>
              </a:rPr>
              <a:t>  </a:t>
            </a:r>
            <a:r>
              <a:rPr lang="en-US" sz="2800" dirty="0" smtClean="0">
                <a:solidFill>
                  <a:srgbClr val="FF6600"/>
                </a:solidFill>
              </a:rPr>
              <a:t>       EDA </a:t>
            </a:r>
            <a:r>
              <a:rPr lang="en-US" sz="2800" dirty="0">
                <a:solidFill>
                  <a:srgbClr val="FF6600"/>
                </a:solidFill>
              </a:rPr>
              <a:t>Summary</a:t>
            </a:r>
            <a:endParaRPr lang="en-US" sz="2800" dirty="0">
              <a:solidFill>
                <a:srgbClr val="FF6600"/>
              </a:solidFill>
            </a:endParaRP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4047255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71820" y="730876"/>
            <a:ext cx="6858000" cy="5396248"/>
          </a:xfrm>
          <a:solidFill>
            <a:srgbClr val="3B3B3B"/>
          </a:solidFill>
        </p:spPr>
        <p:txBody>
          <a:bodyPr vert="vert270" anchor="t" anchorCtr="0">
            <a:normAutofit/>
          </a:bodyPr>
          <a:lstStyle/>
          <a:p>
            <a:r>
              <a:rPr lang="en-US" b="1" dirty="0" smtClean="0">
                <a:solidFill>
                  <a:srgbClr val="FF6600"/>
                </a:solidFill>
              </a:rPr>
              <a:t/>
            </a:r>
            <a:br>
              <a:rPr lang="en-US" b="1" dirty="0" smtClean="0">
                <a:solidFill>
                  <a:srgbClr val="FF6600"/>
                </a:solidFill>
              </a:rPr>
            </a:br>
            <a:r>
              <a:rPr lang="en-US" b="1" dirty="0" smtClean="0">
                <a:solidFill>
                  <a:srgbClr val="FF6600"/>
                </a:solidFill>
              </a:rPr>
              <a:t/>
            </a:r>
            <a:br>
              <a:rPr lang="en-US" b="1" dirty="0" smtClean="0">
                <a:solidFill>
                  <a:srgbClr val="FF6600"/>
                </a:solidFill>
              </a:rPr>
            </a:br>
            <a:r>
              <a:rPr lang="en-US" b="1" dirty="0">
                <a:solidFill>
                  <a:srgbClr val="FF6600"/>
                </a:solidFill>
              </a:rPr>
              <a:t/>
            </a:r>
            <a:br>
              <a:rPr lang="en-US" b="1" dirty="0">
                <a:solidFill>
                  <a:srgbClr val="FF6600"/>
                </a:solidFill>
              </a:rPr>
            </a:br>
            <a:r>
              <a:rPr lang="en-US" sz="5200" b="1" dirty="0">
                <a:solidFill>
                  <a:srgbClr val="FF6600"/>
                </a:solidFill>
              </a:rPr>
              <a:t>Recommendations</a:t>
            </a:r>
            <a:endParaRPr lang="en-US" sz="5200" b="1" dirty="0">
              <a:solidFill>
                <a:srgbClr val="FF6600"/>
              </a:solidFill>
            </a:endParaRPr>
          </a:p>
        </p:txBody>
      </p:sp>
      <p:sp>
        <p:nvSpPr>
          <p:cNvPr id="3" name="TextBox 2"/>
          <p:cNvSpPr txBox="1"/>
          <p:nvPr/>
        </p:nvSpPr>
        <p:spPr>
          <a:xfrm>
            <a:off x="5355304" y="2459504"/>
            <a:ext cx="6836696" cy="1938992"/>
          </a:xfrm>
          <a:prstGeom prst="rect">
            <a:avLst/>
          </a:prstGeom>
          <a:noFill/>
        </p:spPr>
        <p:txBody>
          <a:bodyPr wrap="square" rtlCol="0">
            <a:spAutoFit/>
          </a:bodyPr>
          <a:lstStyle/>
          <a:p>
            <a:r>
              <a:rPr lang="en-US" sz="4000" dirty="0"/>
              <a:t>After analyzing the dataset I advise XYZ company to invest in Yellow Cab company.</a:t>
            </a:r>
            <a:endParaRPr lang="en-GB" sz="4000" dirty="0" smtClean="0"/>
          </a:p>
        </p:txBody>
      </p:sp>
    </p:spTree>
    <p:extLst>
      <p:ext uri="{BB962C8B-B14F-4D97-AF65-F5344CB8AC3E}">
        <p14:creationId xmlns:p14="http://schemas.microsoft.com/office/powerpoint/2010/main" val="3556610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2666998" y="-2667000"/>
            <a:ext cx="6858002" cy="12192001"/>
          </a:xfrm>
          <a:solidFill>
            <a:srgbClr val="3B3B3B"/>
          </a:solidFill>
        </p:spPr>
        <p:txBody>
          <a:bodyPr vert="vert270" anchor="t" anchorCtr="0"/>
          <a:lstStyle/>
          <a:p>
            <a:r>
              <a:rPr lang="en-US" b="1" dirty="0" smtClean="0">
                <a:solidFill>
                  <a:srgbClr val="FF6600"/>
                </a:solidFill>
              </a:rPr>
              <a:t/>
            </a:r>
            <a:br>
              <a:rPr lang="en-US" b="1" dirty="0" smtClean="0">
                <a:solidFill>
                  <a:srgbClr val="FF6600"/>
                </a:solidFill>
              </a:rPr>
            </a:br>
            <a:endParaRPr lang="en-US" b="1" dirty="0">
              <a:solidFill>
                <a:srgbClr val="FF6600"/>
              </a:solidFill>
            </a:endParaRPr>
          </a:p>
        </p:txBody>
      </p:sp>
      <p:pic>
        <p:nvPicPr>
          <p:cNvPr id="4" name="Picture 3">
            <a:extLst>
              <a:ext uri="{FF2B5EF4-FFF2-40B4-BE49-F238E27FC236}">
                <a16:creationId xmlns=""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 xmlns:a16="http://schemas.microsoft.com/office/drawing/2014/main" id="{2D4BA697-580E-5544-8F2F-194AD99B859F}"/>
              </a:ext>
            </a:extLst>
          </p:cNvPr>
          <p:cNvSpPr>
            <a:spLocks noGrp="1"/>
          </p:cNvSpPr>
          <p:nvPr>
            <p:ph type="subTitle" idx="1"/>
          </p:nvPr>
        </p:nvSpPr>
        <p:spPr>
          <a:xfrm>
            <a:off x="-2" y="-2"/>
            <a:ext cx="12192002" cy="6858002"/>
          </a:xfrm>
        </p:spPr>
        <p:txBody>
          <a:bodyPr>
            <a:normAutofit/>
          </a:bodyPr>
          <a:lstStyle/>
          <a:p>
            <a:endParaRPr lang="en-US" sz="6600" dirty="0" smtClean="0">
              <a:solidFill>
                <a:srgbClr val="FF6600"/>
              </a:solidFill>
            </a:endParaRPr>
          </a:p>
          <a:p>
            <a:endParaRPr lang="en-US" sz="6600" dirty="0">
              <a:solidFill>
                <a:srgbClr val="FF6600"/>
              </a:solidFill>
            </a:endParaRPr>
          </a:p>
          <a:p>
            <a:r>
              <a:rPr lang="en-US" sz="6600" dirty="0" smtClean="0">
                <a:solidFill>
                  <a:srgbClr val="FF6600"/>
                </a:solidFill>
              </a:rPr>
              <a:t>Thank </a:t>
            </a:r>
            <a:r>
              <a:rPr lang="en-US" sz="6600" dirty="0">
                <a:solidFill>
                  <a:srgbClr val="FF6600"/>
                </a:solidFill>
              </a:rPr>
              <a:t>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r>
              <a:rPr lang="en-US" dirty="0" smtClean="0">
                <a:solidFill>
                  <a:srgbClr val="FF6600"/>
                </a:solidFill>
              </a:rPr>
              <a:t/>
            </a:r>
            <a:br>
              <a:rPr lang="en-US" dirty="0" smtClean="0">
                <a:solidFill>
                  <a:srgbClr val="FF6600"/>
                </a:solidFill>
              </a:rPr>
            </a:br>
            <a:r>
              <a:rPr lang="en-US" dirty="0">
                <a:solidFill>
                  <a:srgbClr val="FF6600"/>
                </a:solidFill>
              </a:rPr>
              <a:t/>
            </a:r>
            <a:br>
              <a:rPr lang="en-US" dirty="0">
                <a:solidFill>
                  <a:srgbClr val="FF6600"/>
                </a:solidFill>
              </a:rPr>
            </a:br>
            <a:r>
              <a:rPr lang="en-US" dirty="0" smtClean="0">
                <a:solidFill>
                  <a:srgbClr val="FF6600"/>
                </a:solidFill>
              </a:rPr>
              <a:t/>
            </a:r>
            <a:br>
              <a:rPr lang="en-US" dirty="0" smtClean="0">
                <a:solidFill>
                  <a:srgbClr val="FF6600"/>
                </a:solidFill>
              </a:rPr>
            </a:br>
            <a:r>
              <a:rPr lang="en-US" dirty="0" smtClean="0">
                <a:solidFill>
                  <a:srgbClr val="FF6600"/>
                </a:solidFill>
              </a:rPr>
              <a:t>Problem </a:t>
            </a:r>
            <a:r>
              <a:rPr lang="en-US" dirty="0">
                <a:solidFill>
                  <a:srgbClr val="FF6600"/>
                </a:solidFill>
              </a:rPr>
              <a:t>Statement</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1882671" y="3344425"/>
            <a:ext cx="1630905" cy="5396248"/>
          </a:xfrm>
        </p:spPr>
        <p:txBody>
          <a:bodyPr vert="vert270">
            <a:normAutofit/>
          </a:bodyPr>
          <a:lstStyle/>
          <a:p>
            <a:pPr algn="l"/>
            <a:endParaRPr lang="en-US" sz="2800" dirty="0">
              <a:solidFill>
                <a:srgbClr val="FF6600"/>
              </a:solidFill>
            </a:endParaRPr>
          </a:p>
          <a:p>
            <a:pPr algn="l"/>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
        <p:nvSpPr>
          <p:cNvPr id="4" name="Rectangle 3"/>
          <p:cNvSpPr/>
          <p:nvPr/>
        </p:nvSpPr>
        <p:spPr>
          <a:xfrm>
            <a:off x="5396248" y="982176"/>
            <a:ext cx="6795752" cy="5663089"/>
          </a:xfrm>
          <a:prstGeom prst="rect">
            <a:avLst/>
          </a:prstGeom>
        </p:spPr>
        <p:txBody>
          <a:bodyPr wrap="square">
            <a:spAutoFit/>
          </a:bodyPr>
          <a:lstStyle/>
          <a:p>
            <a:r>
              <a:rPr lang="en-US" sz="2600" dirty="0"/>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US" sz="2600" dirty="0">
              <a:solidFill>
                <a:srgbClr val="FF6600"/>
              </a:solidFill>
            </a:endParaRPr>
          </a:p>
          <a:p>
            <a:r>
              <a:rPr lang="en-US" sz="2600" b="1" dirty="0"/>
              <a:t>Objective</a:t>
            </a:r>
          </a:p>
          <a:p>
            <a:r>
              <a:rPr lang="en-US" sz="2600" dirty="0"/>
              <a:t>Analyze the provided data sets, identify key trends and insights, and provide actionable recommendations to XYZ's executive team to help them identify the right cab company to make their investment.</a:t>
            </a:r>
          </a:p>
          <a:p>
            <a:endParaRPr lang="en-US" sz="2400" dirty="0" smtClean="0"/>
          </a:p>
        </p:txBody>
      </p:sp>
    </p:spTree>
    <p:extLst>
      <p:ext uri="{BB962C8B-B14F-4D97-AF65-F5344CB8AC3E}">
        <p14:creationId xmlns:p14="http://schemas.microsoft.com/office/powerpoint/2010/main" val="3225749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r>
              <a:rPr lang="en-US" dirty="0" smtClean="0">
                <a:solidFill>
                  <a:srgbClr val="FF6600"/>
                </a:solidFill>
              </a:rPr>
              <a:t/>
            </a:r>
            <a:br>
              <a:rPr lang="en-US" dirty="0" smtClean="0">
                <a:solidFill>
                  <a:srgbClr val="FF6600"/>
                </a:solidFill>
              </a:rPr>
            </a:br>
            <a:r>
              <a:rPr lang="en-US" dirty="0">
                <a:solidFill>
                  <a:srgbClr val="FF6600"/>
                </a:solidFill>
              </a:rPr>
              <a:t/>
            </a:r>
            <a:br>
              <a:rPr lang="en-US" dirty="0">
                <a:solidFill>
                  <a:srgbClr val="FF6600"/>
                </a:solidFill>
              </a:rPr>
            </a:br>
            <a:r>
              <a:rPr lang="en-US" dirty="0" smtClean="0">
                <a:solidFill>
                  <a:srgbClr val="FF6600"/>
                </a:solidFill>
              </a:rPr>
              <a:t/>
            </a:r>
            <a:br>
              <a:rPr lang="en-US" dirty="0" smtClean="0">
                <a:solidFill>
                  <a:srgbClr val="FF6600"/>
                </a:solidFill>
              </a:rPr>
            </a:br>
            <a:r>
              <a:rPr lang="en-US" dirty="0" smtClean="0">
                <a:solidFill>
                  <a:srgbClr val="FF6600"/>
                </a:solidFill>
              </a:rPr>
              <a:t>Data </a:t>
            </a:r>
            <a:r>
              <a:rPr lang="en-US" dirty="0">
                <a:solidFill>
                  <a:srgbClr val="FF6600"/>
                </a:solidFill>
              </a:rPr>
              <a:t>Exploration</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1882671" y="3344425"/>
            <a:ext cx="1630905" cy="5396248"/>
          </a:xfrm>
        </p:spPr>
        <p:txBody>
          <a:bodyPr vert="vert270">
            <a:normAutofit/>
          </a:bodyPr>
          <a:lstStyle/>
          <a:p>
            <a:pPr algn="l"/>
            <a:endParaRPr lang="en-US" sz="2800" dirty="0">
              <a:solidFill>
                <a:srgbClr val="FF6600"/>
              </a:solidFill>
            </a:endParaRPr>
          </a:p>
          <a:p>
            <a:pPr algn="l"/>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
        <p:nvSpPr>
          <p:cNvPr id="4" name="Rectangle 3"/>
          <p:cNvSpPr/>
          <p:nvPr/>
        </p:nvSpPr>
        <p:spPr>
          <a:xfrm>
            <a:off x="5396249" y="0"/>
            <a:ext cx="6795752" cy="6478697"/>
          </a:xfrm>
          <a:prstGeom prst="rect">
            <a:avLst/>
          </a:prstGeom>
        </p:spPr>
        <p:txBody>
          <a:bodyPr wrap="square">
            <a:spAutoFit/>
          </a:bodyPr>
          <a:lstStyle/>
          <a:p>
            <a:endParaRPr lang="en-US" sz="2400" dirty="0" smtClean="0"/>
          </a:p>
          <a:p>
            <a:r>
              <a:rPr lang="en-US" sz="2300" dirty="0" smtClean="0"/>
              <a:t>The </a:t>
            </a:r>
            <a:r>
              <a:rPr lang="en-US" sz="2300" dirty="0"/>
              <a:t>Data is taken from GitHub. </a:t>
            </a:r>
            <a:r>
              <a:rPr lang="en-US" sz="2300" dirty="0"/>
              <a:t>It contains four individual data sets.</a:t>
            </a:r>
          </a:p>
          <a:p>
            <a:r>
              <a:rPr lang="en-US" sz="2300" dirty="0"/>
              <a:t>Below is the list of datasets that are provided for the analysis:</a:t>
            </a:r>
          </a:p>
          <a:p>
            <a:r>
              <a:rPr lang="en-US" sz="2300" b="1" dirty="0"/>
              <a:t>Cab_Data.csv </a:t>
            </a:r>
            <a:r>
              <a:rPr lang="en-US" sz="2300" dirty="0"/>
              <a:t>– This file includes details </a:t>
            </a:r>
            <a:r>
              <a:rPr lang="en-US" sz="2300" dirty="0" smtClean="0"/>
              <a:t>of 			               transactions </a:t>
            </a:r>
            <a:r>
              <a:rPr lang="en-US" sz="2300" dirty="0"/>
              <a:t>for two cab companies 	</a:t>
            </a:r>
            <a:r>
              <a:rPr lang="en-US" sz="2300" dirty="0" smtClean="0"/>
              <a:t>      	  	 (</a:t>
            </a:r>
            <a:r>
              <a:rPr lang="en-US" sz="2300" dirty="0"/>
              <a:t>Yellow and Pink Cab</a:t>
            </a:r>
            <a:r>
              <a:rPr lang="en-US" sz="2300" dirty="0" smtClean="0"/>
              <a:t>).</a:t>
            </a:r>
            <a:endParaRPr lang="en-US" sz="2300" dirty="0"/>
          </a:p>
          <a:p>
            <a:r>
              <a:rPr lang="en-US" sz="2300" b="1" dirty="0"/>
              <a:t>Customer_ID.csv</a:t>
            </a:r>
            <a:r>
              <a:rPr lang="en-US" sz="2300" dirty="0"/>
              <a:t> – This is a mapping table that </a:t>
            </a:r>
            <a:r>
              <a:rPr lang="en-US" sz="2300" dirty="0" smtClean="0"/>
              <a:t>		                     contains </a:t>
            </a:r>
            <a:r>
              <a:rPr lang="en-US" sz="2300" dirty="0"/>
              <a:t>a unique identifier that			</a:t>
            </a:r>
            <a:r>
              <a:rPr lang="en-US" sz="2300" dirty="0" smtClean="0"/>
              <a:t>        links </a:t>
            </a:r>
            <a:r>
              <a:rPr lang="en-US" sz="2300" dirty="0"/>
              <a:t>the customer’s demographic </a:t>
            </a:r>
            <a:r>
              <a:rPr lang="en-US" sz="2300" dirty="0" smtClean="0"/>
              <a:t>		        details.</a:t>
            </a:r>
            <a:endParaRPr lang="en-US" sz="2300" dirty="0"/>
          </a:p>
          <a:p>
            <a:r>
              <a:rPr lang="en-US" sz="2300" b="1" dirty="0"/>
              <a:t>Transaction_ID.csv</a:t>
            </a:r>
            <a:r>
              <a:rPr lang="en-US" sz="2300" dirty="0"/>
              <a:t> – This is a mapping table that </a:t>
            </a:r>
            <a:r>
              <a:rPr lang="en-US" sz="2300" dirty="0" smtClean="0"/>
              <a:t>		                        contains </a:t>
            </a:r>
            <a:r>
              <a:rPr lang="en-US" sz="2300" dirty="0"/>
              <a:t>transaction to </a:t>
            </a:r>
            <a:r>
              <a:rPr lang="en-US" sz="2300" dirty="0" smtClean="0"/>
              <a:t>		                         		          customer </a:t>
            </a:r>
            <a:r>
              <a:rPr lang="en-US" sz="2300" dirty="0"/>
              <a:t>mapping and </a:t>
            </a:r>
            <a:r>
              <a:rPr lang="en-US" sz="2300" dirty="0" smtClean="0"/>
              <a:t>			            	          payment </a:t>
            </a:r>
            <a:r>
              <a:rPr lang="en-US" sz="2300" dirty="0"/>
              <a:t>mode.</a:t>
            </a:r>
          </a:p>
          <a:p>
            <a:r>
              <a:rPr lang="en-US" sz="2300" b="1" dirty="0"/>
              <a:t>City.csv</a:t>
            </a:r>
            <a:r>
              <a:rPr lang="en-US" sz="2300" dirty="0"/>
              <a:t> – This file contains a list of US cities, their </a:t>
            </a:r>
            <a:r>
              <a:rPr lang="en-US" sz="2300" dirty="0" smtClean="0"/>
              <a:t>		    population </a:t>
            </a:r>
            <a:r>
              <a:rPr lang="en-US" sz="2300" dirty="0"/>
              <a:t>and the number </a:t>
            </a:r>
            <a:r>
              <a:rPr lang="en-US" sz="2300" dirty="0" smtClean="0"/>
              <a:t>of </a:t>
            </a:r>
            <a:r>
              <a:rPr lang="en-US" sz="2300" dirty="0"/>
              <a:t>cab </a:t>
            </a:r>
            <a:r>
              <a:rPr lang="en-US" sz="2300" dirty="0" smtClean="0"/>
              <a:t>users.</a:t>
            </a:r>
            <a:endParaRPr lang="en-US" sz="2300" dirty="0"/>
          </a:p>
        </p:txBody>
      </p:sp>
    </p:spTree>
    <p:extLst>
      <p:ext uri="{BB962C8B-B14F-4D97-AF65-F5344CB8AC3E}">
        <p14:creationId xmlns:p14="http://schemas.microsoft.com/office/powerpoint/2010/main" val="41485851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r>
              <a:rPr lang="en-US" dirty="0" smtClean="0">
                <a:solidFill>
                  <a:srgbClr val="FF6600"/>
                </a:solidFill>
              </a:rPr>
              <a:t/>
            </a:r>
            <a:br>
              <a:rPr lang="en-US" dirty="0" smtClean="0">
                <a:solidFill>
                  <a:srgbClr val="FF6600"/>
                </a:solidFill>
              </a:rPr>
            </a:br>
            <a:r>
              <a:rPr lang="en-US" dirty="0">
                <a:solidFill>
                  <a:srgbClr val="FF6600"/>
                </a:solidFill>
              </a:rPr>
              <a:t/>
            </a:r>
            <a:br>
              <a:rPr lang="en-US" dirty="0">
                <a:solidFill>
                  <a:srgbClr val="FF6600"/>
                </a:solidFill>
              </a:rPr>
            </a:br>
            <a:r>
              <a:rPr lang="en-US" dirty="0" smtClean="0">
                <a:solidFill>
                  <a:srgbClr val="FF6600"/>
                </a:solidFill>
              </a:rPr>
              <a:t/>
            </a:r>
            <a:br>
              <a:rPr lang="en-US" dirty="0" smtClean="0">
                <a:solidFill>
                  <a:srgbClr val="FF6600"/>
                </a:solidFill>
              </a:rPr>
            </a:br>
            <a:r>
              <a:rPr lang="en-US" dirty="0" smtClean="0">
                <a:solidFill>
                  <a:srgbClr val="FF6600"/>
                </a:solidFill>
              </a:rPr>
              <a:t>Data </a:t>
            </a:r>
            <a:r>
              <a:rPr lang="en-US" dirty="0">
                <a:solidFill>
                  <a:srgbClr val="FF6600"/>
                </a:solidFill>
              </a:rPr>
              <a:t>Exploration</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1882671" y="3344425"/>
            <a:ext cx="1630905" cy="5396248"/>
          </a:xfrm>
        </p:spPr>
        <p:txBody>
          <a:bodyPr vert="vert270">
            <a:normAutofit/>
          </a:bodyPr>
          <a:lstStyle/>
          <a:p>
            <a:pPr algn="l"/>
            <a:endParaRPr lang="en-US" sz="2800" dirty="0">
              <a:solidFill>
                <a:srgbClr val="FF6600"/>
              </a:solidFill>
            </a:endParaRPr>
          </a:p>
          <a:p>
            <a:pPr algn="l"/>
            <a:endParaRPr lang="en-US" sz="3200" dirty="0">
              <a:solidFill>
                <a:srgbClr val="FF6600"/>
              </a:solidFill>
            </a:endParaRPr>
          </a:p>
          <a:p>
            <a:endParaRPr lang="en-US" dirty="0">
              <a:solidFill>
                <a:srgbClr val="FF6600"/>
              </a:solidFill>
            </a:endParaRPr>
          </a:p>
          <a:p>
            <a:endParaRPr lang="en-US" dirty="0">
              <a:solidFill>
                <a:srgbClr val="FF6600"/>
              </a:solidFill>
            </a:endParaRPr>
          </a:p>
        </p:txBody>
      </p:sp>
      <p:sp>
        <p:nvSpPr>
          <p:cNvPr id="4" name="Rectangle 3"/>
          <p:cNvSpPr/>
          <p:nvPr/>
        </p:nvSpPr>
        <p:spPr>
          <a:xfrm>
            <a:off x="5396249" y="0"/>
            <a:ext cx="6795752" cy="815608"/>
          </a:xfrm>
          <a:prstGeom prst="rect">
            <a:avLst/>
          </a:prstGeom>
        </p:spPr>
        <p:txBody>
          <a:bodyPr wrap="square">
            <a:spAutoFit/>
          </a:bodyPr>
          <a:lstStyle/>
          <a:p>
            <a:endParaRPr lang="en-US" sz="2400" dirty="0" smtClean="0"/>
          </a:p>
          <a:p>
            <a:pPr marL="342900" indent="-342900">
              <a:buFont typeface="Arial" panose="020B0604020202020204" pitchFamily="34" charset="0"/>
              <a:buChar char="•"/>
            </a:pPr>
            <a:endParaRPr lang="en-US" sz="2300" dirty="0"/>
          </a:p>
        </p:txBody>
      </p:sp>
      <p:sp>
        <p:nvSpPr>
          <p:cNvPr id="5" name="TextBox 4"/>
          <p:cNvSpPr txBox="1"/>
          <p:nvPr/>
        </p:nvSpPr>
        <p:spPr>
          <a:xfrm>
            <a:off x="5396248" y="1389980"/>
            <a:ext cx="6795753" cy="413959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time period of data is from </a:t>
            </a:r>
            <a:r>
              <a:rPr lang="en-US" sz="2400" dirty="0" smtClean="0"/>
              <a:t>31-01-2016 to  </a:t>
            </a:r>
          </a:p>
          <a:p>
            <a:r>
              <a:rPr lang="en-US" sz="2400" dirty="0" smtClean="0"/>
              <a:t>     31-12-2018</a:t>
            </a:r>
          </a:p>
          <a:p>
            <a:pPr marL="342900" indent="-342900">
              <a:buFont typeface="Arial" panose="020B0604020202020204" pitchFamily="34" charset="0"/>
              <a:buChar char="•"/>
            </a:pPr>
            <a:r>
              <a:rPr lang="en-US" sz="2400" dirty="0" smtClean="0"/>
              <a:t>There is No Null and Duplicate values present in this dataset.</a:t>
            </a:r>
          </a:p>
          <a:p>
            <a:pPr marL="342900" indent="-342900">
              <a:buFont typeface="Arial" panose="020B0604020202020204" pitchFamily="34" charset="0"/>
              <a:buChar char="•"/>
            </a:pPr>
            <a:r>
              <a:rPr lang="en-US" sz="2400" dirty="0"/>
              <a:t>To analyze this dataset </a:t>
            </a:r>
            <a:r>
              <a:rPr lang="en-US" sz="2400" dirty="0" smtClean="0"/>
              <a:t>we </a:t>
            </a:r>
            <a:r>
              <a:rPr lang="en-US" sz="2400" dirty="0"/>
              <a:t>have to preprocess this dataset by converting the Date of Travel </a:t>
            </a:r>
            <a:r>
              <a:rPr lang="en-US" sz="2400" dirty="0" smtClean="0"/>
              <a:t>column into Date format. </a:t>
            </a:r>
            <a:r>
              <a:rPr lang="en-US" sz="2400" dirty="0"/>
              <a:t>Also we are adding the </a:t>
            </a:r>
            <a:r>
              <a:rPr lang="en-US" sz="2400" dirty="0" smtClean="0"/>
              <a:t>Profit, Weekday, Year, Month </a:t>
            </a:r>
            <a:r>
              <a:rPr lang="en-US" sz="2400" dirty="0"/>
              <a:t>columns to our dataset</a:t>
            </a:r>
            <a:r>
              <a:rPr lang="en-US" sz="2400" dirty="0" smtClean="0"/>
              <a:t>.</a:t>
            </a:r>
          </a:p>
          <a:p>
            <a:pPr marL="342900" indent="-342900">
              <a:buFont typeface="Arial" panose="020B0604020202020204" pitchFamily="34" charset="0"/>
              <a:buChar char="•"/>
            </a:pPr>
            <a:r>
              <a:rPr lang="en-US" sz="2400" dirty="0" smtClean="0"/>
              <a:t>To analysis the dataset we have to merge all the dataset into one table.</a:t>
            </a:r>
          </a:p>
          <a:p>
            <a:pPr marL="342900" indent="-342900">
              <a:buFont typeface="Arial" panose="020B0604020202020204" pitchFamily="34" charset="0"/>
              <a:buChar char="•"/>
            </a:pPr>
            <a:endParaRPr lang="en-US" sz="2300" dirty="0"/>
          </a:p>
        </p:txBody>
      </p:sp>
    </p:spTree>
    <p:extLst>
      <p:ext uri="{BB962C8B-B14F-4D97-AF65-F5344CB8AC3E}">
        <p14:creationId xmlns:p14="http://schemas.microsoft.com/office/powerpoint/2010/main" val="2872568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2667002" y="-2667002"/>
            <a:ext cx="6858000" cy="12192004"/>
          </a:xfrm>
          <a:solidFill>
            <a:srgbClr val="3B3B3B"/>
          </a:solidFill>
        </p:spPr>
        <p:txBody>
          <a:bodyPr vert="vert270" anchor="t" anchorCtr="0">
            <a:normAutofit/>
          </a:bodyPr>
          <a:lstStyle/>
          <a:p>
            <a:r>
              <a:rPr lang="en-US" dirty="0" smtClean="0">
                <a:solidFill>
                  <a:srgbClr val="FF6600"/>
                </a:solidFill>
              </a:rPr>
              <a:t/>
            </a:r>
            <a:br>
              <a:rPr lang="en-US" dirty="0" smtClean="0">
                <a:solidFill>
                  <a:srgbClr val="FF6600"/>
                </a:solidFill>
              </a:rPr>
            </a:br>
            <a:r>
              <a:rPr lang="en-US" dirty="0">
                <a:solidFill>
                  <a:srgbClr val="FF6600"/>
                </a:solidFill>
              </a:rPr>
              <a:t/>
            </a:r>
            <a:br>
              <a:rPr lang="en-US" dirty="0">
                <a:solidFill>
                  <a:srgbClr val="FF6600"/>
                </a:solidFill>
              </a:rPr>
            </a:br>
            <a:r>
              <a:rPr lang="en-US" dirty="0" smtClean="0">
                <a:solidFill>
                  <a:srgbClr val="FF6600"/>
                </a:solidFill>
              </a:rPr>
              <a:t/>
            </a:r>
            <a:br>
              <a:rPr lang="en-US" dirty="0" smtClean="0">
                <a:solidFill>
                  <a:srgbClr val="FF6600"/>
                </a:solidFill>
              </a:rPr>
            </a:br>
            <a:r>
              <a:rPr lang="en-US" sz="8000" dirty="0" smtClean="0">
                <a:solidFill>
                  <a:srgbClr val="FF6600"/>
                </a:solidFill>
              </a:rPr>
              <a:t>Exploratory </a:t>
            </a:r>
            <a:r>
              <a:rPr lang="en-US" sz="8000" dirty="0">
                <a:solidFill>
                  <a:srgbClr val="FF6600"/>
                </a:solidFill>
              </a:rPr>
              <a:t>Data Analysis</a:t>
            </a:r>
          </a:p>
        </p:txBody>
      </p:sp>
    </p:spTree>
    <p:extLst>
      <p:ext uri="{BB962C8B-B14F-4D97-AF65-F5344CB8AC3E}">
        <p14:creationId xmlns:p14="http://schemas.microsoft.com/office/powerpoint/2010/main" val="27427916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r>
              <a:rPr lang="en-US" b="1" dirty="0" smtClean="0">
                <a:solidFill>
                  <a:srgbClr val="FF6600"/>
                </a:solidFill>
              </a:rPr>
              <a:t>Users Per City</a:t>
            </a:r>
            <a:endParaRPr lang="en-US"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122062" y="1339691"/>
            <a:ext cx="5640371" cy="5396248"/>
          </a:xfrm>
        </p:spPr>
        <p:txBody>
          <a:bodyPr vert="vert270">
            <a:normAutofit/>
          </a:bodyPr>
          <a:lstStyle/>
          <a:p>
            <a:endParaRPr lang="en-US" dirty="0">
              <a:solidFill>
                <a:srgbClr val="FF6600"/>
              </a:solidFill>
            </a:endParaRPr>
          </a:p>
          <a:p>
            <a:pPr algn="just"/>
            <a:r>
              <a:rPr lang="en-US" dirty="0">
                <a:solidFill>
                  <a:srgbClr val="FF6600"/>
                </a:solidFill>
              </a:rPr>
              <a:t>   </a:t>
            </a:r>
            <a:endParaRPr lang="en-US" sz="2800" dirty="0">
              <a:solidFill>
                <a:srgbClr val="FF6600"/>
              </a:solidFill>
            </a:endParaRPr>
          </a:p>
          <a:p>
            <a:pPr marL="457200" indent="-457200" algn="l">
              <a:buFont typeface="Arial" panose="020B0604020202020204" pitchFamily="34" charset="0"/>
              <a:buChar char="•"/>
            </a:pPr>
            <a:r>
              <a:rPr lang="en-US" sz="2800" dirty="0" smtClean="0">
                <a:solidFill>
                  <a:srgbClr val="FF6600"/>
                </a:solidFill>
              </a:rPr>
              <a:t>From the plot we can say that ‘New York’ has the highest number of cab users and ‘Pittsburgh’ has the lowest number of cab users.</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5" name="Picture 4"/>
          <p:cNvPicPr>
            <a:picLocks noChangeAspect="1"/>
          </p:cNvPicPr>
          <p:nvPr/>
        </p:nvPicPr>
        <p:blipFill>
          <a:blip r:embed="rId2"/>
          <a:stretch>
            <a:fillRect/>
          </a:stretch>
        </p:blipFill>
        <p:spPr>
          <a:xfrm>
            <a:off x="5509953" y="0"/>
            <a:ext cx="6682047" cy="6858000"/>
          </a:xfrm>
          <a:prstGeom prst="rect">
            <a:avLst/>
          </a:prstGeom>
        </p:spPr>
      </p:pic>
    </p:spTree>
    <p:extLst>
      <p:ext uri="{BB962C8B-B14F-4D97-AF65-F5344CB8AC3E}">
        <p14:creationId xmlns:p14="http://schemas.microsoft.com/office/powerpoint/2010/main" val="603381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r>
              <a:rPr lang="en-US" sz="5000" b="1" dirty="0" smtClean="0">
                <a:solidFill>
                  <a:srgbClr val="FF6600"/>
                </a:solidFill>
              </a:rPr>
              <a:t>Travel Frequency By Month and Year</a:t>
            </a:r>
            <a:endParaRPr lang="en-US" sz="5000"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22540" y="1439216"/>
            <a:ext cx="5441327" cy="5396248"/>
          </a:xfrm>
        </p:spPr>
        <p:txBody>
          <a:bodyPr vert="vert270">
            <a:normAutofit/>
          </a:bodyPr>
          <a:lstStyle/>
          <a:p>
            <a:pPr algn="just"/>
            <a:endParaRPr lang="en-US" dirty="0">
              <a:solidFill>
                <a:srgbClr val="FF6600"/>
              </a:solidFill>
            </a:endParaRPr>
          </a:p>
          <a:p>
            <a:pPr marL="457200" indent="-457200" algn="l">
              <a:buFont typeface="Arial" panose="020B0604020202020204" pitchFamily="34" charset="0"/>
              <a:buChar char="•"/>
            </a:pPr>
            <a:r>
              <a:rPr lang="en-US" dirty="0" smtClean="0">
                <a:solidFill>
                  <a:srgbClr val="FF6600"/>
                </a:solidFill>
              </a:rPr>
              <a:t>From the Month Bra plot we can </a:t>
            </a:r>
            <a:r>
              <a:rPr lang="en-US" dirty="0" smtClean="0">
                <a:solidFill>
                  <a:srgbClr val="FF6600"/>
                </a:solidFill>
              </a:rPr>
              <a:t>say that </a:t>
            </a:r>
            <a:r>
              <a:rPr lang="en-US" dirty="0">
                <a:solidFill>
                  <a:srgbClr val="FF6600"/>
                </a:solidFill>
              </a:rPr>
              <a:t>In December higher travelers use cab services it is because of the holiday season</a:t>
            </a:r>
            <a:r>
              <a:rPr lang="en-US" dirty="0" smtClean="0">
                <a:solidFill>
                  <a:srgbClr val="FF6600"/>
                </a:solidFill>
              </a:rPr>
              <a:t>.</a:t>
            </a:r>
          </a:p>
          <a:p>
            <a:pPr marL="457200" indent="-457200" algn="l">
              <a:buFont typeface="Arial" panose="020B0604020202020204" pitchFamily="34" charset="0"/>
              <a:buChar char="•"/>
            </a:pPr>
            <a:r>
              <a:rPr lang="en-US" dirty="0" smtClean="0">
                <a:solidFill>
                  <a:srgbClr val="FF6600"/>
                </a:solidFill>
              </a:rPr>
              <a:t> </a:t>
            </a:r>
            <a:r>
              <a:rPr lang="en-US" dirty="0">
                <a:solidFill>
                  <a:srgbClr val="FF6600"/>
                </a:solidFill>
              </a:rPr>
              <a:t>While comparing we can say that the Yellow cab company has higher customers compared to the Pink cab</a:t>
            </a:r>
            <a:r>
              <a:rPr lang="en-US" dirty="0" smtClean="0">
                <a:solidFill>
                  <a:srgbClr val="FF6600"/>
                </a:solidFill>
              </a:rPr>
              <a:t>.</a:t>
            </a:r>
          </a:p>
          <a:p>
            <a:pPr marL="457200" indent="-457200" algn="l">
              <a:buFont typeface="Arial" panose="020B0604020202020204" pitchFamily="34" charset="0"/>
              <a:buChar char="•"/>
            </a:pPr>
            <a:r>
              <a:rPr lang="en-US" dirty="0" smtClean="0">
                <a:solidFill>
                  <a:srgbClr val="FF6600"/>
                </a:solidFill>
              </a:rPr>
              <a:t>From the Year Bar plot we can say that in 2017 there are </a:t>
            </a:r>
            <a:r>
              <a:rPr lang="en-US" dirty="0">
                <a:solidFill>
                  <a:srgbClr val="FF6600"/>
                </a:solidFill>
              </a:rPr>
              <a:t>higher travelers </a:t>
            </a:r>
            <a:r>
              <a:rPr lang="en-US" dirty="0" smtClean="0">
                <a:solidFill>
                  <a:srgbClr val="FF6600"/>
                </a:solidFill>
              </a:rPr>
              <a:t>using </a:t>
            </a:r>
            <a:r>
              <a:rPr lang="en-US" dirty="0">
                <a:solidFill>
                  <a:srgbClr val="FF6600"/>
                </a:solidFill>
              </a:rPr>
              <a:t>cab </a:t>
            </a:r>
            <a:r>
              <a:rPr lang="en-US" dirty="0" smtClean="0">
                <a:solidFill>
                  <a:srgbClr val="FF6600"/>
                </a:solidFill>
              </a:rPr>
              <a:t>services compared to Years 2016 and 2018. </a:t>
            </a:r>
            <a:endParaRPr lang="en-US" dirty="0" smtClean="0">
              <a:solidFill>
                <a:srgbClr val="FF6600"/>
              </a:solidFill>
            </a:endParaRPr>
          </a:p>
          <a:p>
            <a:pPr algn="l"/>
            <a:endParaRPr lang="en-US" dirty="0">
              <a:solidFill>
                <a:srgbClr val="FF6600"/>
              </a:solidFill>
            </a:endParaRPr>
          </a:p>
          <a:p>
            <a:pPr algn="l"/>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2"/>
          <a:stretch>
            <a:fillRect/>
          </a:stretch>
        </p:blipFill>
        <p:spPr>
          <a:xfrm>
            <a:off x="5396247" y="0"/>
            <a:ext cx="6795753" cy="3619251"/>
          </a:xfrm>
          <a:prstGeom prst="rect">
            <a:avLst/>
          </a:prstGeom>
        </p:spPr>
      </p:pic>
      <p:pic>
        <p:nvPicPr>
          <p:cNvPr id="5" name="Picture 4"/>
          <p:cNvPicPr>
            <a:picLocks noChangeAspect="1"/>
          </p:cNvPicPr>
          <p:nvPr/>
        </p:nvPicPr>
        <p:blipFill>
          <a:blip r:embed="rId3"/>
          <a:stretch>
            <a:fillRect/>
          </a:stretch>
        </p:blipFill>
        <p:spPr>
          <a:xfrm>
            <a:off x="5396246" y="3844632"/>
            <a:ext cx="6795753" cy="2401622"/>
          </a:xfrm>
          <a:prstGeom prst="rect">
            <a:avLst/>
          </a:prstGeom>
        </p:spPr>
      </p:pic>
    </p:spTree>
    <p:extLst>
      <p:ext uri="{BB962C8B-B14F-4D97-AF65-F5344CB8AC3E}">
        <p14:creationId xmlns:p14="http://schemas.microsoft.com/office/powerpoint/2010/main" val="3657371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B8F26E-9345-4747-9094-972E38700A17}"/>
              </a:ext>
            </a:extLst>
          </p:cNvPr>
          <p:cNvSpPr>
            <a:spLocks noGrp="1"/>
          </p:cNvSpPr>
          <p:nvPr>
            <p:ph type="ctrTitle"/>
          </p:nvPr>
        </p:nvSpPr>
        <p:spPr>
          <a:xfrm rot="5400000">
            <a:off x="-730876" y="730876"/>
            <a:ext cx="6858000" cy="5396248"/>
          </a:xfrm>
          <a:solidFill>
            <a:srgbClr val="3B3B3B"/>
          </a:solidFill>
        </p:spPr>
        <p:txBody>
          <a:bodyPr vert="vert270" anchor="t" anchorCtr="0">
            <a:normAutofit/>
          </a:bodyPr>
          <a:lstStyle/>
          <a:p>
            <a:r>
              <a:rPr lang="en-US" sz="5000" b="1" dirty="0" smtClean="0">
                <a:solidFill>
                  <a:srgbClr val="FF6600"/>
                </a:solidFill>
              </a:rPr>
              <a:t>Travel Frequency By Week Days</a:t>
            </a:r>
            <a:endParaRPr lang="en-US" sz="5000" b="1" dirty="0">
              <a:solidFill>
                <a:srgbClr val="FF6600"/>
              </a:solidFill>
            </a:endParaRPr>
          </a:p>
        </p:txBody>
      </p:sp>
      <p:sp>
        <p:nvSpPr>
          <p:cNvPr id="3" name="Subtitle 2">
            <a:extLst>
              <a:ext uri="{FF2B5EF4-FFF2-40B4-BE49-F238E27FC236}">
                <a16:creationId xmlns="" xmlns:a16="http://schemas.microsoft.com/office/drawing/2014/main" id="{60B3D5A6-E766-7C41-BD00-B22DA4727FBA}"/>
              </a:ext>
            </a:extLst>
          </p:cNvPr>
          <p:cNvSpPr>
            <a:spLocks noGrp="1"/>
          </p:cNvSpPr>
          <p:nvPr>
            <p:ph type="subTitle" idx="1"/>
          </p:nvPr>
        </p:nvSpPr>
        <p:spPr>
          <a:xfrm rot="5400000">
            <a:off x="67615" y="1529368"/>
            <a:ext cx="5261018" cy="5396248"/>
          </a:xfrm>
        </p:spPr>
        <p:txBody>
          <a:bodyPr vert="vert270">
            <a:normAutofit/>
          </a:bodyPr>
          <a:lstStyle/>
          <a:p>
            <a:endParaRPr lang="en-US" dirty="0">
              <a:solidFill>
                <a:srgbClr val="FF6600"/>
              </a:solidFill>
            </a:endParaRPr>
          </a:p>
          <a:p>
            <a:pPr algn="just"/>
            <a:r>
              <a:rPr lang="en-US" dirty="0">
                <a:solidFill>
                  <a:srgbClr val="FF6600"/>
                </a:solidFill>
              </a:rPr>
              <a:t>   </a:t>
            </a:r>
          </a:p>
          <a:p>
            <a:pPr marL="457200" indent="-457200" algn="l">
              <a:buFont typeface="Arial" panose="020B0604020202020204" pitchFamily="34" charset="0"/>
              <a:buChar char="•"/>
            </a:pPr>
            <a:r>
              <a:rPr lang="en-US" sz="2800" dirty="0" smtClean="0">
                <a:solidFill>
                  <a:srgbClr val="FF6600"/>
                </a:solidFill>
              </a:rPr>
              <a:t>From the Bar plot we can say that </a:t>
            </a:r>
            <a:r>
              <a:rPr lang="en-US" sz="2800" dirty="0">
                <a:solidFill>
                  <a:srgbClr val="FF6600"/>
                </a:solidFill>
              </a:rPr>
              <a:t>on </a:t>
            </a:r>
            <a:r>
              <a:rPr lang="en-US" sz="2800" dirty="0" smtClean="0">
                <a:solidFill>
                  <a:srgbClr val="FF6600"/>
                </a:solidFill>
              </a:rPr>
              <a:t>Thursday there </a:t>
            </a:r>
            <a:r>
              <a:rPr lang="en-US" sz="2800" dirty="0">
                <a:solidFill>
                  <a:srgbClr val="FF6600"/>
                </a:solidFill>
              </a:rPr>
              <a:t>are higher travelers </a:t>
            </a:r>
            <a:r>
              <a:rPr lang="en-US" sz="2800" dirty="0" smtClean="0">
                <a:solidFill>
                  <a:srgbClr val="FF6600"/>
                </a:solidFill>
              </a:rPr>
              <a:t>using </a:t>
            </a:r>
            <a:r>
              <a:rPr lang="en-US" sz="2800" dirty="0">
                <a:solidFill>
                  <a:srgbClr val="FF6600"/>
                </a:solidFill>
              </a:rPr>
              <a:t>cab </a:t>
            </a:r>
            <a:r>
              <a:rPr lang="en-US" sz="2800" dirty="0" smtClean="0">
                <a:solidFill>
                  <a:srgbClr val="FF6600"/>
                </a:solidFill>
              </a:rPr>
              <a:t>services. </a:t>
            </a:r>
            <a:endParaRPr lang="en-US" sz="2800" dirty="0">
              <a:solidFill>
                <a:srgbClr val="FF6600"/>
              </a:solidFill>
            </a:endParaRPr>
          </a:p>
          <a:p>
            <a:pPr marL="457200" indent="-457200" algn="l">
              <a:buFont typeface="Arial" panose="020B0604020202020204" pitchFamily="34" charset="0"/>
              <a:buChar char="•"/>
            </a:pPr>
            <a:r>
              <a:rPr lang="en-US" sz="2800" dirty="0" smtClean="0">
                <a:solidFill>
                  <a:srgbClr val="FF6600"/>
                </a:solidFill>
              </a:rPr>
              <a:t>On Weekends there are fewer travelers who </a:t>
            </a:r>
            <a:r>
              <a:rPr lang="en-US" sz="2800" dirty="0">
                <a:solidFill>
                  <a:srgbClr val="FF6600"/>
                </a:solidFill>
              </a:rPr>
              <a:t>use cab </a:t>
            </a:r>
            <a:r>
              <a:rPr lang="en-US" sz="2800" dirty="0" smtClean="0">
                <a:solidFill>
                  <a:srgbClr val="FF6600"/>
                </a:solidFill>
              </a:rPr>
              <a:t>services.</a:t>
            </a:r>
            <a:endParaRPr lang="en-US" sz="2800" dirty="0">
              <a:solidFill>
                <a:srgbClr val="FF6600"/>
              </a:solidFill>
            </a:endParaRPr>
          </a:p>
          <a:p>
            <a:pPr marL="457200" indent="-457200" algn="l">
              <a:buFont typeface="Arial" panose="020B0604020202020204" pitchFamily="34" charset="0"/>
              <a:buChar char="•"/>
            </a:pPr>
            <a:endParaRPr lang="en-US" sz="2800" dirty="0" smtClean="0">
              <a:solidFill>
                <a:srgbClr val="FF6600"/>
              </a:solidFill>
            </a:endParaRPr>
          </a:p>
          <a:p>
            <a:pPr marL="457200" indent="-457200" algn="l">
              <a:buFont typeface="Arial" panose="020B0604020202020204" pitchFamily="34" charset="0"/>
              <a:buChar char="•"/>
            </a:pPr>
            <a:endParaRPr lang="en-US" sz="2800" dirty="0" smtClean="0">
              <a:solidFill>
                <a:srgbClr val="FF6600"/>
              </a:solidFill>
            </a:endParaRPr>
          </a:p>
          <a:p>
            <a:pPr algn="l"/>
            <a:endParaRPr lang="en-US" sz="2800" dirty="0">
              <a:solidFill>
                <a:srgbClr val="FF6600"/>
              </a:solidFill>
            </a:endParaRPr>
          </a:p>
          <a:p>
            <a:pPr algn="l"/>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p:cNvPicPr>
            <a:picLocks noChangeAspect="1"/>
          </p:cNvPicPr>
          <p:nvPr/>
        </p:nvPicPr>
        <p:blipFill>
          <a:blip r:embed="rId2"/>
          <a:stretch>
            <a:fillRect/>
          </a:stretch>
        </p:blipFill>
        <p:spPr>
          <a:xfrm>
            <a:off x="5396248" y="1696791"/>
            <a:ext cx="6795752" cy="3464418"/>
          </a:xfrm>
          <a:prstGeom prst="rect">
            <a:avLst/>
          </a:prstGeom>
        </p:spPr>
      </p:pic>
    </p:spTree>
    <p:extLst>
      <p:ext uri="{BB962C8B-B14F-4D97-AF65-F5344CB8AC3E}">
        <p14:creationId xmlns:p14="http://schemas.microsoft.com/office/powerpoint/2010/main" val="2618565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1765</TotalTime>
  <Words>1013</Words>
  <Application>Microsoft Office PowerPoint</Application>
  <PresentationFormat>Widescreen</PresentationFormat>
  <Paragraphs>161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Rounded MT Bold</vt:lpstr>
      <vt:lpstr>Calibri</vt:lpstr>
      <vt:lpstr>Calibri Light</vt:lpstr>
      <vt:lpstr>Office Theme</vt:lpstr>
      <vt:lpstr>PowerPoint Presentation</vt:lpstr>
      <vt:lpstr>   Agenda</vt:lpstr>
      <vt:lpstr>   Problem Statement</vt:lpstr>
      <vt:lpstr>   Data Exploration</vt:lpstr>
      <vt:lpstr>   Data Exploration</vt:lpstr>
      <vt:lpstr>   Exploratory Data Analysis</vt:lpstr>
      <vt:lpstr>Users Per City</vt:lpstr>
      <vt:lpstr>Travel Frequency By Month and Year</vt:lpstr>
      <vt:lpstr>Travel Frequency By Week Days</vt:lpstr>
      <vt:lpstr>Compare Users and Profit</vt:lpstr>
      <vt:lpstr>Box Plots</vt:lpstr>
      <vt:lpstr>Correlation Matric</vt:lpstr>
      <vt:lpstr>Box Plots</vt:lpstr>
      <vt:lpstr>Box Plots</vt:lpstr>
      <vt:lpstr>  Hypothesis Testing </vt:lpstr>
      <vt:lpstr> HYPOTHESIS 1   Is there any difference in Profit regarding Gender of customers in both the cab companies?</vt:lpstr>
      <vt:lpstr> HYPOTHESIS 2   Is there any difference in Profit regarding age of users in both the cab companies? </vt:lpstr>
      <vt:lpstr> HYPOTHESIS 3   Is there any difference in Profit regarding mode of payment in both the cab companies?</vt:lpstr>
      <vt:lpstr>   EDA Summary</vt:lpstr>
      <vt:lpstr>   Recommendations</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45</cp:revision>
  <dcterms:created xsi:type="dcterms:W3CDTF">2023-04-20T09:28:02Z</dcterms:created>
  <dcterms:modified xsi:type="dcterms:W3CDTF">2023-04-21T14:57:59Z</dcterms:modified>
</cp:coreProperties>
</file>