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4" r:id="rId6"/>
    <p:sldId id="265" r:id="rId7"/>
    <p:sldId id="266" r:id="rId8"/>
    <p:sldId id="271" r:id="rId9"/>
    <p:sldId id="272" r:id="rId10"/>
    <p:sldId id="268" r:id="rId11"/>
    <p:sldId id="273"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E0597D4-C848-45E4-A723-CDF3C5DA828B}" type="datetimeFigureOut">
              <a:rPr lang="en-US" smtClean="0"/>
              <a:t>5/16/2019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6D95396-D461-47B3-ADF6-8DF6AA2042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0597D4-C848-45E4-A723-CDF3C5DA828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0597D4-C848-45E4-A723-CDF3C5DA828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0597D4-C848-45E4-A723-CDF3C5DA828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0597D4-C848-45E4-A723-CDF3C5DA828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95396-D461-47B3-ADF6-8DF6AA2042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0597D4-C848-45E4-A723-CDF3C5DA828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0597D4-C848-45E4-A723-CDF3C5DA828B}"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E0597D4-C848-45E4-A723-CDF3C5DA828B}" type="datetimeFigureOut">
              <a:rPr lang="en-US" smtClean="0"/>
              <a:t>5/16/2019</a:t>
            </a:fld>
            <a:endParaRPr lang="en-US"/>
          </a:p>
        </p:txBody>
      </p:sp>
      <p:sp>
        <p:nvSpPr>
          <p:cNvPr id="8" name="Slide Number Placeholder 7"/>
          <p:cNvSpPr>
            <a:spLocks noGrp="1"/>
          </p:cNvSpPr>
          <p:nvPr>
            <p:ph type="sldNum" sz="quarter" idx="11"/>
          </p:nvPr>
        </p:nvSpPr>
        <p:spPr/>
        <p:txBody>
          <a:bodyPr/>
          <a:lstStyle/>
          <a:p>
            <a:fld id="{76D95396-D461-47B3-ADF6-8DF6AA20420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97D4-C848-45E4-A723-CDF3C5DA828B}"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0597D4-C848-45E4-A723-CDF3C5DA828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6D95396-D461-47B3-ADF6-8DF6AA2042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E0597D4-C848-45E4-A723-CDF3C5DA828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95396-D461-47B3-ADF6-8DF6AA2042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E0597D4-C848-45E4-A723-CDF3C5DA828B}" type="datetimeFigureOut">
              <a:rPr lang="en-US" smtClean="0"/>
              <a:t>5/16/2019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6D95396-D461-47B3-ADF6-8DF6AA20420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gilemodeling.com/essays/activeStakeholderParticipation.htm#Stakehold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sability.gov/how-to-and-tools/methods/user-interface-elemen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7772400" cy="1362075"/>
          </a:xfrm>
        </p:spPr>
        <p:txBody>
          <a:bodyPr>
            <a:noAutofit/>
          </a:bodyPr>
          <a:lstStyle/>
          <a:p>
            <a:r>
              <a:rPr lang="en-US" sz="2400" dirty="0" smtClean="0"/>
              <a:t>Agile software development is a set</a:t>
            </a:r>
            <a:br>
              <a:rPr lang="en-US" sz="2400" dirty="0" smtClean="0"/>
            </a:br>
            <a:r>
              <a:rPr lang="en-US" sz="2400" dirty="0" smtClean="0"/>
              <a:t>of principles for software</a:t>
            </a:r>
            <a:br>
              <a:rPr lang="en-US" sz="2400" dirty="0" smtClean="0"/>
            </a:br>
            <a:r>
              <a:rPr lang="en-US" sz="2400" dirty="0" smtClean="0"/>
              <a:t>development in which requirements</a:t>
            </a:r>
            <a:br>
              <a:rPr lang="en-US" sz="2400" dirty="0" smtClean="0"/>
            </a:br>
            <a:r>
              <a:rPr lang="en-US" sz="2400" dirty="0" smtClean="0"/>
              <a:t>and solutions evolve through</a:t>
            </a:r>
            <a:br>
              <a:rPr lang="en-US" sz="2400" dirty="0" smtClean="0"/>
            </a:br>
            <a:r>
              <a:rPr lang="en-US" sz="2400" dirty="0" smtClean="0"/>
              <a:t>collaboration </a:t>
            </a:r>
            <a:r>
              <a:rPr lang="en-US" sz="2400" smtClean="0"/>
              <a:t>between </a:t>
            </a:r>
            <a:r>
              <a:rPr lang="en-US" sz="2400" smtClean="0"/>
              <a:t>self-organizing </a:t>
            </a:r>
            <a:r>
              <a:rPr lang="en-US" sz="2400" dirty="0" smtClean="0"/>
              <a:t>,  cross-functional </a:t>
            </a:r>
            <a:r>
              <a:rPr lang="en-US" sz="2400" dirty="0" smtClean="0"/>
              <a:t>teams</a:t>
            </a:r>
            <a:r>
              <a:rPr lang="en-US" sz="3200" dirty="0" smtClean="0"/>
              <a:t>.</a:t>
            </a:r>
            <a:endParaRPr lang="en-US" sz="3200" dirty="0"/>
          </a:p>
        </p:txBody>
      </p:sp>
      <p:sp>
        <p:nvSpPr>
          <p:cNvPr id="3" name="Text Placeholder 2"/>
          <p:cNvSpPr>
            <a:spLocks noGrp="1"/>
          </p:cNvSpPr>
          <p:nvPr>
            <p:ph type="body" idx="1"/>
          </p:nvPr>
        </p:nvSpPr>
        <p:spPr>
          <a:xfrm>
            <a:off x="685800" y="381000"/>
            <a:ext cx="7772400" cy="1500187"/>
          </a:xfrm>
        </p:spPr>
        <p:txBody>
          <a:bodyPr>
            <a:normAutofit/>
          </a:bodyPr>
          <a:lstStyle/>
          <a:p>
            <a:r>
              <a:rPr lang="en-US" sz="4000" dirty="0" smtClean="0"/>
              <a:t>AGILE DEVELOPMENT PRACTICES</a:t>
            </a:r>
            <a:endParaRPr lang="en-US" sz="4000" dirty="0"/>
          </a:p>
        </p:txBody>
      </p:sp>
    </p:spTree>
    <p:extLst>
      <p:ext uri="{BB962C8B-B14F-4D97-AF65-F5344CB8AC3E}">
        <p14:creationId xmlns:p14="http://schemas.microsoft.com/office/powerpoint/2010/main" val="261424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UX</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r>
              <a:rPr lang="en-US" dirty="0"/>
              <a:t>User experience (UX) design is the process of creating products that provide meaningful and relevant experiences to users. This involves the design of the entire process of acquiring and integrating the product, including aspects of branding, design, usability, and function.</a:t>
            </a:r>
            <a:r>
              <a:rPr lang="en-US" dirty="0" smtClean="0"/>
              <a:t> </a:t>
            </a:r>
          </a:p>
          <a:p>
            <a:pPr marL="457200" indent="-457200"/>
            <a:r>
              <a:rPr lang="en-US" dirty="0" smtClean="0"/>
              <a:t>What a person feels as he experiences a product or service</a:t>
            </a:r>
          </a:p>
          <a:p>
            <a:pPr marL="457200" indent="-457200"/>
            <a:r>
              <a:rPr lang="en-US" dirty="0" smtClean="0"/>
              <a:t>Important role in all kinds of marketing</a:t>
            </a:r>
          </a:p>
          <a:p>
            <a:pPr marL="457200" indent="-457200"/>
            <a:r>
              <a:rPr lang="en-US" dirty="0" smtClean="0"/>
              <a:t>Plays a crucial role in web &amp; Mobile Applications</a:t>
            </a:r>
          </a:p>
          <a:p>
            <a:pPr marL="457200" indent="-457200"/>
            <a:r>
              <a:rPr lang="en-US" dirty="0" smtClean="0"/>
              <a:t>Bridge between a product and its targeted audience.</a:t>
            </a:r>
            <a:endParaRPr lang="en-US" dirty="0"/>
          </a:p>
        </p:txBody>
      </p:sp>
    </p:spTree>
    <p:extLst>
      <p:ext uri="{BB962C8B-B14F-4D97-AF65-F5344CB8AC3E}">
        <p14:creationId xmlns:p14="http://schemas.microsoft.com/office/powerpoint/2010/main" val="1927830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UX</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Why involves the users’ motivations for adopting a product, whether they relate to a task they wish to perform with it, or to values and views associated with the ownership and use of the product. </a:t>
            </a:r>
            <a:endParaRPr lang="en-US" dirty="0" smtClean="0"/>
          </a:p>
          <a:p>
            <a:r>
              <a:rPr lang="en-US" dirty="0" smtClean="0"/>
              <a:t>The </a:t>
            </a:r>
            <a:r>
              <a:rPr lang="en-US" dirty="0"/>
              <a:t>What addresses the things people can do with a product—its functionality. </a:t>
            </a:r>
            <a:endParaRPr lang="en-US" dirty="0" smtClean="0"/>
          </a:p>
          <a:p>
            <a:r>
              <a:rPr lang="en-US" dirty="0"/>
              <a:t>T</a:t>
            </a:r>
            <a:r>
              <a:rPr lang="en-US" dirty="0" smtClean="0"/>
              <a:t>he </a:t>
            </a:r>
            <a:r>
              <a:rPr lang="en-US" dirty="0"/>
              <a:t>How relates to the design of functionality in an accessible and aesthetically pleasant way. </a:t>
            </a:r>
          </a:p>
        </p:txBody>
      </p:sp>
    </p:spTree>
    <p:extLst>
      <p:ext uri="{BB962C8B-B14F-4D97-AF65-F5344CB8AC3E}">
        <p14:creationId xmlns:p14="http://schemas.microsoft.com/office/powerpoint/2010/main" val="1180850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good way to think about a user story is that it is a reminder to have a conversation with your customer (in XP, </a:t>
            </a:r>
            <a:r>
              <a:rPr lang="en-US" dirty="0">
                <a:hlinkClick r:id="rId2"/>
              </a:rPr>
              <a:t>project stakeholders</a:t>
            </a:r>
            <a:r>
              <a:rPr lang="en-US" dirty="0"/>
              <a:t> are called customers), which is another way to say it's a reminder to do some just-in-time analysis. In short, user stories are very slim and high-level requirements artifacts</a:t>
            </a:r>
            <a:r>
              <a:rPr lang="en-US" dirty="0" smtClean="0"/>
              <a:t>.</a:t>
            </a:r>
          </a:p>
          <a:p>
            <a:r>
              <a:rPr lang="en-US" b="1" dirty="0"/>
              <a:t> </a:t>
            </a:r>
            <a:r>
              <a:rPr lang="en-US" dirty="0"/>
              <a:t>An important concept is that your project stakeholders write the user stories, not the developers</a:t>
            </a:r>
            <a:r>
              <a:rPr lang="en-US" dirty="0" smtClean="0"/>
              <a:t>.</a:t>
            </a:r>
          </a:p>
          <a:p>
            <a:r>
              <a:rPr lang="en-US" dirty="0"/>
              <a:t>Stories can be used to describe a wide variety of requirements types. </a:t>
            </a:r>
            <a:endParaRPr lang="en-US" dirty="0" smtClean="0"/>
          </a:p>
          <a:p>
            <a:r>
              <a:rPr lang="en-US" dirty="0"/>
              <a:t>User stories are often recorded on index cards, on Post-it notes, or in project management software. Depending on the project, user stories may be written by various stakeholders such as clients, users, managers or development team members</a:t>
            </a:r>
            <a:r>
              <a:rPr lang="en-US" dirty="0" smtClean="0"/>
              <a:t>.</a:t>
            </a:r>
            <a:br>
              <a:rPr lang="en-US" dirty="0" smtClean="0"/>
            </a:br>
            <a:endParaRPr lang="en-US" dirty="0"/>
          </a:p>
        </p:txBody>
      </p:sp>
    </p:spTree>
    <p:extLst>
      <p:ext uri="{BB962C8B-B14F-4D97-AF65-F5344CB8AC3E}">
        <p14:creationId xmlns:p14="http://schemas.microsoft.com/office/powerpoint/2010/main" val="3959245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smtClean="0"/>
              <a:t>GOOD </a:t>
            </a:r>
            <a:r>
              <a:rPr lang="en-US" sz="3200" cap="all" dirty="0"/>
              <a:t>USER STORIES</a:t>
            </a:r>
            <a:endParaRPr lang="en-US" sz="3200" b="1" dirty="0"/>
          </a:p>
        </p:txBody>
      </p:sp>
      <p:sp>
        <p:nvSpPr>
          <p:cNvPr id="3" name="Content Placeholder 2"/>
          <p:cNvSpPr>
            <a:spLocks noGrp="1"/>
          </p:cNvSpPr>
          <p:nvPr>
            <p:ph idx="1"/>
          </p:nvPr>
        </p:nvSpPr>
        <p:spPr/>
        <p:txBody>
          <a:bodyPr/>
          <a:lstStyle/>
          <a:p>
            <a:r>
              <a:rPr lang="en-US" dirty="0" smtClean="0"/>
              <a:t>A </a:t>
            </a:r>
            <a:r>
              <a:rPr lang="en-US" dirty="0"/>
              <a:t>user story describes how a customer or user employs the </a:t>
            </a:r>
            <a:r>
              <a:rPr lang="en-US" dirty="0" smtClean="0"/>
              <a:t>product</a:t>
            </a:r>
          </a:p>
          <a:p>
            <a:r>
              <a:rPr lang="en-US" dirty="0" smtClean="0"/>
              <a:t>A </a:t>
            </a:r>
            <a:r>
              <a:rPr lang="en-US" dirty="0"/>
              <a:t>user story describes how a customer or user employs the </a:t>
            </a:r>
            <a:r>
              <a:rPr lang="en-US" dirty="0" smtClean="0"/>
              <a:t>product</a:t>
            </a:r>
            <a:endParaRPr lang="en-US" dirty="0"/>
          </a:p>
          <a:p>
            <a:r>
              <a:rPr lang="en-US" dirty="0"/>
              <a:t>Create Stories Collaboratively</a:t>
            </a:r>
          </a:p>
          <a:p>
            <a:r>
              <a:rPr lang="en-US" dirty="0"/>
              <a:t>Refine the Stories until They are Ready</a:t>
            </a:r>
          </a:p>
          <a:p>
            <a:r>
              <a:rPr lang="en-US" dirty="0"/>
              <a:t>Keep your Stories Visible and Accessible</a:t>
            </a:r>
          </a:p>
          <a:p>
            <a:endParaRPr lang="en-US" dirty="0"/>
          </a:p>
        </p:txBody>
      </p:sp>
    </p:spTree>
    <p:extLst>
      <p:ext uri="{BB962C8B-B14F-4D97-AF65-F5344CB8AC3E}">
        <p14:creationId xmlns:p14="http://schemas.microsoft.com/office/powerpoint/2010/main" val="1319902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Customer satisfaction by early and continuous delivery of valuable software</a:t>
            </a:r>
          </a:p>
          <a:p>
            <a:r>
              <a:rPr lang="en-US" dirty="0" smtClean="0"/>
              <a:t>Welcome changing requirements, even in late development</a:t>
            </a:r>
          </a:p>
          <a:p>
            <a:r>
              <a:rPr lang="en-US" dirty="0" smtClean="0"/>
              <a:t>Working software is delivered frequently (weeks rather than months)</a:t>
            </a:r>
          </a:p>
          <a:p>
            <a:r>
              <a:rPr lang="en-US" dirty="0" smtClean="0"/>
              <a:t>Close, daily cooperation between business people and developers</a:t>
            </a:r>
          </a:p>
          <a:p>
            <a:r>
              <a:rPr lang="en-US" dirty="0" smtClean="0"/>
              <a:t>Projects are built around motivated individuals, who should be trusted.</a:t>
            </a:r>
            <a:endParaRPr lang="en-US" dirty="0"/>
          </a:p>
        </p:txBody>
      </p:sp>
    </p:spTree>
    <p:extLst>
      <p:ext uri="{BB962C8B-B14F-4D97-AF65-F5344CB8AC3E}">
        <p14:creationId xmlns:p14="http://schemas.microsoft.com/office/powerpoint/2010/main" val="84337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Face-to-face conversation is the best form of communication (co-location)</a:t>
            </a:r>
          </a:p>
          <a:p>
            <a:r>
              <a:rPr lang="en-US" dirty="0" smtClean="0"/>
              <a:t>Working software is the principal measure of progress</a:t>
            </a:r>
          </a:p>
          <a:p>
            <a:r>
              <a:rPr lang="en-US" dirty="0" smtClean="0"/>
              <a:t>Sustainable development, able to maintain a constant pace</a:t>
            </a:r>
          </a:p>
          <a:p>
            <a:r>
              <a:rPr lang="en-US" dirty="0" smtClean="0"/>
              <a:t>Continuous attention to technical excellence and good design</a:t>
            </a:r>
          </a:p>
          <a:p>
            <a:r>
              <a:rPr lang="en-US" dirty="0" smtClean="0"/>
              <a:t>Simplicity—the art of maximizing the amount of work not done—is essential</a:t>
            </a:r>
          </a:p>
          <a:p>
            <a:r>
              <a:rPr lang="en-US" dirty="0" smtClean="0"/>
              <a:t>Best architectures, requirements, and designs emerge from </a:t>
            </a:r>
            <a:r>
              <a:rPr lang="en-US" dirty="0" err="1" smtClean="0"/>
              <a:t>selforganizing</a:t>
            </a:r>
            <a:r>
              <a:rPr lang="en-US" dirty="0" smtClean="0"/>
              <a:t> teams</a:t>
            </a:r>
          </a:p>
          <a:p>
            <a:r>
              <a:rPr lang="en-US" dirty="0" smtClean="0"/>
              <a:t>Regularly, the team reflects on how to become more effective, and adjusts accordingly</a:t>
            </a:r>
            <a:endParaRPr lang="en-US" dirty="0"/>
          </a:p>
        </p:txBody>
      </p:sp>
    </p:spTree>
    <p:extLst>
      <p:ext uri="{BB962C8B-B14F-4D97-AF65-F5344CB8AC3E}">
        <p14:creationId xmlns:p14="http://schemas.microsoft.com/office/powerpoint/2010/main" val="28308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362075"/>
          </a:xfrm>
        </p:spPr>
        <p:txBody>
          <a:bodyPr>
            <a:noAutofit/>
          </a:bodyPr>
          <a:lstStyle/>
          <a:p>
            <a:r>
              <a:rPr lang="en-US" sz="2400" dirty="0" smtClean="0"/>
              <a:t>Scrum is an agile process that allows us to focus on delivering the business value in the shortest time. It rapidly and repeatedly inspects actual working software. It emphasizes accountability, teamwork, and iterative progress toward a well-defined goal.</a:t>
            </a:r>
            <a:r>
              <a:rPr lang="en-US" dirty="0" smtClean="0"/>
              <a:t/>
            </a:r>
            <a:br>
              <a:rPr lang="en-US" dirty="0" smtClean="0"/>
            </a:br>
            <a:endParaRPr lang="en-US" dirty="0"/>
          </a:p>
        </p:txBody>
      </p:sp>
      <p:sp>
        <p:nvSpPr>
          <p:cNvPr id="3" name="Text Placeholder 2"/>
          <p:cNvSpPr>
            <a:spLocks noGrp="1"/>
          </p:cNvSpPr>
          <p:nvPr>
            <p:ph type="body" idx="1"/>
          </p:nvPr>
        </p:nvSpPr>
        <p:spPr>
          <a:xfrm>
            <a:off x="838200" y="914400"/>
            <a:ext cx="7772400" cy="1500187"/>
          </a:xfrm>
        </p:spPr>
        <p:txBody>
          <a:bodyPr>
            <a:normAutofit/>
          </a:bodyPr>
          <a:lstStyle/>
          <a:p>
            <a:r>
              <a:rPr lang="en-US" sz="4000" dirty="0" smtClean="0"/>
              <a:t>SCRUM METHODOLOGY</a:t>
            </a:r>
            <a:endParaRPr lang="en-US" sz="4000" dirty="0"/>
          </a:p>
        </p:txBody>
      </p:sp>
    </p:spTree>
    <p:extLst>
      <p:ext uri="{BB962C8B-B14F-4D97-AF65-F5344CB8AC3E}">
        <p14:creationId xmlns:p14="http://schemas.microsoft.com/office/powerpoint/2010/main" val="188531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t>
            </a:r>
            <a:endParaRPr lang="en-US" dirty="0"/>
          </a:p>
        </p:txBody>
      </p:sp>
      <p:sp>
        <p:nvSpPr>
          <p:cNvPr id="3" name="Content Placeholder 2"/>
          <p:cNvSpPr>
            <a:spLocks noGrp="1"/>
          </p:cNvSpPr>
          <p:nvPr>
            <p:ph idx="1"/>
          </p:nvPr>
        </p:nvSpPr>
        <p:spPr/>
        <p:txBody>
          <a:bodyPr>
            <a:normAutofit fontScale="92500" lnSpcReduction="20000"/>
          </a:bodyPr>
          <a:lstStyle/>
          <a:p>
            <a:r>
              <a:rPr lang="en-US" sz="2600" b="0" dirty="0" smtClean="0"/>
              <a:t>Scrum is one of the implementations of agile methodology. In which </a:t>
            </a:r>
            <a:r>
              <a:rPr lang="en-US" sz="2600" dirty="0" smtClean="0"/>
              <a:t>incremental builds </a:t>
            </a:r>
            <a:r>
              <a:rPr lang="en-US" sz="2600" b="0" dirty="0" smtClean="0"/>
              <a:t>are delivered to the customer in every two to three weeks' time.</a:t>
            </a:r>
          </a:p>
          <a:p>
            <a:r>
              <a:rPr lang="en-US" sz="2600" dirty="0"/>
              <a:t>I</a:t>
            </a:r>
            <a:r>
              <a:rPr lang="en-US" sz="2600" b="0" dirty="0" smtClean="0"/>
              <a:t>deally used in the project where the requirement is </a:t>
            </a:r>
            <a:r>
              <a:rPr lang="en-US" sz="2600" dirty="0" smtClean="0"/>
              <a:t>rapidly</a:t>
            </a:r>
            <a:r>
              <a:rPr lang="en-US" sz="2600" b="0" dirty="0" smtClean="0"/>
              <a:t> changing.</a:t>
            </a:r>
          </a:p>
          <a:p>
            <a:r>
              <a:rPr lang="en-US" sz="2600" dirty="0"/>
              <a:t>C</a:t>
            </a:r>
            <a:r>
              <a:rPr lang="en-US" sz="2600" b="0" dirty="0" smtClean="0"/>
              <a:t>ollaboration is achieved in </a:t>
            </a:r>
            <a:r>
              <a:rPr lang="en-US" sz="2600" dirty="0" smtClean="0"/>
              <a:t>daily stand up meeting</a:t>
            </a:r>
            <a:r>
              <a:rPr lang="en-US" sz="2600" b="0" dirty="0" smtClean="0"/>
              <a:t> with a fixed role assigned to scrum master, product owner, and team members.</a:t>
            </a:r>
          </a:p>
          <a:p>
            <a:r>
              <a:rPr lang="en-US" sz="2600" dirty="0"/>
              <a:t>In the scrum, after each sprint, a build is delivered to the client for their feedback</a:t>
            </a:r>
            <a:r>
              <a:rPr lang="en-US" sz="2600" dirty="0" smtClean="0"/>
              <a:t>.</a:t>
            </a:r>
          </a:p>
          <a:p>
            <a:r>
              <a:rPr lang="en-US" sz="2600" dirty="0"/>
              <a:t>Daily sprint meeting is conducted to review and feedback to decide future progress of the project.</a:t>
            </a:r>
            <a:r>
              <a:rPr lang="en-US" sz="2600" b="0" dirty="0" smtClean="0"/>
              <a:t/>
            </a:r>
            <a:br>
              <a:rPr lang="en-US" sz="2600" b="0" dirty="0" smtClean="0"/>
            </a:br>
            <a:endParaRPr lang="en-US" sz="2600" b="0" dirty="0" smtClean="0"/>
          </a:p>
          <a:p>
            <a:endParaRPr lang="en-US" dirty="0"/>
          </a:p>
        </p:txBody>
      </p:sp>
    </p:spTree>
    <p:extLst>
      <p:ext uri="{BB962C8B-B14F-4D97-AF65-F5344CB8AC3E}">
        <p14:creationId xmlns:p14="http://schemas.microsoft.com/office/powerpoint/2010/main" val="39071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Self-organization: </a:t>
            </a:r>
            <a:r>
              <a:rPr lang="en-US" dirty="0"/>
              <a:t>This results in healthier shared ownership among the team members. It is also an innovative and creative environment which is conducive to growth</a:t>
            </a:r>
            <a:r>
              <a:rPr lang="en-US" dirty="0" smtClean="0"/>
              <a:t>.</a:t>
            </a:r>
          </a:p>
          <a:p>
            <a:r>
              <a:rPr lang="en-US" b="1" dirty="0"/>
              <a:t>Collaboration: </a:t>
            </a:r>
            <a:r>
              <a:rPr lang="en-US" dirty="0"/>
              <a:t>Collaboration is another essential principle which focuses collaborative work. 1. awareness 2. articulation, and 3. appropriation. It also considers project management as a shared value-creation process with teams working together to offer the highest value</a:t>
            </a:r>
            <a:r>
              <a:rPr lang="en-US" dirty="0" smtClean="0"/>
              <a:t>.</a:t>
            </a:r>
          </a:p>
          <a:p>
            <a:r>
              <a:rPr lang="en-US" b="1" dirty="0"/>
              <a:t>Time-boxing: </a:t>
            </a:r>
            <a:r>
              <a:rPr lang="en-US" dirty="0"/>
              <a:t>This principle defines how time is a limiting constraint in Scrum method. An important element of time-boxed elements are Daily Sprint planning and Review Meetings</a:t>
            </a:r>
            <a:r>
              <a:rPr lang="en-US" dirty="0" smtClean="0"/>
              <a:t>.</a:t>
            </a:r>
          </a:p>
          <a:p>
            <a:r>
              <a:rPr lang="en-US" b="1" dirty="0"/>
              <a:t>Iterative Development:</a:t>
            </a:r>
            <a:r>
              <a:rPr lang="en-US" dirty="0"/>
              <a:t> This principle emphasizes how to manage changes better and build products which satisfy customer needs. It also defines the organization's responsibilities regarding iterative development.</a:t>
            </a:r>
          </a:p>
        </p:txBody>
      </p:sp>
    </p:spTree>
    <p:extLst>
      <p:ext uri="{BB962C8B-B14F-4D97-AF65-F5344CB8AC3E}">
        <p14:creationId xmlns:p14="http://schemas.microsoft.com/office/powerpoint/2010/main" val="4055146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UI</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User interface (UI) design is the process of making interfaces in software or computerized devices with a focus on looks or style. Designers aim to create designs users will find easy to use and pleasurable. UI design typically refers to graphical user interfaces but also includes others, such as voice-controlled ones.</a:t>
            </a:r>
          </a:p>
          <a:p>
            <a:r>
              <a:rPr lang="en-US" dirty="0" smtClean="0"/>
              <a:t>How people interact with other products / services</a:t>
            </a:r>
          </a:p>
          <a:p>
            <a:r>
              <a:rPr lang="en-US" dirty="0" smtClean="0"/>
              <a:t> Used in Web &amp; Mobile Applications</a:t>
            </a:r>
          </a:p>
          <a:p>
            <a:r>
              <a:rPr lang="en-US" dirty="0" smtClean="0"/>
              <a:t>A bridge between a human being and a system.</a:t>
            </a:r>
            <a:endParaRPr lang="en-US" dirty="0"/>
          </a:p>
        </p:txBody>
      </p:sp>
    </p:spTree>
    <p:extLst>
      <p:ext uri="{BB962C8B-B14F-4D97-AF65-F5344CB8AC3E}">
        <p14:creationId xmlns:p14="http://schemas.microsoft.com/office/powerpoint/2010/main" val="1193045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UI</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Make elements such as buttons and other </a:t>
            </a:r>
            <a:r>
              <a:rPr lang="en-US" dirty="0">
                <a:hlinkClick r:id="rId2"/>
              </a:rPr>
              <a:t>common elements</a:t>
            </a:r>
            <a:r>
              <a:rPr lang="en-US" dirty="0"/>
              <a:t> perform predictably (including responses such as pinch = zoom) so users can unconsciously use them everywhere. Form should follow function.</a:t>
            </a:r>
          </a:p>
          <a:p>
            <a:r>
              <a:rPr lang="en-US" dirty="0"/>
              <a:t>Maintain high discoverability. Clearly label icons and include well-indicated affordances.</a:t>
            </a:r>
          </a:p>
          <a:p>
            <a:r>
              <a:rPr lang="en-US" dirty="0"/>
              <a:t>Keep interfaces simple and create an “invisible” feel. Every element must serve a purpose.</a:t>
            </a:r>
          </a:p>
          <a:p>
            <a:r>
              <a:rPr lang="en-US" dirty="0"/>
              <a:t>Respect the user’s eye and attention regarding layout; focus on hierarchy and readability:</a:t>
            </a:r>
          </a:p>
          <a:p>
            <a:pPr lvl="1"/>
            <a:r>
              <a:rPr lang="en-US" dirty="0"/>
              <a:t>Alignment – minimize your number of alignment lines (think justified text); typically choose edge (over center) alignment.</a:t>
            </a:r>
          </a:p>
          <a:p>
            <a:pPr lvl="1"/>
            <a:r>
              <a:rPr lang="en-US" dirty="0"/>
              <a:t>Draw attention to key features using:</a:t>
            </a:r>
          </a:p>
          <a:p>
            <a:pPr lvl="2"/>
            <a:r>
              <a:rPr lang="en-US" dirty="0"/>
              <a:t>Color, brightness and contrast. Avoid including colors or buttons excessively.</a:t>
            </a:r>
          </a:p>
          <a:p>
            <a:pPr lvl="2"/>
            <a:r>
              <a:rPr lang="en-US" dirty="0"/>
              <a:t>Text via font sizes, bold type/weighting, italics, capitals and distance between letters. Users should pick up meanings just by scanning</a:t>
            </a:r>
            <a:r>
              <a:rPr lang="en-US" dirty="0" smtClean="0"/>
              <a:t>.</a:t>
            </a:r>
            <a:endParaRPr lang="en-US" dirty="0"/>
          </a:p>
        </p:txBody>
      </p:sp>
    </p:spTree>
    <p:extLst>
      <p:ext uri="{BB962C8B-B14F-4D97-AF65-F5344CB8AC3E}">
        <p14:creationId xmlns:p14="http://schemas.microsoft.com/office/powerpoint/2010/main" val="143254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UI</a:t>
            </a:r>
            <a:endParaRPr lang="en-US" dirty="0"/>
          </a:p>
        </p:txBody>
      </p:sp>
      <p:sp>
        <p:nvSpPr>
          <p:cNvPr id="3" name="Content Placeholder 2"/>
          <p:cNvSpPr>
            <a:spLocks noGrp="1"/>
          </p:cNvSpPr>
          <p:nvPr>
            <p:ph idx="1"/>
          </p:nvPr>
        </p:nvSpPr>
        <p:spPr/>
        <p:txBody>
          <a:bodyPr>
            <a:normAutofit fontScale="77500" lnSpcReduction="20000"/>
          </a:bodyPr>
          <a:lstStyle/>
          <a:p>
            <a:r>
              <a:rPr lang="en-US" dirty="0"/>
              <a:t>Minimize the number of actions for performing tasks but focus on one chief function per page; guide users by indicating preferred actions. Ease complex tasks by using progressive disclosure.</a:t>
            </a:r>
          </a:p>
          <a:p>
            <a:r>
              <a:rPr lang="en-US" dirty="0"/>
              <a:t>Put controls near objects users want to control.</a:t>
            </a:r>
          </a:p>
          <a:p>
            <a:r>
              <a:rPr lang="en-US" dirty="0"/>
              <a:t>Keep users informed vis-à-vis system responses/actions with feedback.</a:t>
            </a:r>
          </a:p>
          <a:p>
            <a:r>
              <a:rPr lang="en-US" dirty="0"/>
              <a:t>Consider defaults to reduce user burdens (e.g., pre-fill forms).</a:t>
            </a:r>
          </a:p>
          <a:p>
            <a:r>
              <a:rPr lang="en-US" dirty="0"/>
              <a:t>Use reusable design patterns to guide behavior regarding navigation and search functions.</a:t>
            </a:r>
          </a:p>
          <a:p>
            <a:r>
              <a:rPr lang="en-US" dirty="0"/>
              <a:t>Concentrate on maintaining brand consistency</a:t>
            </a:r>
            <a:r>
              <a:rPr lang="en-US" dirty="0" smtClean="0"/>
              <a:t>.</a:t>
            </a:r>
            <a:r>
              <a:rPr lang="en-US" dirty="0"/>
              <a:t/>
            </a:r>
            <a:br>
              <a:rPr lang="en-US" dirty="0"/>
            </a:br>
            <a:endParaRPr lang="en-US" dirty="0"/>
          </a:p>
          <a:p>
            <a:endParaRPr lang="en-US" dirty="0"/>
          </a:p>
        </p:txBody>
      </p:sp>
    </p:spTree>
    <p:extLst>
      <p:ext uri="{BB962C8B-B14F-4D97-AF65-F5344CB8AC3E}">
        <p14:creationId xmlns:p14="http://schemas.microsoft.com/office/powerpoint/2010/main" val="445418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301</TotalTime>
  <Words>580</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Agile software development is a set of principles for software development in which requirements and solutions evolve through collaboration between self-organizing ,  cross-functional teams.</vt:lpstr>
      <vt:lpstr>Principles</vt:lpstr>
      <vt:lpstr>PRINCIPLES</vt:lpstr>
      <vt:lpstr>Scrum is an agile process that allows us to focus on delivering the business value in the shortest time. It rapidly and repeatedly inspects actual working software. It emphasizes accountability, teamwork, and iterative progress toward a well-defined goal. </vt:lpstr>
      <vt:lpstr>SCRUM </vt:lpstr>
      <vt:lpstr>PRINCIPLES</vt:lpstr>
      <vt:lpstr>UI</vt:lpstr>
      <vt:lpstr>UI</vt:lpstr>
      <vt:lpstr>UI</vt:lpstr>
      <vt:lpstr>UX</vt:lpstr>
      <vt:lpstr>UX</vt:lpstr>
      <vt:lpstr>User Stories</vt:lpstr>
      <vt:lpstr>GOOD USER STORIES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PANDURANGI</dc:creator>
  <cp:lastModifiedBy>RAJAT PANDURANGI</cp:lastModifiedBy>
  <cp:revision>9</cp:revision>
  <dcterms:created xsi:type="dcterms:W3CDTF">2019-05-16T06:12:12Z</dcterms:created>
  <dcterms:modified xsi:type="dcterms:W3CDTF">2019-05-16T11:16:51Z</dcterms:modified>
</cp:coreProperties>
</file>