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
      <p:font typeface="Open Sans ExtraBold" panose="020B0906030804020204" pitchFamily="34" charset="0"/>
      <p:bold r:id="rId19"/>
      <p:boldItalic r:id="rId20"/>
    </p:embeddedFont>
    <p:embeddedFont>
      <p:font typeface="Open Sans Light" panose="020B03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b458f4d19_0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10b458f4d19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b458f4d19_0_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10b458f4d19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1"/>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5"/>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5"/>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7"/>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9"/>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9"/>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Open Sans Light"/>
              <a:buNone/>
            </a:pPr>
            <a:r>
              <a:rPr lang="en-US" sz="20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57" name="Google Shape;57;p13"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58" name="Google Shape;58;p13"/>
          <p:cNvSpPr/>
          <p:nvPr/>
        </p:nvSpPr>
        <p:spPr>
          <a:xfrm>
            <a:off x="537900" y="3666599"/>
            <a:ext cx="6249600" cy="39875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1200"/>
              <a:buFont typeface="Open Sans Light"/>
              <a:buNone/>
            </a:pPr>
            <a:r>
              <a:rPr lang="en-US" sz="1200" b="0" i="0" u="none" strike="noStrike" cap="none">
                <a:solidFill>
                  <a:srgbClr val="FFFFFF"/>
                </a:solidFill>
                <a:latin typeface="Open Sans Light"/>
                <a:ea typeface="Open Sans Light"/>
                <a:cs typeface="Open Sans Light"/>
                <a:sym typeface="Open Sans Light"/>
              </a:rPr>
              <a:t>[Division Name] - [Engagement Manager], [Senior Consultant], [Junior Consultant]</a:t>
            </a:r>
            <a:endParaRPr/>
          </a:p>
        </p:txBody>
      </p:sp>
      <p:sp>
        <p:nvSpPr>
          <p:cNvPr id="59" name="Google Shape;59;p1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Agenda</a:t>
            </a:r>
            <a:endParaRPr/>
          </a:p>
        </p:txBody>
      </p:sp>
      <p:sp>
        <p:nvSpPr>
          <p:cNvPr id="66" name="Google Shape;66;p14"/>
          <p:cNvSpPr/>
          <p:nvPr/>
        </p:nvSpPr>
        <p:spPr>
          <a:xfrm>
            <a:off x="343874" y="1211200"/>
            <a:ext cx="5459402" cy="1708756"/>
          </a:xfrm>
          <a:prstGeom prst="rect">
            <a:avLst/>
          </a:prstGeom>
          <a:noFill/>
          <a:ln>
            <a:noFill/>
          </a:ln>
        </p:spPr>
        <p:txBody>
          <a:bodyPr spcFirstLastPara="1" wrap="square" lIns="91400" tIns="91400" rIns="91400" bIns="91400" anchor="t" anchorCtr="0">
            <a:no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Introduction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Data Exploration</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Model Development</a:t>
            </a:r>
            <a:endParaRP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Interpretation</a:t>
            </a:r>
            <a:endParaRPr/>
          </a:p>
        </p:txBody>
      </p:sp>
      <p:sp>
        <p:nvSpPr>
          <p:cNvPr id="67" name="Google Shape;67;p14"/>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Introduction</a:t>
            </a:r>
            <a:endParaRPr/>
          </a:p>
        </p:txBody>
      </p:sp>
      <p:sp>
        <p:nvSpPr>
          <p:cNvPr id="74" name="Google Shape;74;p15"/>
          <p:cNvSpPr/>
          <p:nvPr/>
        </p:nvSpPr>
        <p:spPr>
          <a:xfrm>
            <a:off x="205025" y="1083299"/>
            <a:ext cx="8565600" cy="920086"/>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Exploratory Data Analysis for Potential New Customers</a:t>
            </a:r>
            <a:endParaRPr/>
          </a:p>
        </p:txBody>
      </p:sp>
      <p:sp>
        <p:nvSpPr>
          <p:cNvPr id="75" name="Google Shape;75;p15"/>
          <p:cNvSpPr/>
          <p:nvPr/>
        </p:nvSpPr>
        <p:spPr>
          <a:xfrm>
            <a:off x="159425" y="1619375"/>
            <a:ext cx="8656800" cy="4368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dirty="0">
                <a:latin typeface="Open Sans"/>
                <a:ea typeface="Open Sans"/>
                <a:cs typeface="Open Sans"/>
                <a:sym typeface="Open Sans"/>
              </a:rPr>
              <a:t>Upon analyzing the previous customer data all these points can be concluded:</a:t>
            </a:r>
            <a:endParaRPr sz="1500" dirty="0">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Females are higher in customer list but almost equal to men, doesn't really give us the information to target which gender in terms of marketing.</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More customers are from Manufacturing, Financial and Health industries.</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Mass Customers are more than affluent and high net worth customers, they can be targeted.</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NSW customers are highest in number.</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err="1">
                <a:latin typeface="Open Sans"/>
                <a:ea typeface="Open Sans"/>
                <a:cs typeface="Open Sans"/>
                <a:sym typeface="Open Sans"/>
              </a:rPr>
              <a:t>Solex</a:t>
            </a:r>
            <a:r>
              <a:rPr lang="en-US" sz="1500" dirty="0">
                <a:latin typeface="Open Sans"/>
                <a:ea typeface="Open Sans"/>
                <a:cs typeface="Open Sans"/>
                <a:sym typeface="Open Sans"/>
              </a:rPr>
              <a:t> brand is much popular.</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Standard and Medium bicycles are much popular.</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Age group 40-60 is much more interested in purchasing bicycles.</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dirty="0">
                <a:latin typeface="Open Sans"/>
                <a:ea typeface="Open Sans"/>
                <a:cs typeface="Open Sans"/>
                <a:sym typeface="Open Sans"/>
              </a:rPr>
              <a:t>All in all it can be said that the new customers dataset resembles the previous one and potentially strong to work on these recommended variables.</a:t>
            </a:r>
          </a:p>
          <a:p>
            <a:pPr marL="0" marR="0" lvl="0" indent="0" algn="l" rtl="0">
              <a:lnSpc>
                <a:spcPct val="115000"/>
              </a:lnSpc>
              <a:spcBef>
                <a:spcPts val="0"/>
              </a:spcBef>
              <a:spcAft>
                <a:spcPts val="0"/>
              </a:spcAft>
              <a:buClr>
                <a:srgbClr val="000000"/>
              </a:buClr>
              <a:buSzPts val="1500"/>
              <a:buFont typeface="Open Sans"/>
              <a:buNone/>
            </a:pPr>
            <a:endParaRPr sz="1500" dirty="0">
              <a:latin typeface="Open Sans"/>
              <a:ea typeface="Open Sans"/>
              <a:cs typeface="Open Sans"/>
              <a:sym typeface="Open Sans"/>
            </a:endParaRPr>
          </a:p>
        </p:txBody>
      </p:sp>
      <p:sp>
        <p:nvSpPr>
          <p:cNvPr id="76" name="Google Shape;76;p15"/>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83" name="Google Shape;83;p16"/>
          <p:cNvSpPr/>
          <p:nvPr/>
        </p:nvSpPr>
        <p:spPr>
          <a:xfrm>
            <a:off x="205025" y="1083299"/>
            <a:ext cx="8565600" cy="920086"/>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Gender - </a:t>
            </a:r>
            <a:r>
              <a:rPr lang="en-US" sz="1600">
                <a:latin typeface="Open Sans"/>
                <a:ea typeface="Open Sans"/>
                <a:cs typeface="Open Sans"/>
                <a:sym typeface="Open Sans"/>
              </a:rPr>
              <a:t>Comparing the previous customer data vs new customers data, we can say that it would be worthwhile to market to both the genders.</a:t>
            </a:r>
            <a:endParaRPr sz="1600">
              <a:latin typeface="Open Sans"/>
              <a:ea typeface="Open Sans"/>
              <a:cs typeface="Open Sans"/>
              <a:sym typeface="Open Sans"/>
            </a:endParaRPr>
          </a:p>
        </p:txBody>
      </p:sp>
      <p:sp>
        <p:nvSpPr>
          <p:cNvPr id="84" name="Google Shape;84;p16"/>
          <p:cNvSpPr/>
          <p:nvPr/>
        </p:nvSpPr>
        <p:spPr>
          <a:xfrm>
            <a:off x="205025" y="2164724"/>
            <a:ext cx="4134600" cy="436851"/>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a:p>
        </p:txBody>
      </p:sp>
      <p:grpSp>
        <p:nvGrpSpPr>
          <p:cNvPr id="85" name="Google Shape;85;p16"/>
          <p:cNvGrpSpPr/>
          <p:nvPr/>
        </p:nvGrpSpPr>
        <p:grpSpPr>
          <a:xfrm>
            <a:off x="4969973" y="2164723"/>
            <a:ext cx="3800704" cy="2649304"/>
            <a:chOff x="-1" y="-1"/>
            <a:chExt cx="3800702" cy="2649302"/>
          </a:xfrm>
        </p:grpSpPr>
        <p:sp>
          <p:nvSpPr>
            <p:cNvPr id="86" name="Google Shape;86;p16"/>
            <p:cNvSpPr/>
            <p:nvPr/>
          </p:nvSpPr>
          <p:spPr>
            <a:xfrm>
              <a:off x="-1" y="-1"/>
              <a:ext cx="3800702" cy="2649302"/>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87" name="Google Shape;87;p16"/>
            <p:cNvSpPr/>
            <p:nvPr/>
          </p:nvSpPr>
          <p:spPr>
            <a:xfrm>
              <a:off x="-1" y="1032933"/>
              <a:ext cx="3800702" cy="583434"/>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US" sz="1400" b="0" i="0" u="none" strike="noStrike" cap="none">
                  <a:solidFill>
                    <a:srgbClr val="666666"/>
                  </a:solidFill>
                  <a:latin typeface="Arial"/>
                  <a:ea typeface="Arial"/>
                  <a:cs typeface="Arial"/>
                  <a:sym typeface="Arial"/>
                </a:rPr>
                <a:t>Place any supporting images, graphs, data or extra text here.</a:t>
              </a:r>
              <a:endParaRPr/>
            </a:p>
          </p:txBody>
        </p:sp>
      </p:grpSp>
      <p:sp>
        <p:nvSpPr>
          <p:cNvPr id="88" name="Google Shape;88;p16"/>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9" name="Google Shape;89;p16"/>
          <p:cNvPicPr preferRelativeResize="0"/>
          <p:nvPr/>
        </p:nvPicPr>
        <p:blipFill>
          <a:blip r:embed="rId3">
            <a:alphaModFix/>
          </a:blip>
          <a:stretch>
            <a:fillRect/>
          </a:stretch>
        </p:blipFill>
        <p:spPr>
          <a:xfrm>
            <a:off x="-92450" y="1878075"/>
            <a:ext cx="4554250" cy="2810475"/>
          </a:xfrm>
          <a:prstGeom prst="rect">
            <a:avLst/>
          </a:prstGeom>
          <a:noFill/>
          <a:ln>
            <a:noFill/>
          </a:ln>
        </p:spPr>
      </p:pic>
      <p:pic>
        <p:nvPicPr>
          <p:cNvPr id="90" name="Google Shape;90;p16"/>
          <p:cNvPicPr preferRelativeResize="0"/>
          <p:nvPr/>
        </p:nvPicPr>
        <p:blipFill>
          <a:blip r:embed="rId4">
            <a:alphaModFix/>
          </a:blip>
          <a:stretch>
            <a:fillRect/>
          </a:stretch>
        </p:blipFill>
        <p:spPr>
          <a:xfrm>
            <a:off x="4528171" y="1800513"/>
            <a:ext cx="4684300" cy="296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97" name="Google Shape;97;p17"/>
          <p:cNvSpPr/>
          <p:nvPr/>
        </p:nvSpPr>
        <p:spPr>
          <a:xfrm>
            <a:off x="205025" y="889250"/>
            <a:ext cx="8565600" cy="1092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Job Industry Category - </a:t>
            </a:r>
            <a:r>
              <a:rPr lang="en-US" sz="1600">
                <a:latin typeface="Open Sans"/>
                <a:ea typeface="Open Sans"/>
                <a:cs typeface="Open Sans"/>
                <a:sym typeface="Open Sans"/>
              </a:rPr>
              <a:t>Comparing the previous customer data vs new customers data, manufacturing is leading in both of them and it’s recommended to target these customers.</a:t>
            </a:r>
            <a:endParaRPr sz="1600">
              <a:latin typeface="Open Sans"/>
              <a:ea typeface="Open Sans"/>
              <a:cs typeface="Open Sans"/>
              <a:sym typeface="Open Sans"/>
            </a:endParaRPr>
          </a:p>
        </p:txBody>
      </p:sp>
      <p:sp>
        <p:nvSpPr>
          <p:cNvPr id="98" name="Google Shape;98;p17"/>
          <p:cNvSpPr/>
          <p:nvPr/>
        </p:nvSpPr>
        <p:spPr>
          <a:xfrm>
            <a:off x="205025" y="2164724"/>
            <a:ext cx="4134600" cy="4368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a:p>
        </p:txBody>
      </p:sp>
      <p:grpSp>
        <p:nvGrpSpPr>
          <p:cNvPr id="99" name="Google Shape;99;p17"/>
          <p:cNvGrpSpPr/>
          <p:nvPr/>
        </p:nvGrpSpPr>
        <p:grpSpPr>
          <a:xfrm>
            <a:off x="4969973" y="2164723"/>
            <a:ext cx="3800700" cy="2649300"/>
            <a:chOff x="-1" y="-1"/>
            <a:chExt cx="3800700" cy="2649300"/>
          </a:xfrm>
        </p:grpSpPr>
        <p:sp>
          <p:nvSpPr>
            <p:cNvPr id="100" name="Google Shape;100;p17"/>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101" name="Google Shape;101;p17"/>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US" sz="1400" b="0" i="0" u="none" strike="noStrike" cap="none">
                  <a:solidFill>
                    <a:srgbClr val="666666"/>
                  </a:solidFill>
                  <a:latin typeface="Arial"/>
                  <a:ea typeface="Arial"/>
                  <a:cs typeface="Arial"/>
                  <a:sym typeface="Arial"/>
                </a:rPr>
                <a:t>Place any supporting images, graphs, data or extra text here.</a:t>
              </a:r>
              <a:endParaRPr/>
            </a:p>
          </p:txBody>
        </p:sp>
      </p:grpSp>
      <p:sp>
        <p:nvSpPr>
          <p:cNvPr id="102" name="Google Shape;102;p17"/>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03" name="Google Shape;103;p17"/>
          <p:cNvPicPr preferRelativeResize="0"/>
          <p:nvPr/>
        </p:nvPicPr>
        <p:blipFill>
          <a:blip r:embed="rId3">
            <a:alphaModFix/>
          </a:blip>
          <a:stretch>
            <a:fillRect/>
          </a:stretch>
        </p:blipFill>
        <p:spPr>
          <a:xfrm>
            <a:off x="-15500" y="1865075"/>
            <a:ext cx="4782082" cy="2948950"/>
          </a:xfrm>
          <a:prstGeom prst="rect">
            <a:avLst/>
          </a:prstGeom>
          <a:noFill/>
          <a:ln>
            <a:noFill/>
          </a:ln>
        </p:spPr>
      </p:pic>
      <p:pic>
        <p:nvPicPr>
          <p:cNvPr id="104" name="Google Shape;104;p17"/>
          <p:cNvPicPr preferRelativeResize="0"/>
          <p:nvPr/>
        </p:nvPicPr>
        <p:blipFill>
          <a:blip r:embed="rId4">
            <a:alphaModFix/>
          </a:blip>
          <a:stretch>
            <a:fillRect/>
          </a:stretch>
        </p:blipFill>
        <p:spPr>
          <a:xfrm>
            <a:off x="4553200" y="1894662"/>
            <a:ext cx="4590803" cy="28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8"/>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Data Exploration</a:t>
            </a:r>
            <a:endParaRPr/>
          </a:p>
        </p:txBody>
      </p:sp>
      <p:sp>
        <p:nvSpPr>
          <p:cNvPr id="111" name="Google Shape;111;p18"/>
          <p:cNvSpPr/>
          <p:nvPr/>
        </p:nvSpPr>
        <p:spPr>
          <a:xfrm>
            <a:off x="205025" y="889250"/>
            <a:ext cx="8565600" cy="1092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r>
              <a:rPr lang="en-US" sz="2000" b="1">
                <a:latin typeface="Open Sans"/>
                <a:ea typeface="Open Sans"/>
                <a:cs typeface="Open Sans"/>
                <a:sym typeface="Open Sans"/>
              </a:rPr>
              <a:t>Wealth Segment - </a:t>
            </a:r>
            <a:r>
              <a:rPr lang="en-US" sz="1600">
                <a:latin typeface="Open Sans"/>
                <a:ea typeface="Open Sans"/>
                <a:cs typeface="Open Sans"/>
                <a:sym typeface="Open Sans"/>
              </a:rPr>
              <a:t>Comparing the previous customer data vs new customers data, mass customers is leading in both of them and it’s recommended to target these customers. </a:t>
            </a:r>
            <a:endParaRPr sz="1600">
              <a:latin typeface="Open Sans"/>
              <a:ea typeface="Open Sans"/>
              <a:cs typeface="Open Sans"/>
              <a:sym typeface="Open Sans"/>
            </a:endParaRPr>
          </a:p>
        </p:txBody>
      </p:sp>
      <p:sp>
        <p:nvSpPr>
          <p:cNvPr id="112" name="Google Shape;112;p18"/>
          <p:cNvSpPr/>
          <p:nvPr/>
        </p:nvSpPr>
        <p:spPr>
          <a:xfrm>
            <a:off x="205025" y="2164724"/>
            <a:ext cx="4134600" cy="4368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a:p>
        </p:txBody>
      </p:sp>
      <p:sp>
        <p:nvSpPr>
          <p:cNvPr id="113" name="Google Shape;113;p18"/>
          <p:cNvSpPr/>
          <p:nvPr/>
        </p:nvSpPr>
        <p:spPr>
          <a:xfrm>
            <a:off x="-6201" y="-6350"/>
            <a:ext cx="9175500" cy="2388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4" name="Google Shape;114;p18"/>
          <p:cNvPicPr preferRelativeResize="0"/>
          <p:nvPr/>
        </p:nvPicPr>
        <p:blipFill>
          <a:blip r:embed="rId3">
            <a:alphaModFix/>
          </a:blip>
          <a:stretch>
            <a:fillRect/>
          </a:stretch>
        </p:blipFill>
        <p:spPr>
          <a:xfrm>
            <a:off x="4339624" y="1865075"/>
            <a:ext cx="4654849" cy="2946987"/>
          </a:xfrm>
          <a:prstGeom prst="rect">
            <a:avLst/>
          </a:prstGeom>
          <a:noFill/>
          <a:ln>
            <a:noFill/>
          </a:ln>
        </p:spPr>
      </p:pic>
      <p:pic>
        <p:nvPicPr>
          <p:cNvPr id="115" name="Google Shape;115;p18"/>
          <p:cNvPicPr preferRelativeResize="0"/>
          <p:nvPr/>
        </p:nvPicPr>
        <p:blipFill>
          <a:blip r:embed="rId4">
            <a:alphaModFix/>
          </a:blip>
          <a:stretch>
            <a:fillRect/>
          </a:stretch>
        </p:blipFill>
        <p:spPr>
          <a:xfrm>
            <a:off x="-17687" y="1925375"/>
            <a:ext cx="4580014" cy="282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9"/>
          <p:cNvSpPr/>
          <p:nvPr/>
        </p:nvSpPr>
        <p:spPr>
          <a:xfrm>
            <a:off x="205025" y="263974"/>
            <a:ext cx="8565600" cy="4666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Model Development</a:t>
            </a:r>
            <a:endParaRPr/>
          </a:p>
        </p:txBody>
      </p:sp>
      <p:sp>
        <p:nvSpPr>
          <p:cNvPr id="122" name="Google Shape;122;p19"/>
          <p:cNvSpPr/>
          <p:nvPr/>
        </p:nvSpPr>
        <p:spPr>
          <a:xfrm>
            <a:off x="205025" y="1083299"/>
            <a:ext cx="8565600" cy="920086"/>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a:p>
        </p:txBody>
      </p:sp>
      <p:sp>
        <p:nvSpPr>
          <p:cNvPr id="123" name="Google Shape;123;p19"/>
          <p:cNvSpPr/>
          <p:nvPr/>
        </p:nvSpPr>
        <p:spPr>
          <a:xfrm>
            <a:off x="205025" y="1313750"/>
            <a:ext cx="8619600" cy="1287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r>
              <a:rPr lang="en-US" sz="1500" dirty="0">
                <a:latin typeface="Open Sans"/>
                <a:ea typeface="Open Sans"/>
                <a:cs typeface="Open Sans"/>
                <a:sym typeface="Open Sans"/>
              </a:rPr>
              <a:t>Model development has basically three stages:</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Training the model</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Testing the model</a:t>
            </a: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Evaluating the model</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dirty="0">
                <a:latin typeface="Open Sans"/>
                <a:ea typeface="Open Sans"/>
                <a:cs typeface="Open Sans"/>
                <a:sym typeface="Open Sans"/>
              </a:rPr>
              <a:t>Machine learning models train the datasets given and study the </a:t>
            </a:r>
            <a:r>
              <a:rPr lang="en-US" sz="1500" dirty="0" err="1">
                <a:latin typeface="Open Sans"/>
                <a:ea typeface="Open Sans"/>
                <a:cs typeface="Open Sans"/>
                <a:sym typeface="Open Sans"/>
              </a:rPr>
              <a:t>behaviour</a:t>
            </a:r>
            <a:r>
              <a:rPr lang="en-US" sz="1500" dirty="0">
                <a:latin typeface="Open Sans"/>
                <a:ea typeface="Open Sans"/>
                <a:cs typeface="Open Sans"/>
                <a:sym typeface="Open Sans"/>
              </a:rPr>
              <a:t> of each data points to give us appropriate results. Here we will be training our model on the previous customer data and then we will be testing it on the new customers to predict which customer will be a potential customer or not; It helps us prioritize the resources spent on these customers to close the sales.</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r>
              <a:rPr lang="en-US" sz="1500" dirty="0">
                <a:latin typeface="Open Sans"/>
                <a:ea typeface="Open Sans"/>
                <a:cs typeface="Open Sans"/>
                <a:sym typeface="Open Sans"/>
              </a:rPr>
              <a:t>Evaluating the model involves comparing the predicted results and actual results provided by the company to evaluate and hence improve it to give better results.</a:t>
            </a:r>
            <a:endParaRPr sz="1500" dirty="0">
              <a:latin typeface="Open Sans"/>
              <a:ea typeface="Open Sans"/>
              <a:cs typeface="Open Sans"/>
              <a:sym typeface="Open Sans"/>
            </a:endParaRPr>
          </a:p>
        </p:txBody>
      </p:sp>
      <p:sp>
        <p:nvSpPr>
          <p:cNvPr id="124" name="Google Shape;124;p19"/>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a:off x="205025" y="263974"/>
            <a:ext cx="8565600" cy="758742"/>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Interpretation</a:t>
            </a:r>
            <a:endParaRPr/>
          </a:p>
        </p:txBody>
      </p:sp>
      <p:sp>
        <p:nvSpPr>
          <p:cNvPr id="131" name="Google Shape;131;p20"/>
          <p:cNvSpPr/>
          <p:nvPr/>
        </p:nvSpPr>
        <p:spPr>
          <a:xfrm>
            <a:off x="205025" y="1524450"/>
            <a:ext cx="8272500" cy="10770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Machine learning models sometimes can be hard to explain. </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Interpretation involves understanding the variables which led the model in making a particular prediction.</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US" sz="1500">
                <a:latin typeface="Open Sans"/>
                <a:ea typeface="Open Sans"/>
                <a:cs typeface="Open Sans"/>
                <a:sym typeface="Open Sans"/>
              </a:rPr>
              <a:t>This is done by various visualization and feature importance tools present in the models, so that the variables positively impacting the end goal can be targeted and negatively impacting variables can further be improved to ensure overall growth .</a:t>
            </a:r>
            <a:endParaRPr/>
          </a:p>
        </p:txBody>
      </p:sp>
      <p:sp>
        <p:nvSpPr>
          <p:cNvPr id="132" name="Google Shape;132;p20"/>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US" sz="500" b="1" i="0" u="none" strike="noStrike" cap="none">
                <a:solidFill>
                  <a:srgbClr val="000000"/>
                </a:solidFill>
                <a:latin typeface="Calibri"/>
                <a:ea typeface="Calibri"/>
                <a:cs typeface="Calibri"/>
                <a:sym typeface="Calibri"/>
              </a:rPr>
              <a:t>       Note: </a:t>
            </a:r>
            <a:r>
              <a:rPr lang="en-US"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Open Sans Light</vt:lpstr>
      <vt:lpstr>Open Sans</vt:lpstr>
      <vt:lpstr>Arial</vt:lpstr>
      <vt:lpstr>Open Sans ExtraBold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rsriv</dc:creator>
  <cp:lastModifiedBy>r.srivastava1402@gmail.com</cp:lastModifiedBy>
  <cp:revision>1</cp:revision>
  <dcterms:modified xsi:type="dcterms:W3CDTF">2023-01-04T18:31:56Z</dcterms:modified>
</cp:coreProperties>
</file>