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2"/>
  </p:notesMasterIdLst>
  <p:sldIdLst>
    <p:sldId id="256" r:id="rId2"/>
    <p:sldId id="259" r:id="rId3"/>
    <p:sldId id="306" r:id="rId4"/>
    <p:sldId id="307" r:id="rId5"/>
    <p:sldId id="308" r:id="rId6"/>
    <p:sldId id="309" r:id="rId7"/>
    <p:sldId id="320" r:id="rId8"/>
    <p:sldId id="321" r:id="rId9"/>
    <p:sldId id="310" r:id="rId10"/>
    <p:sldId id="311" r:id="rId11"/>
    <p:sldId id="312" r:id="rId12"/>
    <p:sldId id="322" r:id="rId13"/>
    <p:sldId id="313" r:id="rId14"/>
    <p:sldId id="314" r:id="rId15"/>
    <p:sldId id="315" r:id="rId16"/>
    <p:sldId id="316" r:id="rId17"/>
    <p:sldId id="317" r:id="rId18"/>
    <p:sldId id="318" r:id="rId19"/>
    <p:sldId id="319" r:id="rId20"/>
    <p:sldId id="278"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Georgia" panose="02040502050405020303" pitchFamily="18" charset="0"/>
      <p:regular r:id="rId27"/>
      <p:bold r:id="rId28"/>
      <p:italic r:id="rId29"/>
      <p:boldItalic r:id="rId30"/>
    </p:embeddedFont>
    <p:embeddedFont>
      <p:font typeface="Montserrat" panose="020B0604020202020204" charset="0"/>
      <p:regular r:id="rId31"/>
      <p:bold r:id="rId32"/>
      <p:italic r:id="rId33"/>
      <p:boldItalic r:id="rId34"/>
    </p:embeddedFont>
    <p:embeddedFont>
      <p:font typeface="Montserrat Light"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YTech Student" initials="CS" lastIdx="1" clrIdx="0">
    <p:extLst>
      <p:ext uri="{19B8F6BF-5375-455C-9EA6-DF929625EA0E}">
        <p15:presenceInfo xmlns:p15="http://schemas.microsoft.com/office/powerpoint/2012/main" userId="382d11ef840e79e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8617F7-BD45-45D3-9494-08AB8ACE10ED}">
  <a:tblStyle styleId="{668617F7-BD45-45D3-9494-08AB8ACE10E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89E5840-C12E-4C8B-9978-033B50F8BF3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8948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38539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4176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00508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43689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7085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40054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5912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3622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43204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8fc25fbfc5_1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8fc25fbfc5_1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4524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51079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21160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1189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42603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59654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47593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accent1"/>
            </a:gs>
          </a:gsLst>
          <a:path path="circle">
            <a:fillToRect l="100000" t="100000"/>
          </a:path>
          <a:tileRect r="-100000" b="-100000"/>
        </a:gra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3078602" y="0"/>
            <a:ext cx="6065389" cy="5143642"/>
            <a:chOff x="2052402" y="0"/>
            <a:chExt cx="6065389" cy="5143642"/>
          </a:xfrm>
        </p:grpSpPr>
        <p:sp>
          <p:nvSpPr>
            <p:cNvPr id="11" name="Google Shape;11;p2"/>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gradFill>
              <a:gsLst>
                <a:gs pos="0">
                  <a:srgbClr val="00D0FF">
                    <a:alpha val="11764"/>
                    <a:alpha val="11730"/>
                  </a:srgbClr>
                </a:gs>
                <a:gs pos="100000">
                  <a:srgbClr val="00D0FF">
                    <a:alpha val="0"/>
                    <a:alpha val="11730"/>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 name="Google Shape;12;p2"/>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D0FF">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 name="Google Shape;13;p2"/>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D0FF">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4" name="Google Shape;14;p2"/>
          <p:cNvSpPr txBox="1">
            <a:spLocks noGrp="1"/>
          </p:cNvSpPr>
          <p:nvPr>
            <p:ph type="ctrTitle"/>
          </p:nvPr>
        </p:nvSpPr>
        <p:spPr>
          <a:xfrm>
            <a:off x="685800" y="1771550"/>
            <a:ext cx="7772400" cy="16005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1"/>
            </a:gs>
            <a:gs pos="100000">
              <a:srgbClr val="D1F6FF"/>
            </a:gs>
          </a:gsLst>
          <a:path path="circle">
            <a:fillToRect l="100000" t="100000"/>
          </a:path>
          <a:tileRect r="-100000" b="-100000"/>
        </a:gradFill>
        <a:effectLst/>
      </p:bgPr>
    </p:bg>
    <p:spTree>
      <p:nvGrpSpPr>
        <p:cNvPr id="1" name="Shape 15"/>
        <p:cNvGrpSpPr/>
        <p:nvPr/>
      </p:nvGrpSpPr>
      <p:grpSpPr>
        <a:xfrm>
          <a:off x="0" y="0"/>
          <a:ext cx="0" cy="0"/>
          <a:chOff x="0" y="0"/>
          <a:chExt cx="0" cy="0"/>
        </a:xfrm>
      </p:grpSpPr>
      <p:grpSp>
        <p:nvGrpSpPr>
          <p:cNvPr id="16" name="Google Shape;16;p3"/>
          <p:cNvGrpSpPr/>
          <p:nvPr/>
        </p:nvGrpSpPr>
        <p:grpSpPr>
          <a:xfrm>
            <a:off x="3078602" y="0"/>
            <a:ext cx="6065389" cy="5143642"/>
            <a:chOff x="2052402" y="0"/>
            <a:chExt cx="6065389" cy="5143642"/>
          </a:xfrm>
        </p:grpSpPr>
        <p:sp>
          <p:nvSpPr>
            <p:cNvPr id="17" name="Google Shape;17;p3"/>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 name="Google Shape;18;p3"/>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 name="Google Shape;19;p3"/>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0" name="Google Shape;20;p3"/>
          <p:cNvSpPr txBox="1">
            <a:spLocks noGrp="1"/>
          </p:cNvSpPr>
          <p:nvPr>
            <p:ph type="ctrTitle"/>
          </p:nvPr>
        </p:nvSpPr>
        <p:spPr>
          <a:xfrm>
            <a:off x="685800" y="1668151"/>
            <a:ext cx="7772400" cy="1311600"/>
          </a:xfrm>
          <a:prstGeom prst="rect">
            <a:avLst/>
          </a:prstGeom>
        </p:spPr>
        <p:txBody>
          <a:bodyPr spcFirstLastPara="1" wrap="square" lIns="0" tIns="0" rIns="0" bIns="0" anchor="b" anchorCtr="0">
            <a:noAutofit/>
          </a:bodyPr>
          <a:lstStyle>
            <a:lvl1pPr lvl="0" rtl="0">
              <a:spcBef>
                <a:spcPts val="0"/>
              </a:spcBef>
              <a:spcAft>
                <a:spcPts val="0"/>
              </a:spcAft>
              <a:buClr>
                <a:schemeClr val="accent2"/>
              </a:buClr>
              <a:buSzPts val="4800"/>
              <a:buNone/>
              <a:defRPr sz="4800">
                <a:solidFill>
                  <a:schemeClr val="accent2"/>
                </a:solidFill>
              </a:defRPr>
            </a:lvl1pPr>
            <a:lvl2pPr lvl="1" rtl="0">
              <a:spcBef>
                <a:spcPts val="0"/>
              </a:spcBef>
              <a:spcAft>
                <a:spcPts val="0"/>
              </a:spcAft>
              <a:buClr>
                <a:schemeClr val="accent2"/>
              </a:buClr>
              <a:buSzPts val="4800"/>
              <a:buNone/>
              <a:defRPr sz="4800">
                <a:solidFill>
                  <a:schemeClr val="accent2"/>
                </a:solidFill>
              </a:defRPr>
            </a:lvl2pPr>
            <a:lvl3pPr lvl="2" rtl="0">
              <a:spcBef>
                <a:spcPts val="0"/>
              </a:spcBef>
              <a:spcAft>
                <a:spcPts val="0"/>
              </a:spcAft>
              <a:buClr>
                <a:schemeClr val="accent2"/>
              </a:buClr>
              <a:buSzPts val="4800"/>
              <a:buNone/>
              <a:defRPr sz="4800">
                <a:solidFill>
                  <a:schemeClr val="accent2"/>
                </a:solidFill>
              </a:defRPr>
            </a:lvl3pPr>
            <a:lvl4pPr lvl="3" rtl="0">
              <a:spcBef>
                <a:spcPts val="0"/>
              </a:spcBef>
              <a:spcAft>
                <a:spcPts val="0"/>
              </a:spcAft>
              <a:buClr>
                <a:schemeClr val="accent2"/>
              </a:buClr>
              <a:buSzPts val="4800"/>
              <a:buNone/>
              <a:defRPr sz="4800">
                <a:solidFill>
                  <a:schemeClr val="accent2"/>
                </a:solidFill>
              </a:defRPr>
            </a:lvl4pPr>
            <a:lvl5pPr lvl="4" rtl="0">
              <a:spcBef>
                <a:spcPts val="0"/>
              </a:spcBef>
              <a:spcAft>
                <a:spcPts val="0"/>
              </a:spcAft>
              <a:buClr>
                <a:schemeClr val="accent2"/>
              </a:buClr>
              <a:buSzPts val="4800"/>
              <a:buNone/>
              <a:defRPr sz="4800">
                <a:solidFill>
                  <a:schemeClr val="accent2"/>
                </a:solidFill>
              </a:defRPr>
            </a:lvl5pPr>
            <a:lvl6pPr lvl="5" rtl="0">
              <a:spcBef>
                <a:spcPts val="0"/>
              </a:spcBef>
              <a:spcAft>
                <a:spcPts val="0"/>
              </a:spcAft>
              <a:buClr>
                <a:schemeClr val="accent2"/>
              </a:buClr>
              <a:buSzPts val="4800"/>
              <a:buNone/>
              <a:defRPr sz="4800">
                <a:solidFill>
                  <a:schemeClr val="accent2"/>
                </a:solidFill>
              </a:defRPr>
            </a:lvl6pPr>
            <a:lvl7pPr lvl="6" rtl="0">
              <a:spcBef>
                <a:spcPts val="0"/>
              </a:spcBef>
              <a:spcAft>
                <a:spcPts val="0"/>
              </a:spcAft>
              <a:buClr>
                <a:schemeClr val="accent2"/>
              </a:buClr>
              <a:buSzPts val="4800"/>
              <a:buNone/>
              <a:defRPr sz="4800">
                <a:solidFill>
                  <a:schemeClr val="accent2"/>
                </a:solidFill>
              </a:defRPr>
            </a:lvl7pPr>
            <a:lvl8pPr lvl="7" rtl="0">
              <a:spcBef>
                <a:spcPts val="0"/>
              </a:spcBef>
              <a:spcAft>
                <a:spcPts val="0"/>
              </a:spcAft>
              <a:buClr>
                <a:schemeClr val="accent2"/>
              </a:buClr>
              <a:buSzPts val="4800"/>
              <a:buNone/>
              <a:defRPr sz="4800">
                <a:solidFill>
                  <a:schemeClr val="accent2"/>
                </a:solidFill>
              </a:defRPr>
            </a:lvl8pPr>
            <a:lvl9pPr lvl="8" rtl="0">
              <a:spcBef>
                <a:spcPts val="0"/>
              </a:spcBef>
              <a:spcAft>
                <a:spcPts val="0"/>
              </a:spcAft>
              <a:buClr>
                <a:schemeClr val="accent2"/>
              </a:buClr>
              <a:buSzPts val="4800"/>
              <a:buNone/>
              <a:defRPr sz="4800">
                <a:solidFill>
                  <a:schemeClr val="accent2"/>
                </a:solidFill>
              </a:defRPr>
            </a:lvl9pPr>
          </a:lstStyle>
          <a:p>
            <a:endParaRPr/>
          </a:p>
        </p:txBody>
      </p:sp>
      <p:sp>
        <p:nvSpPr>
          <p:cNvPr id="21" name="Google Shape;21;p3"/>
          <p:cNvSpPr txBox="1">
            <a:spLocks noGrp="1"/>
          </p:cNvSpPr>
          <p:nvPr>
            <p:ph type="subTitle" idx="1"/>
          </p:nvPr>
        </p:nvSpPr>
        <p:spPr>
          <a:xfrm>
            <a:off x="685800" y="3076652"/>
            <a:ext cx="7772400" cy="3987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400"/>
              <a:buNone/>
              <a:defRPr/>
            </a:lvl1pPr>
            <a:lvl2pPr lvl="1" rtl="0">
              <a:spcBef>
                <a:spcPts val="600"/>
              </a:spcBef>
              <a:spcAft>
                <a:spcPts val="0"/>
              </a:spcAft>
              <a:buClr>
                <a:schemeClr val="dk1"/>
              </a:buClr>
              <a:buSzPts val="3000"/>
              <a:buNone/>
              <a:defRPr sz="3000"/>
            </a:lvl2pPr>
            <a:lvl3pPr lvl="2" rtl="0">
              <a:spcBef>
                <a:spcPts val="600"/>
              </a:spcBef>
              <a:spcAft>
                <a:spcPts val="0"/>
              </a:spcAft>
              <a:buSzPts val="3000"/>
              <a:buNone/>
              <a:defRPr sz="3000"/>
            </a:lvl3pPr>
            <a:lvl4pPr lvl="3" rtl="0">
              <a:spcBef>
                <a:spcPts val="600"/>
              </a:spcBef>
              <a:spcAft>
                <a:spcPts val="0"/>
              </a:spcAft>
              <a:buSzPts val="3000"/>
              <a:buNone/>
              <a:defRPr sz="3000"/>
            </a:lvl4pPr>
            <a:lvl5pPr lvl="4" rtl="0">
              <a:spcBef>
                <a:spcPts val="600"/>
              </a:spcBef>
              <a:spcAft>
                <a:spcPts val="0"/>
              </a:spcAft>
              <a:buSzPts val="3000"/>
              <a:buNone/>
              <a:defRPr sz="3000"/>
            </a:lvl5pPr>
            <a:lvl6pPr lvl="5" rtl="0">
              <a:spcBef>
                <a:spcPts val="600"/>
              </a:spcBef>
              <a:spcAft>
                <a:spcPts val="0"/>
              </a:spcAft>
              <a:buSzPts val="3000"/>
              <a:buNone/>
              <a:defRPr sz="3000"/>
            </a:lvl6pPr>
            <a:lvl7pPr lvl="6" rtl="0">
              <a:spcBef>
                <a:spcPts val="600"/>
              </a:spcBef>
              <a:spcAft>
                <a:spcPts val="0"/>
              </a:spcAft>
              <a:buSzPts val="3000"/>
              <a:buNone/>
              <a:defRPr sz="3000"/>
            </a:lvl7pPr>
            <a:lvl8pPr lvl="7" rtl="0">
              <a:spcBef>
                <a:spcPts val="600"/>
              </a:spcBef>
              <a:spcAft>
                <a:spcPts val="0"/>
              </a:spcAft>
              <a:buSzPts val="3000"/>
              <a:buNone/>
              <a:defRPr sz="3000"/>
            </a:lvl8pPr>
            <a:lvl9pPr lvl="8" rtl="0">
              <a:spcBef>
                <a:spcPts val="600"/>
              </a:spcBef>
              <a:spcAft>
                <a:spcPts val="60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grpSp>
        <p:nvGrpSpPr>
          <p:cNvPr id="72" name="Google Shape;72;p10"/>
          <p:cNvGrpSpPr/>
          <p:nvPr/>
        </p:nvGrpSpPr>
        <p:grpSpPr>
          <a:xfrm>
            <a:off x="3078602" y="0"/>
            <a:ext cx="6065389" cy="5143642"/>
            <a:chOff x="2052402" y="0"/>
            <a:chExt cx="6065389" cy="5143642"/>
          </a:xfrm>
        </p:grpSpPr>
        <p:sp>
          <p:nvSpPr>
            <p:cNvPr id="73" name="Google Shape;73;p10"/>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 name="Google Shape;74;p10"/>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 name="Google Shape;75;p10"/>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76" name="Google Shape;76;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334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1pPr>
            <a:lvl2pPr lvl="1"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2pPr>
            <a:lvl3pPr lvl="2"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3pPr>
            <a:lvl4pPr lvl="3"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4pPr>
            <a:lvl5pPr lvl="4"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5pPr>
            <a:lvl6pPr lvl="5"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6pPr>
            <a:lvl7pPr lvl="6"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7pPr>
            <a:lvl8pPr lvl="7"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8pPr>
            <a:lvl9pPr lvl="8"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855300" y="1430147"/>
            <a:ext cx="7433400" cy="3033900"/>
          </a:xfrm>
          <a:prstGeom prst="rect">
            <a:avLst/>
          </a:prstGeom>
          <a:noFill/>
          <a:ln>
            <a:noFill/>
          </a:ln>
        </p:spPr>
        <p:txBody>
          <a:bodyPr spcFirstLastPara="1" wrap="square" lIns="0" tIns="0" rIns="0" bIns="0" anchor="t" anchorCtr="0">
            <a:noAutofit/>
          </a:bodyPr>
          <a:lstStyle>
            <a:lvl1pPr marL="457200" lvl="0" indent="-381000" rtl="0">
              <a:spcBef>
                <a:spcPts val="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1pPr>
            <a:lvl2pPr marL="914400" lvl="1" indent="-381000" rtl="0">
              <a:spcBef>
                <a:spcPts val="60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2pPr>
            <a:lvl3pPr marL="1371600" lvl="2"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3pPr>
            <a:lvl4pPr marL="1828800" lvl="3"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4pPr>
            <a:lvl5pPr marL="2286000" lvl="4"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5pPr>
            <a:lvl6pPr marL="2743200" lvl="5"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6pPr>
            <a:lvl7pPr marL="3200400" lvl="6"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7pPr>
            <a:lvl8pPr marL="3657600" lvl="7"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8pPr>
            <a:lvl9pPr marL="4114800" lvl="8" indent="-381000" rtl="0">
              <a:spcBef>
                <a:spcPts val="600"/>
              </a:spcBef>
              <a:spcAft>
                <a:spcPts val="60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b="1">
                <a:solidFill>
                  <a:schemeClr val="dk2"/>
                </a:solidFill>
                <a:latin typeface="Montserrat"/>
                <a:ea typeface="Montserrat"/>
                <a:cs typeface="Montserrat"/>
                <a:sym typeface="Montserrat"/>
              </a:defRPr>
            </a:lvl1pPr>
            <a:lvl2pPr lvl="1" algn="r" rtl="0">
              <a:buNone/>
              <a:defRPr sz="1300" b="1">
                <a:solidFill>
                  <a:schemeClr val="dk2"/>
                </a:solidFill>
                <a:latin typeface="Montserrat"/>
                <a:ea typeface="Montserrat"/>
                <a:cs typeface="Montserrat"/>
                <a:sym typeface="Montserrat"/>
              </a:defRPr>
            </a:lvl2pPr>
            <a:lvl3pPr lvl="2" algn="r" rtl="0">
              <a:buNone/>
              <a:defRPr sz="1300" b="1">
                <a:solidFill>
                  <a:schemeClr val="dk2"/>
                </a:solidFill>
                <a:latin typeface="Montserrat"/>
                <a:ea typeface="Montserrat"/>
                <a:cs typeface="Montserrat"/>
                <a:sym typeface="Montserrat"/>
              </a:defRPr>
            </a:lvl3pPr>
            <a:lvl4pPr lvl="3" algn="r" rtl="0">
              <a:buNone/>
              <a:defRPr sz="1300" b="1">
                <a:solidFill>
                  <a:schemeClr val="dk2"/>
                </a:solidFill>
                <a:latin typeface="Montserrat"/>
                <a:ea typeface="Montserrat"/>
                <a:cs typeface="Montserrat"/>
                <a:sym typeface="Montserrat"/>
              </a:defRPr>
            </a:lvl4pPr>
            <a:lvl5pPr lvl="4" algn="r" rtl="0">
              <a:buNone/>
              <a:defRPr sz="1300" b="1">
                <a:solidFill>
                  <a:schemeClr val="dk2"/>
                </a:solidFill>
                <a:latin typeface="Montserrat"/>
                <a:ea typeface="Montserrat"/>
                <a:cs typeface="Montserrat"/>
                <a:sym typeface="Montserrat"/>
              </a:defRPr>
            </a:lvl5pPr>
            <a:lvl6pPr lvl="5" algn="r" rtl="0">
              <a:buNone/>
              <a:defRPr sz="1300" b="1">
                <a:solidFill>
                  <a:schemeClr val="dk2"/>
                </a:solidFill>
                <a:latin typeface="Montserrat"/>
                <a:ea typeface="Montserrat"/>
                <a:cs typeface="Montserrat"/>
                <a:sym typeface="Montserrat"/>
              </a:defRPr>
            </a:lvl6pPr>
            <a:lvl7pPr lvl="6" algn="r" rtl="0">
              <a:buNone/>
              <a:defRPr sz="1300" b="1">
                <a:solidFill>
                  <a:schemeClr val="dk2"/>
                </a:solidFill>
                <a:latin typeface="Montserrat"/>
                <a:ea typeface="Montserrat"/>
                <a:cs typeface="Montserrat"/>
                <a:sym typeface="Montserrat"/>
              </a:defRPr>
            </a:lvl7pPr>
            <a:lvl8pPr lvl="7" algn="r" rtl="0">
              <a:buNone/>
              <a:defRPr sz="1300" b="1">
                <a:solidFill>
                  <a:schemeClr val="dk2"/>
                </a:solidFill>
                <a:latin typeface="Montserrat"/>
                <a:ea typeface="Montserrat"/>
                <a:cs typeface="Montserrat"/>
                <a:sym typeface="Montserrat"/>
              </a:defRPr>
            </a:lvl8pPr>
            <a:lvl9pPr lvl="8" algn="r" rtl="0">
              <a:buNone/>
              <a:defRPr sz="1300" b="1">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2"/>
          <p:cNvSpPr txBox="1">
            <a:spLocks noGrp="1"/>
          </p:cNvSpPr>
          <p:nvPr>
            <p:ph type="ctrTitle"/>
          </p:nvPr>
        </p:nvSpPr>
        <p:spPr>
          <a:xfrm>
            <a:off x="161364" y="228601"/>
            <a:ext cx="8162365" cy="2085682"/>
          </a:xfrm>
          <a:prstGeom prst="rect">
            <a:avLst/>
          </a:prstGeom>
        </p:spPr>
        <p:txBody>
          <a:bodyPr spcFirstLastPara="1" wrap="square" lIns="0" tIns="0" rIns="0" bIns="0" anchor="ctr" anchorCtr="0">
            <a:noAutofit/>
          </a:bodyPr>
          <a:lstStyle/>
          <a:p>
            <a:pPr fontAlgn="base"/>
            <a:r>
              <a:rPr lang="en-US" dirty="0"/>
              <a:t>Madrid Airbnb Data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15"/>
          <p:cNvSpPr txBox="1">
            <a:spLocks noGrp="1"/>
          </p:cNvSpPr>
          <p:nvPr>
            <p:ph type="subTitle" idx="1"/>
          </p:nvPr>
        </p:nvSpPr>
        <p:spPr>
          <a:xfrm>
            <a:off x="121024" y="779929"/>
            <a:ext cx="8639735" cy="4363572"/>
          </a:xfrm>
          <a:prstGeom prst="rect">
            <a:avLst/>
          </a:prstGeom>
        </p:spPr>
        <p:txBody>
          <a:bodyPr spcFirstLastPara="1" wrap="square" lIns="0" tIns="0" rIns="0" bIns="0" anchor="t" anchorCtr="0">
            <a:noAutofit/>
          </a:bodyPr>
          <a:lstStyle/>
          <a:p>
            <a:pPr marL="76200" lvl="0" indent="0"/>
            <a:endParaRPr lang="en-US" dirty="0"/>
          </a:p>
          <a:p>
            <a:pPr lvl="0"/>
            <a:r>
              <a:rPr lang="en-US" sz="1200" dirty="0"/>
              <a:t>   </a:t>
            </a:r>
          </a:p>
          <a:p>
            <a:pPr lvl="0"/>
            <a:r>
              <a:rPr lang="en-US" sz="1200" dirty="0"/>
              <a:t> </a:t>
            </a:r>
            <a:endParaRPr lang="en-US" sz="1400" dirty="0"/>
          </a:p>
          <a:p>
            <a:r>
              <a:rPr lang="en-US" dirty="0"/>
              <a:t>                                                    </a:t>
            </a:r>
          </a:p>
          <a:p>
            <a:pPr marL="0" lvl="0" indent="0">
              <a:spcAft>
                <a:spcPts val="600"/>
              </a:spcAft>
            </a:pPr>
            <a:endParaRPr lang="en-US" dirty="0"/>
          </a:p>
          <a:p>
            <a:pPr marL="0" lvl="0" indent="0">
              <a:spcAft>
                <a:spcPts val="600"/>
              </a:spcAft>
            </a:pPr>
            <a:endParaRPr dirty="0"/>
          </a:p>
        </p:txBody>
      </p:sp>
      <p:sp>
        <p:nvSpPr>
          <p:cNvPr id="6" name="Google Shape;109;p15">
            <a:extLst>
              <a:ext uri="{FF2B5EF4-FFF2-40B4-BE49-F238E27FC236}">
                <a16:creationId xmlns:a16="http://schemas.microsoft.com/office/drawing/2014/main" id="{3A918714-310E-41B8-B9EA-FF1B0AB283B8}"/>
              </a:ext>
            </a:extLst>
          </p:cNvPr>
          <p:cNvSpPr txBox="1">
            <a:spLocks noGrp="1"/>
          </p:cNvSpPr>
          <p:nvPr>
            <p:ph type="ctrTitle"/>
          </p:nvPr>
        </p:nvSpPr>
        <p:spPr>
          <a:xfrm>
            <a:off x="19050" y="26988"/>
            <a:ext cx="7820025" cy="631918"/>
          </a:xfrm>
          <a:prstGeom prst="rect">
            <a:avLst/>
          </a:prstGeom>
        </p:spPr>
        <p:txBody>
          <a:bodyPr spcFirstLastPara="1" wrap="square" lIns="0" tIns="0" rIns="0" bIns="0" anchor="b" anchorCtr="0">
            <a:noAutofit/>
          </a:bodyPr>
          <a:lstStyle/>
          <a:p>
            <a:r>
              <a:rPr lang="en-US" sz="2800" dirty="0"/>
              <a:t>  Data visualization </a:t>
            </a:r>
          </a:p>
        </p:txBody>
      </p:sp>
      <p:pic>
        <p:nvPicPr>
          <p:cNvPr id="5" name="Picture 4">
            <a:extLst>
              <a:ext uri="{FF2B5EF4-FFF2-40B4-BE49-F238E27FC236}">
                <a16:creationId xmlns:a16="http://schemas.microsoft.com/office/drawing/2014/main" id="{577C9D87-C88D-4F4B-8AFF-79E1B9CC9646}"/>
              </a:ext>
            </a:extLst>
          </p:cNvPr>
          <p:cNvPicPr/>
          <p:nvPr/>
        </p:nvPicPr>
        <p:blipFill>
          <a:blip r:embed="rId3"/>
          <a:stretch>
            <a:fillRect/>
          </a:stretch>
        </p:blipFill>
        <p:spPr>
          <a:xfrm>
            <a:off x="572751" y="1175678"/>
            <a:ext cx="7266324" cy="3879850"/>
          </a:xfrm>
          <a:prstGeom prst="rect">
            <a:avLst/>
          </a:prstGeom>
        </p:spPr>
      </p:pic>
      <p:sp>
        <p:nvSpPr>
          <p:cNvPr id="2" name="Rectangle 1">
            <a:extLst>
              <a:ext uri="{FF2B5EF4-FFF2-40B4-BE49-F238E27FC236}">
                <a16:creationId xmlns:a16="http://schemas.microsoft.com/office/drawing/2014/main" id="{5D5B4BBA-1468-48FD-9DB0-7626B002E055}"/>
              </a:ext>
            </a:extLst>
          </p:cNvPr>
          <p:cNvSpPr/>
          <p:nvPr/>
        </p:nvSpPr>
        <p:spPr>
          <a:xfrm>
            <a:off x="242047" y="779929"/>
            <a:ext cx="7521817" cy="307777"/>
          </a:xfrm>
          <a:prstGeom prst="rect">
            <a:avLst/>
          </a:prstGeom>
        </p:spPr>
        <p:txBody>
          <a:bodyPr wrap="square">
            <a:spAutoFit/>
          </a:bodyPr>
          <a:lstStyle/>
          <a:p>
            <a:r>
              <a:rPr lang="en-US" dirty="0">
                <a:latin typeface="Georgia" panose="02040502050405020303" pitchFamily="18" charset="0"/>
                <a:ea typeface="Georgia" panose="02040502050405020303" pitchFamily="18" charset="0"/>
                <a:cs typeface="Times New Roman" panose="02020603050405020304" pitchFamily="18" charset="0"/>
              </a:rPr>
              <a:t>Here we can see the higher the availability lowers the price Puente de is highest availability</a:t>
            </a:r>
          </a:p>
        </p:txBody>
      </p:sp>
    </p:spTree>
    <p:extLst>
      <p:ext uri="{BB962C8B-B14F-4D97-AF65-F5344CB8AC3E}">
        <p14:creationId xmlns:p14="http://schemas.microsoft.com/office/powerpoint/2010/main" val="2812437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15"/>
          <p:cNvSpPr txBox="1">
            <a:spLocks noGrp="1"/>
          </p:cNvSpPr>
          <p:nvPr>
            <p:ph type="subTitle" idx="1"/>
          </p:nvPr>
        </p:nvSpPr>
        <p:spPr>
          <a:xfrm>
            <a:off x="121024" y="779929"/>
            <a:ext cx="8639735" cy="4363572"/>
          </a:xfrm>
          <a:prstGeom prst="rect">
            <a:avLst/>
          </a:prstGeom>
        </p:spPr>
        <p:txBody>
          <a:bodyPr spcFirstLastPara="1" wrap="square" lIns="0" tIns="0" rIns="0" bIns="0" anchor="t" anchorCtr="0">
            <a:noAutofit/>
          </a:bodyPr>
          <a:lstStyle/>
          <a:p>
            <a:pPr marL="76200" lvl="0" indent="0"/>
            <a:endParaRPr lang="en-US" dirty="0"/>
          </a:p>
          <a:p>
            <a:r>
              <a:rPr lang="en-US" sz="1200" dirty="0"/>
              <a:t>     Host listing rating over the year increasing year by year </a:t>
            </a:r>
          </a:p>
          <a:p>
            <a:pPr lvl="0"/>
            <a:endParaRPr lang="en-US" sz="1200" dirty="0"/>
          </a:p>
          <a:p>
            <a:pPr lvl="0"/>
            <a:r>
              <a:rPr lang="en-US" sz="1200" dirty="0"/>
              <a:t> </a:t>
            </a:r>
            <a:endParaRPr lang="en-US" sz="1400" dirty="0"/>
          </a:p>
          <a:p>
            <a:r>
              <a:rPr lang="en-US" dirty="0"/>
              <a:t>                                                    </a:t>
            </a:r>
          </a:p>
          <a:p>
            <a:pPr marL="0" lvl="0" indent="0">
              <a:spcAft>
                <a:spcPts val="600"/>
              </a:spcAft>
            </a:pPr>
            <a:endParaRPr lang="en-US" dirty="0"/>
          </a:p>
          <a:p>
            <a:pPr marL="0" lvl="0" indent="0">
              <a:spcAft>
                <a:spcPts val="600"/>
              </a:spcAft>
            </a:pPr>
            <a:endParaRPr dirty="0"/>
          </a:p>
        </p:txBody>
      </p:sp>
      <p:sp>
        <p:nvSpPr>
          <p:cNvPr id="6" name="Google Shape;109;p15">
            <a:extLst>
              <a:ext uri="{FF2B5EF4-FFF2-40B4-BE49-F238E27FC236}">
                <a16:creationId xmlns:a16="http://schemas.microsoft.com/office/drawing/2014/main" id="{3A918714-310E-41B8-B9EA-FF1B0AB283B8}"/>
              </a:ext>
            </a:extLst>
          </p:cNvPr>
          <p:cNvSpPr txBox="1">
            <a:spLocks noGrp="1"/>
          </p:cNvSpPr>
          <p:nvPr>
            <p:ph type="ctrTitle"/>
          </p:nvPr>
        </p:nvSpPr>
        <p:spPr>
          <a:xfrm>
            <a:off x="19050" y="26988"/>
            <a:ext cx="7820025" cy="631918"/>
          </a:xfrm>
          <a:prstGeom prst="rect">
            <a:avLst/>
          </a:prstGeom>
        </p:spPr>
        <p:txBody>
          <a:bodyPr spcFirstLastPara="1" wrap="square" lIns="0" tIns="0" rIns="0" bIns="0" anchor="b" anchorCtr="0">
            <a:noAutofit/>
          </a:bodyPr>
          <a:lstStyle/>
          <a:p>
            <a:r>
              <a:rPr lang="en-US" sz="2800" dirty="0"/>
              <a:t>  Data visualization </a:t>
            </a:r>
          </a:p>
        </p:txBody>
      </p:sp>
      <p:pic>
        <p:nvPicPr>
          <p:cNvPr id="5" name="Picture 4">
            <a:extLst>
              <a:ext uri="{FF2B5EF4-FFF2-40B4-BE49-F238E27FC236}">
                <a16:creationId xmlns:a16="http://schemas.microsoft.com/office/drawing/2014/main" id="{CB62CE55-70B4-4B12-8EBA-80B5E86D0A08}"/>
              </a:ext>
            </a:extLst>
          </p:cNvPr>
          <p:cNvPicPr/>
          <p:nvPr/>
        </p:nvPicPr>
        <p:blipFill>
          <a:blip r:embed="rId3"/>
          <a:stretch>
            <a:fillRect/>
          </a:stretch>
        </p:blipFill>
        <p:spPr>
          <a:xfrm>
            <a:off x="455650" y="1430618"/>
            <a:ext cx="6565265" cy="3492500"/>
          </a:xfrm>
          <a:prstGeom prst="rect">
            <a:avLst/>
          </a:prstGeom>
        </p:spPr>
      </p:pic>
    </p:spTree>
    <p:extLst>
      <p:ext uri="{BB962C8B-B14F-4D97-AF65-F5344CB8AC3E}">
        <p14:creationId xmlns:p14="http://schemas.microsoft.com/office/powerpoint/2010/main" val="1418495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15"/>
          <p:cNvSpPr txBox="1">
            <a:spLocks noGrp="1"/>
          </p:cNvSpPr>
          <p:nvPr>
            <p:ph type="subTitle" idx="1"/>
          </p:nvPr>
        </p:nvSpPr>
        <p:spPr>
          <a:xfrm>
            <a:off x="121024" y="779929"/>
            <a:ext cx="8639735" cy="4363572"/>
          </a:xfrm>
          <a:prstGeom prst="rect">
            <a:avLst/>
          </a:prstGeom>
        </p:spPr>
        <p:txBody>
          <a:bodyPr spcFirstLastPara="1" wrap="square" lIns="0" tIns="0" rIns="0" bIns="0" anchor="t" anchorCtr="0">
            <a:noAutofit/>
          </a:bodyPr>
          <a:lstStyle/>
          <a:p>
            <a:pPr marL="76200" lvl="0" indent="0"/>
            <a:endParaRPr lang="en-US" dirty="0"/>
          </a:p>
          <a:p>
            <a:r>
              <a:rPr lang="en-US" sz="1200" dirty="0"/>
              <a:t>     </a:t>
            </a:r>
          </a:p>
          <a:p>
            <a:pPr lvl="0"/>
            <a:endParaRPr lang="en-US" sz="1200" dirty="0"/>
          </a:p>
          <a:p>
            <a:pPr lvl="0"/>
            <a:r>
              <a:rPr lang="en-US" sz="1200" dirty="0"/>
              <a:t> </a:t>
            </a:r>
            <a:endParaRPr lang="en-US" sz="1400" dirty="0"/>
          </a:p>
          <a:p>
            <a:r>
              <a:rPr lang="en-US" dirty="0"/>
              <a:t>                                                    </a:t>
            </a:r>
          </a:p>
          <a:p>
            <a:pPr marL="0" lvl="0" indent="0">
              <a:spcAft>
                <a:spcPts val="600"/>
              </a:spcAft>
            </a:pPr>
            <a:endParaRPr lang="en-US" dirty="0"/>
          </a:p>
          <a:p>
            <a:pPr marL="0" lvl="0" indent="0">
              <a:spcAft>
                <a:spcPts val="600"/>
              </a:spcAft>
            </a:pPr>
            <a:endParaRPr dirty="0"/>
          </a:p>
        </p:txBody>
      </p:sp>
      <p:sp>
        <p:nvSpPr>
          <p:cNvPr id="6" name="Google Shape;109;p15">
            <a:extLst>
              <a:ext uri="{FF2B5EF4-FFF2-40B4-BE49-F238E27FC236}">
                <a16:creationId xmlns:a16="http://schemas.microsoft.com/office/drawing/2014/main" id="{3A918714-310E-41B8-B9EA-FF1B0AB283B8}"/>
              </a:ext>
            </a:extLst>
          </p:cNvPr>
          <p:cNvSpPr txBox="1">
            <a:spLocks noGrp="1"/>
          </p:cNvSpPr>
          <p:nvPr>
            <p:ph type="ctrTitle"/>
          </p:nvPr>
        </p:nvSpPr>
        <p:spPr>
          <a:xfrm>
            <a:off x="19050" y="26988"/>
            <a:ext cx="7820025" cy="631918"/>
          </a:xfrm>
          <a:prstGeom prst="rect">
            <a:avLst/>
          </a:prstGeom>
        </p:spPr>
        <p:txBody>
          <a:bodyPr spcFirstLastPara="1" wrap="square" lIns="0" tIns="0" rIns="0" bIns="0" anchor="b" anchorCtr="0">
            <a:noAutofit/>
          </a:bodyPr>
          <a:lstStyle/>
          <a:p>
            <a:r>
              <a:rPr lang="en-US" sz="2800" dirty="0"/>
              <a:t>  Data visualization </a:t>
            </a:r>
          </a:p>
        </p:txBody>
      </p:sp>
      <p:pic>
        <p:nvPicPr>
          <p:cNvPr id="7" name="Picture 6">
            <a:extLst>
              <a:ext uri="{FF2B5EF4-FFF2-40B4-BE49-F238E27FC236}">
                <a16:creationId xmlns:a16="http://schemas.microsoft.com/office/drawing/2014/main" id="{FF829474-A012-4323-8F3A-9B904D2C1330}"/>
              </a:ext>
            </a:extLst>
          </p:cNvPr>
          <p:cNvPicPr/>
          <p:nvPr/>
        </p:nvPicPr>
        <p:blipFill>
          <a:blip r:embed="rId3"/>
          <a:stretch>
            <a:fillRect/>
          </a:stretch>
        </p:blipFill>
        <p:spPr>
          <a:xfrm>
            <a:off x="383241" y="1368742"/>
            <a:ext cx="3231012" cy="3747770"/>
          </a:xfrm>
          <a:prstGeom prst="rect">
            <a:avLst/>
          </a:prstGeom>
        </p:spPr>
      </p:pic>
      <p:sp>
        <p:nvSpPr>
          <p:cNvPr id="2" name="Rectangle 1">
            <a:extLst>
              <a:ext uri="{FF2B5EF4-FFF2-40B4-BE49-F238E27FC236}">
                <a16:creationId xmlns:a16="http://schemas.microsoft.com/office/drawing/2014/main" id="{66DE1207-D991-44ED-870A-441CAF7A17F4}"/>
              </a:ext>
            </a:extLst>
          </p:cNvPr>
          <p:cNvSpPr/>
          <p:nvPr/>
        </p:nvSpPr>
        <p:spPr>
          <a:xfrm>
            <a:off x="300309" y="846565"/>
            <a:ext cx="3231012" cy="307777"/>
          </a:xfrm>
          <a:prstGeom prst="rect">
            <a:avLst/>
          </a:prstGeom>
        </p:spPr>
        <p:txBody>
          <a:bodyPr wrap="square">
            <a:spAutoFit/>
          </a:bodyPr>
          <a:lstStyle/>
          <a:p>
            <a:r>
              <a:rPr lang="en-US" dirty="0">
                <a:latin typeface="Georgia" panose="02040502050405020303" pitchFamily="18" charset="0"/>
                <a:ea typeface="Georgia" panose="02040502050405020303" pitchFamily="18" charset="0"/>
                <a:cs typeface="Times New Roman" panose="02020603050405020304" pitchFamily="18" charset="0"/>
              </a:rPr>
              <a:t>Average Review rating by Room type</a:t>
            </a:r>
            <a:endParaRPr lang="en-US" dirty="0"/>
          </a:p>
        </p:txBody>
      </p:sp>
    </p:spTree>
    <p:extLst>
      <p:ext uri="{BB962C8B-B14F-4D97-AF65-F5344CB8AC3E}">
        <p14:creationId xmlns:p14="http://schemas.microsoft.com/office/powerpoint/2010/main" val="743114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15"/>
          <p:cNvSpPr txBox="1">
            <a:spLocks noGrp="1"/>
          </p:cNvSpPr>
          <p:nvPr>
            <p:ph type="subTitle" idx="1"/>
          </p:nvPr>
        </p:nvSpPr>
        <p:spPr>
          <a:xfrm>
            <a:off x="121024" y="779929"/>
            <a:ext cx="8639735" cy="4363572"/>
          </a:xfrm>
          <a:prstGeom prst="rect">
            <a:avLst/>
          </a:prstGeom>
        </p:spPr>
        <p:txBody>
          <a:bodyPr spcFirstLastPara="1" wrap="square" lIns="0" tIns="0" rIns="0" bIns="0" anchor="t" anchorCtr="0">
            <a:noAutofit/>
          </a:bodyPr>
          <a:lstStyle/>
          <a:p>
            <a:pPr>
              <a:buFont typeface="Arial" panose="020B0604020202020204" pitchFamily="34" charset="0"/>
              <a:buChar char="•"/>
            </a:pPr>
            <a:r>
              <a:rPr lang="en-US" sz="2000" dirty="0"/>
              <a:t>Private space is preferred by visitors to Madrid</a:t>
            </a:r>
          </a:p>
          <a:p>
            <a:pPr>
              <a:buFont typeface="Arial" panose="020B0604020202020204" pitchFamily="34" charset="0"/>
              <a:buChar char="•"/>
            </a:pPr>
            <a:endParaRPr lang="en-US" sz="2000" dirty="0"/>
          </a:p>
          <a:p>
            <a:pPr>
              <a:buFont typeface="Arial" panose="020B0604020202020204" pitchFamily="34" charset="0"/>
              <a:buChar char="•"/>
            </a:pPr>
            <a:r>
              <a:rPr lang="en-US" sz="2000" dirty="0"/>
              <a:t>Location is an important factor in determining the price of a listing</a:t>
            </a:r>
          </a:p>
          <a:p>
            <a:pPr>
              <a:buFont typeface="Arial" panose="020B0604020202020204" pitchFamily="34" charset="0"/>
              <a:buChar char="•"/>
            </a:pPr>
            <a:endParaRPr lang="en-US" sz="2000" dirty="0"/>
          </a:p>
          <a:p>
            <a:pPr>
              <a:buFont typeface="Arial" panose="020B0604020202020204" pitchFamily="34" charset="0"/>
              <a:buChar char="•"/>
            </a:pPr>
            <a:r>
              <a:rPr lang="en-US" sz="2000" dirty="0"/>
              <a:t>Some hosts may be using Airbnb as a way to generate income</a:t>
            </a:r>
          </a:p>
          <a:p>
            <a:pPr>
              <a:buFont typeface="Arial" panose="020B0604020202020204" pitchFamily="34" charset="0"/>
              <a:buChar char="•"/>
            </a:pPr>
            <a:endParaRPr lang="en-US" sz="2000" dirty="0"/>
          </a:p>
          <a:p>
            <a:pPr>
              <a:buFont typeface="Arial" panose="020B0604020202020204" pitchFamily="34" charset="0"/>
              <a:buChar char="•"/>
            </a:pPr>
            <a:r>
              <a:rPr lang="en-US" sz="2000" dirty="0"/>
              <a:t>Properties in high demand are likely to be priced higher</a:t>
            </a:r>
          </a:p>
          <a:p>
            <a:pPr>
              <a:buFont typeface="Arial" panose="020B0604020202020204" pitchFamily="34" charset="0"/>
              <a:buChar char="•"/>
            </a:pPr>
            <a:endParaRPr lang="en-US" sz="2000" dirty="0"/>
          </a:p>
          <a:p>
            <a:pPr>
              <a:buFont typeface="Arial" panose="020B0604020202020204" pitchFamily="34" charset="0"/>
              <a:buChar char="•"/>
            </a:pPr>
            <a:r>
              <a:rPr lang="en-US" sz="2000" dirty="0"/>
              <a:t>Private rooms may be more popular or more commonly available than other types of listings</a:t>
            </a:r>
          </a:p>
          <a:p>
            <a:pPr marL="76200" indent="0"/>
            <a:r>
              <a:rPr lang="en-US" sz="1800" dirty="0"/>
              <a:t> </a:t>
            </a:r>
          </a:p>
          <a:p>
            <a:pPr lvl="0"/>
            <a:endParaRPr lang="en-US" sz="1800" dirty="0"/>
          </a:p>
          <a:p>
            <a:pPr marL="0" lvl="0" indent="0">
              <a:spcAft>
                <a:spcPts val="600"/>
              </a:spcAft>
            </a:pPr>
            <a:endParaRPr dirty="0"/>
          </a:p>
        </p:txBody>
      </p:sp>
      <p:sp>
        <p:nvSpPr>
          <p:cNvPr id="6" name="Google Shape;109;p15">
            <a:extLst>
              <a:ext uri="{FF2B5EF4-FFF2-40B4-BE49-F238E27FC236}">
                <a16:creationId xmlns:a16="http://schemas.microsoft.com/office/drawing/2014/main" id="{3A918714-310E-41B8-B9EA-FF1B0AB283B8}"/>
              </a:ext>
            </a:extLst>
          </p:cNvPr>
          <p:cNvSpPr txBox="1">
            <a:spLocks noGrp="1"/>
          </p:cNvSpPr>
          <p:nvPr>
            <p:ph type="ctrTitle"/>
          </p:nvPr>
        </p:nvSpPr>
        <p:spPr>
          <a:xfrm>
            <a:off x="121024" y="120580"/>
            <a:ext cx="7718051" cy="538325"/>
          </a:xfrm>
          <a:prstGeom prst="rect">
            <a:avLst/>
          </a:prstGeom>
        </p:spPr>
        <p:txBody>
          <a:bodyPr spcFirstLastPara="1" wrap="square" lIns="0" tIns="0" rIns="0" bIns="0" anchor="b" anchorCtr="0">
            <a:noAutofit/>
          </a:bodyPr>
          <a:lstStyle/>
          <a:p>
            <a:r>
              <a:rPr lang="en-US" sz="2800" dirty="0"/>
              <a:t>  </a:t>
            </a:r>
            <a:br>
              <a:rPr lang="en-US" dirty="0"/>
            </a:br>
            <a:r>
              <a:rPr lang="en-US" sz="2800" dirty="0"/>
              <a:t>Key findings from data exploration</a:t>
            </a:r>
          </a:p>
        </p:txBody>
      </p:sp>
    </p:spTree>
    <p:extLst>
      <p:ext uri="{BB962C8B-B14F-4D97-AF65-F5344CB8AC3E}">
        <p14:creationId xmlns:p14="http://schemas.microsoft.com/office/powerpoint/2010/main" val="1721066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15"/>
          <p:cNvSpPr txBox="1">
            <a:spLocks noGrp="1"/>
          </p:cNvSpPr>
          <p:nvPr>
            <p:ph type="subTitle" idx="1"/>
          </p:nvPr>
        </p:nvSpPr>
        <p:spPr>
          <a:xfrm>
            <a:off x="121024" y="792479"/>
            <a:ext cx="8901952" cy="4351021"/>
          </a:xfrm>
          <a:prstGeom prst="rect">
            <a:avLst/>
          </a:prstGeom>
        </p:spPr>
        <p:txBody>
          <a:bodyPr spcFirstLastPara="1" wrap="square" lIns="0" tIns="0" rIns="0" bIns="0" anchor="t" anchorCtr="0">
            <a:noAutofit/>
          </a:bodyPr>
          <a:lstStyle/>
          <a:p>
            <a:pPr marL="285750" lvl="0" indent="-285750">
              <a:spcAft>
                <a:spcPts val="600"/>
              </a:spcAft>
              <a:buFont typeface="Arial" panose="020B0604020202020204" pitchFamily="34" charset="0"/>
              <a:buChar char="•"/>
            </a:pPr>
            <a:r>
              <a:rPr lang="en-US" sz="1600" dirty="0"/>
              <a:t>This analysis uses multiple regression models like Linear Regression, Decision Tree Regression, Random Forest Regression, GBT Regression, and Generalized Linear Regression to predict a continuous variable.</a:t>
            </a:r>
          </a:p>
          <a:p>
            <a:pPr marL="285750" lvl="0" indent="-285750">
              <a:spcAft>
                <a:spcPts val="600"/>
              </a:spcAft>
              <a:buFont typeface="Arial" panose="020B0604020202020204" pitchFamily="34" charset="0"/>
              <a:buChar char="•"/>
            </a:pPr>
            <a:endParaRPr lang="en-US" sz="1600" dirty="0"/>
          </a:p>
          <a:p>
            <a:pPr marL="285750" lvl="0" indent="-285750">
              <a:spcAft>
                <a:spcPts val="600"/>
              </a:spcAft>
              <a:buFont typeface="Arial" panose="020B0604020202020204" pitchFamily="34" charset="0"/>
              <a:buChar char="•"/>
            </a:pPr>
            <a:r>
              <a:rPr lang="en-US" sz="1600" dirty="0"/>
              <a:t> The data is split into training and testing sets, each model is trained using the training data, and predictions are made on the test data using each model. </a:t>
            </a:r>
          </a:p>
          <a:p>
            <a:pPr marL="0" lvl="0" indent="0">
              <a:spcAft>
                <a:spcPts val="600"/>
              </a:spcAft>
            </a:pPr>
            <a:endParaRPr lang="en-US" sz="1600" dirty="0"/>
          </a:p>
          <a:p>
            <a:pPr marL="285750" lvl="0" indent="-285750">
              <a:spcAft>
                <a:spcPts val="600"/>
              </a:spcAft>
              <a:buFont typeface="Arial" panose="020B0604020202020204" pitchFamily="34" charset="0"/>
              <a:buChar char="•"/>
            </a:pPr>
            <a:r>
              <a:rPr lang="en-US" sz="1600" dirty="0"/>
              <a:t>The performance of each model is evaluated using RMSE, MAE, and R2 metrics, and the </a:t>
            </a:r>
            <a:r>
              <a:rPr lang="en-US" sz="1600" dirty="0" err="1"/>
              <a:t>RegressionEvaluator</a:t>
            </a:r>
            <a:r>
              <a:rPr lang="en-US" sz="1600" dirty="0"/>
              <a:t> method is used to compute these metrics. The goal is to compare the performance of different regression models on the dataset.</a:t>
            </a:r>
          </a:p>
          <a:p>
            <a:pPr marL="285750" lvl="0" indent="-285750">
              <a:spcAft>
                <a:spcPts val="600"/>
              </a:spcAft>
              <a:buFont typeface="Arial" panose="020B0604020202020204" pitchFamily="34" charset="0"/>
              <a:buChar char="•"/>
            </a:pPr>
            <a:endParaRPr sz="1600" dirty="0"/>
          </a:p>
        </p:txBody>
      </p:sp>
      <p:sp>
        <p:nvSpPr>
          <p:cNvPr id="6" name="Google Shape;109;p15">
            <a:extLst>
              <a:ext uri="{FF2B5EF4-FFF2-40B4-BE49-F238E27FC236}">
                <a16:creationId xmlns:a16="http://schemas.microsoft.com/office/drawing/2014/main" id="{3A918714-310E-41B8-B9EA-FF1B0AB283B8}"/>
              </a:ext>
            </a:extLst>
          </p:cNvPr>
          <p:cNvSpPr txBox="1">
            <a:spLocks noGrp="1"/>
          </p:cNvSpPr>
          <p:nvPr>
            <p:ph type="ctrTitle"/>
          </p:nvPr>
        </p:nvSpPr>
        <p:spPr>
          <a:xfrm>
            <a:off x="121024" y="0"/>
            <a:ext cx="7718051" cy="658905"/>
          </a:xfrm>
          <a:prstGeom prst="rect">
            <a:avLst/>
          </a:prstGeom>
        </p:spPr>
        <p:txBody>
          <a:bodyPr spcFirstLastPara="1" wrap="square" lIns="0" tIns="0" rIns="0" bIns="0" anchor="b" anchorCtr="0">
            <a:noAutofit/>
          </a:bodyPr>
          <a:lstStyle/>
          <a:p>
            <a:r>
              <a:rPr lang="en-US" sz="2800" dirty="0"/>
              <a:t>  </a:t>
            </a:r>
            <a:br>
              <a:rPr lang="en-US" dirty="0"/>
            </a:br>
            <a:br>
              <a:rPr lang="en-US" sz="2800" dirty="0"/>
            </a:br>
            <a:br>
              <a:rPr lang="en-US" sz="2800" dirty="0"/>
            </a:br>
            <a:r>
              <a:rPr lang="en-US" sz="2800" dirty="0"/>
              <a:t>Methodology</a:t>
            </a:r>
          </a:p>
        </p:txBody>
      </p:sp>
      <p:pic>
        <p:nvPicPr>
          <p:cNvPr id="4" name="Picture 3">
            <a:extLst>
              <a:ext uri="{FF2B5EF4-FFF2-40B4-BE49-F238E27FC236}">
                <a16:creationId xmlns:a16="http://schemas.microsoft.com/office/drawing/2014/main" id="{EEDA8344-2A82-4D7F-8A91-86A55810DE21}"/>
              </a:ext>
            </a:extLst>
          </p:cNvPr>
          <p:cNvPicPr/>
          <p:nvPr/>
        </p:nvPicPr>
        <p:blipFill>
          <a:blip r:embed="rId3"/>
          <a:stretch>
            <a:fillRect/>
          </a:stretch>
        </p:blipFill>
        <p:spPr>
          <a:xfrm>
            <a:off x="1341157" y="3815398"/>
            <a:ext cx="5708650" cy="1071245"/>
          </a:xfrm>
          <a:prstGeom prst="rect">
            <a:avLst/>
          </a:prstGeom>
        </p:spPr>
      </p:pic>
    </p:spTree>
    <p:extLst>
      <p:ext uri="{BB962C8B-B14F-4D97-AF65-F5344CB8AC3E}">
        <p14:creationId xmlns:p14="http://schemas.microsoft.com/office/powerpoint/2010/main" val="4194372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15"/>
          <p:cNvSpPr txBox="1">
            <a:spLocks noGrp="1"/>
          </p:cNvSpPr>
          <p:nvPr>
            <p:ph type="subTitle" idx="1"/>
          </p:nvPr>
        </p:nvSpPr>
        <p:spPr>
          <a:xfrm>
            <a:off x="121024" y="443753"/>
            <a:ext cx="8901952" cy="4699747"/>
          </a:xfrm>
          <a:prstGeom prst="rect">
            <a:avLst/>
          </a:prstGeom>
        </p:spPr>
        <p:txBody>
          <a:bodyPr spcFirstLastPara="1" wrap="square" lIns="0" tIns="0" rIns="0" bIns="0" anchor="t" anchorCtr="0">
            <a:noAutofit/>
          </a:bodyPr>
          <a:lstStyle/>
          <a:p>
            <a:pPr lvl="0"/>
            <a:endParaRPr lang="en-US" sz="2000" dirty="0"/>
          </a:p>
          <a:p>
            <a:pPr>
              <a:buFont typeface="Arial" panose="020B0604020202020204" pitchFamily="34" charset="0"/>
              <a:buChar char="•"/>
            </a:pPr>
            <a:r>
              <a:rPr lang="en-US" sz="1800" dirty="0"/>
              <a:t>compares the performance of three regression models: Random Forest, Gradient Boosted Tree, and Decision Tree</a:t>
            </a:r>
          </a:p>
          <a:p>
            <a:pPr>
              <a:buFont typeface="Arial" panose="020B0604020202020204" pitchFamily="34" charset="0"/>
              <a:buChar char="•"/>
            </a:pPr>
            <a:endParaRPr lang="en-US" sz="1800" dirty="0"/>
          </a:p>
          <a:p>
            <a:pPr>
              <a:buFont typeface="Arial" panose="020B0604020202020204" pitchFamily="34" charset="0"/>
              <a:buChar char="•"/>
            </a:pPr>
            <a:r>
              <a:rPr lang="en-US" sz="1800" dirty="0"/>
              <a:t>Performance of each model is evaluated using RMSE, MAE, and R2 metrics</a:t>
            </a:r>
          </a:p>
          <a:p>
            <a:pPr>
              <a:buFont typeface="Arial" panose="020B0604020202020204" pitchFamily="34" charset="0"/>
              <a:buChar char="•"/>
            </a:pPr>
            <a:endParaRPr lang="en-US" sz="1800" dirty="0"/>
          </a:p>
          <a:p>
            <a:pPr>
              <a:buFont typeface="Arial" panose="020B0604020202020204" pitchFamily="34" charset="0"/>
              <a:buChar char="•"/>
            </a:pPr>
            <a:r>
              <a:rPr lang="en-US" sz="1800" dirty="0"/>
              <a:t>A metrics function is defined to compute and print RMSE, MAE, and R2 for a given model and predictions.</a:t>
            </a:r>
          </a:p>
          <a:p>
            <a:pPr lvl="0"/>
            <a:endParaRPr lang="en-US" sz="1800" dirty="0"/>
          </a:p>
          <a:p>
            <a:pPr lvl="0"/>
            <a:r>
              <a:rPr lang="en-US" sz="1800" dirty="0"/>
              <a:t> </a:t>
            </a:r>
          </a:p>
          <a:p>
            <a:pPr lvl="0"/>
            <a:endParaRPr lang="en-US" sz="1800" dirty="0"/>
          </a:p>
          <a:p>
            <a:pPr marL="0" lvl="0" indent="0">
              <a:spcAft>
                <a:spcPts val="600"/>
              </a:spcAft>
            </a:pPr>
            <a:endParaRPr dirty="0"/>
          </a:p>
        </p:txBody>
      </p:sp>
      <p:sp>
        <p:nvSpPr>
          <p:cNvPr id="6" name="Google Shape;109;p15">
            <a:extLst>
              <a:ext uri="{FF2B5EF4-FFF2-40B4-BE49-F238E27FC236}">
                <a16:creationId xmlns:a16="http://schemas.microsoft.com/office/drawing/2014/main" id="{3A918714-310E-41B8-B9EA-FF1B0AB283B8}"/>
              </a:ext>
            </a:extLst>
          </p:cNvPr>
          <p:cNvSpPr txBox="1">
            <a:spLocks noGrp="1"/>
          </p:cNvSpPr>
          <p:nvPr>
            <p:ph type="ctrTitle"/>
          </p:nvPr>
        </p:nvSpPr>
        <p:spPr>
          <a:xfrm>
            <a:off x="121024" y="0"/>
            <a:ext cx="7718051" cy="792479"/>
          </a:xfrm>
          <a:prstGeom prst="rect">
            <a:avLst/>
          </a:prstGeom>
        </p:spPr>
        <p:txBody>
          <a:bodyPr spcFirstLastPara="1" wrap="square" lIns="0" tIns="0" rIns="0" bIns="0" anchor="b" anchorCtr="0">
            <a:noAutofit/>
          </a:bodyPr>
          <a:lstStyle/>
          <a:p>
            <a:r>
              <a:rPr lang="en-US" sz="2800" dirty="0"/>
              <a:t>  </a:t>
            </a:r>
            <a:br>
              <a:rPr lang="en-US" dirty="0"/>
            </a:br>
            <a:br>
              <a:rPr lang="en-US" sz="2800" dirty="0"/>
            </a:br>
            <a:br>
              <a:rPr lang="en-US" sz="2800" dirty="0"/>
            </a:br>
            <a:r>
              <a:rPr lang="en-US" sz="2800" dirty="0"/>
              <a:t>Model selection and evaluation metrics</a:t>
            </a:r>
            <a:br>
              <a:rPr lang="en-US" dirty="0"/>
            </a:br>
            <a:endParaRPr lang="en-US" sz="2800" dirty="0"/>
          </a:p>
        </p:txBody>
      </p:sp>
      <p:pic>
        <p:nvPicPr>
          <p:cNvPr id="4" name="Picture 3">
            <a:extLst>
              <a:ext uri="{FF2B5EF4-FFF2-40B4-BE49-F238E27FC236}">
                <a16:creationId xmlns:a16="http://schemas.microsoft.com/office/drawing/2014/main" id="{240E321F-5B41-4A98-86B0-E137A7BD2DCC}"/>
              </a:ext>
            </a:extLst>
          </p:cNvPr>
          <p:cNvPicPr/>
          <p:nvPr/>
        </p:nvPicPr>
        <p:blipFill>
          <a:blip r:embed="rId3"/>
          <a:stretch>
            <a:fillRect/>
          </a:stretch>
        </p:blipFill>
        <p:spPr>
          <a:xfrm>
            <a:off x="1655089" y="3374075"/>
            <a:ext cx="4792776" cy="792478"/>
          </a:xfrm>
          <a:prstGeom prst="rect">
            <a:avLst/>
          </a:prstGeom>
        </p:spPr>
      </p:pic>
    </p:spTree>
    <p:extLst>
      <p:ext uri="{BB962C8B-B14F-4D97-AF65-F5344CB8AC3E}">
        <p14:creationId xmlns:p14="http://schemas.microsoft.com/office/powerpoint/2010/main" val="3652685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15"/>
          <p:cNvSpPr txBox="1">
            <a:spLocks noGrp="1"/>
          </p:cNvSpPr>
          <p:nvPr>
            <p:ph type="subTitle" idx="1"/>
          </p:nvPr>
        </p:nvSpPr>
        <p:spPr>
          <a:xfrm>
            <a:off x="121024" y="792479"/>
            <a:ext cx="8901952" cy="4351021"/>
          </a:xfrm>
          <a:prstGeom prst="rect">
            <a:avLst/>
          </a:prstGeom>
        </p:spPr>
        <p:txBody>
          <a:bodyPr spcFirstLastPara="1" wrap="square" lIns="0" tIns="0" rIns="0" bIns="0" anchor="t" anchorCtr="0">
            <a:noAutofit/>
          </a:bodyPr>
          <a:lstStyle/>
          <a:p>
            <a:endParaRPr lang="en-US" dirty="0"/>
          </a:p>
          <a:p>
            <a:pPr>
              <a:buFont typeface="Arial" panose="020B0604020202020204" pitchFamily="34" charset="0"/>
              <a:buChar char="•"/>
            </a:pPr>
            <a:r>
              <a:rPr lang="en-US" sz="1800" dirty="0"/>
              <a:t>Now we used to train and evaluate a Decision Tree Regression model using cross-validation with different hyperparameters to find the best model</a:t>
            </a:r>
          </a:p>
          <a:p>
            <a:pPr>
              <a:buFont typeface="Arial" panose="020B0604020202020204" pitchFamily="34" charset="0"/>
              <a:buChar char="•"/>
            </a:pPr>
            <a:r>
              <a:rPr lang="en-US" sz="1800" dirty="0"/>
              <a:t>Three evaluators are defined for RMSE, MAE, and R2 metrics. Finally, the cross-validator is instantiated with the pipeline, parameter grid, and RMSE evaluator</a:t>
            </a:r>
          </a:p>
          <a:p>
            <a:pPr lvl="0"/>
            <a:endParaRPr lang="en-US" sz="2000" dirty="0"/>
          </a:p>
          <a:p>
            <a:pPr lvl="0"/>
            <a:r>
              <a:rPr lang="en-US" sz="2000" dirty="0"/>
              <a:t> </a:t>
            </a:r>
          </a:p>
          <a:p>
            <a:pPr lvl="0"/>
            <a:endParaRPr lang="en-US" sz="2000" dirty="0"/>
          </a:p>
          <a:p>
            <a:pPr marL="0" lvl="0" indent="0">
              <a:spcAft>
                <a:spcPts val="600"/>
              </a:spcAft>
            </a:pPr>
            <a:endParaRPr dirty="0"/>
          </a:p>
        </p:txBody>
      </p:sp>
      <p:sp>
        <p:nvSpPr>
          <p:cNvPr id="6" name="Google Shape;109;p15">
            <a:extLst>
              <a:ext uri="{FF2B5EF4-FFF2-40B4-BE49-F238E27FC236}">
                <a16:creationId xmlns:a16="http://schemas.microsoft.com/office/drawing/2014/main" id="{3A918714-310E-41B8-B9EA-FF1B0AB283B8}"/>
              </a:ext>
            </a:extLst>
          </p:cNvPr>
          <p:cNvSpPr txBox="1">
            <a:spLocks noGrp="1"/>
          </p:cNvSpPr>
          <p:nvPr>
            <p:ph type="ctrTitle"/>
          </p:nvPr>
        </p:nvSpPr>
        <p:spPr>
          <a:xfrm>
            <a:off x="121024" y="109728"/>
            <a:ext cx="7718051" cy="682751"/>
          </a:xfrm>
          <a:prstGeom prst="rect">
            <a:avLst/>
          </a:prstGeom>
        </p:spPr>
        <p:txBody>
          <a:bodyPr spcFirstLastPara="1" wrap="square" lIns="0" tIns="0" rIns="0" bIns="0" anchor="b" anchorCtr="0">
            <a:noAutofit/>
          </a:bodyPr>
          <a:lstStyle/>
          <a:p>
            <a:r>
              <a:rPr lang="en-US" sz="2800" dirty="0"/>
              <a:t>  </a:t>
            </a:r>
            <a:br>
              <a:rPr lang="en-US" dirty="0"/>
            </a:br>
            <a:br>
              <a:rPr lang="en-US" sz="2800" dirty="0"/>
            </a:br>
            <a:br>
              <a:rPr lang="en-US" sz="2800" dirty="0"/>
            </a:br>
            <a:br>
              <a:rPr lang="en-US" dirty="0"/>
            </a:br>
            <a:br>
              <a:rPr lang="en-US" dirty="0"/>
            </a:br>
            <a:br>
              <a:rPr lang="en-US" sz="2800" dirty="0"/>
            </a:br>
            <a:r>
              <a:rPr lang="en-US" sz="2800" dirty="0"/>
              <a:t>Hyperparameter tuning and optimization</a:t>
            </a:r>
          </a:p>
        </p:txBody>
      </p:sp>
      <p:pic>
        <p:nvPicPr>
          <p:cNvPr id="5" name="Picture 4">
            <a:extLst>
              <a:ext uri="{FF2B5EF4-FFF2-40B4-BE49-F238E27FC236}">
                <a16:creationId xmlns:a16="http://schemas.microsoft.com/office/drawing/2014/main" id="{08061CBF-D6D8-48D7-A66F-02CBE70FC823}"/>
              </a:ext>
            </a:extLst>
          </p:cNvPr>
          <p:cNvPicPr/>
          <p:nvPr/>
        </p:nvPicPr>
        <p:blipFill>
          <a:blip r:embed="rId3"/>
          <a:stretch>
            <a:fillRect/>
          </a:stretch>
        </p:blipFill>
        <p:spPr>
          <a:xfrm>
            <a:off x="2663097" y="2885346"/>
            <a:ext cx="2957195" cy="798195"/>
          </a:xfrm>
          <a:prstGeom prst="rect">
            <a:avLst/>
          </a:prstGeom>
        </p:spPr>
      </p:pic>
    </p:spTree>
    <p:extLst>
      <p:ext uri="{BB962C8B-B14F-4D97-AF65-F5344CB8AC3E}">
        <p14:creationId xmlns:p14="http://schemas.microsoft.com/office/powerpoint/2010/main" val="1267115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15"/>
          <p:cNvSpPr txBox="1">
            <a:spLocks noGrp="1"/>
          </p:cNvSpPr>
          <p:nvPr>
            <p:ph type="subTitle" idx="1"/>
          </p:nvPr>
        </p:nvSpPr>
        <p:spPr>
          <a:xfrm>
            <a:off x="121024" y="670561"/>
            <a:ext cx="8639735" cy="4472940"/>
          </a:xfrm>
          <a:prstGeom prst="rect">
            <a:avLst/>
          </a:prstGeom>
        </p:spPr>
        <p:txBody>
          <a:bodyPr spcFirstLastPara="1" wrap="square" lIns="0" tIns="0" rIns="0" bIns="0" anchor="t" anchorCtr="0">
            <a:noAutofit/>
          </a:bodyPr>
          <a:lstStyle/>
          <a:p>
            <a:pPr lvl="0"/>
            <a:endParaRPr lang="en-US" sz="2000" dirty="0"/>
          </a:p>
          <a:p>
            <a:endParaRPr lang="en-US" sz="1600" dirty="0"/>
          </a:p>
          <a:p>
            <a:pPr lvl="0">
              <a:buFont typeface="Arial" panose="020B0604020202020204" pitchFamily="34" charset="0"/>
              <a:buChar char="•"/>
            </a:pPr>
            <a:r>
              <a:rPr lang="en-US" sz="1600" dirty="0"/>
              <a:t>The RMSE (Root Mean Squared Error) score of the model is 69.352. This means that the average difference between the predicted and actual prices is around $69. </a:t>
            </a:r>
          </a:p>
          <a:p>
            <a:pPr lvl="0">
              <a:buFont typeface="Arial" panose="020B0604020202020204" pitchFamily="34" charset="0"/>
              <a:buChar char="•"/>
            </a:pPr>
            <a:r>
              <a:rPr lang="en-US" sz="1600" dirty="0"/>
              <a:t>The MAE (Mean Absolute Error) score of the model is 32.871. This means that the average absolute difference between the predicted and actual prices is around $33.</a:t>
            </a:r>
          </a:p>
          <a:p>
            <a:pPr marL="76200" indent="0"/>
            <a:endParaRPr lang="en-US" sz="1600" dirty="0"/>
          </a:p>
          <a:p>
            <a:pPr lvl="0">
              <a:buFont typeface="Arial" panose="020B0604020202020204" pitchFamily="34" charset="0"/>
              <a:buChar char="•"/>
            </a:pPr>
            <a:r>
              <a:rPr lang="en-US" sz="1600" dirty="0"/>
              <a:t>The R2 score of the model is 0.318. This means that around 31.8% of the variability in the dependent variable (price) can be explained by the independent variables used in the model.</a:t>
            </a:r>
          </a:p>
          <a:p>
            <a:pPr marL="76200" indent="0"/>
            <a:endParaRPr lang="en-US" dirty="0"/>
          </a:p>
          <a:p>
            <a:pPr lvl="0"/>
            <a:endParaRPr lang="en-US" sz="2000" dirty="0"/>
          </a:p>
          <a:p>
            <a:pPr lvl="0"/>
            <a:r>
              <a:rPr lang="en-US" sz="2000" dirty="0"/>
              <a:t> </a:t>
            </a:r>
          </a:p>
          <a:p>
            <a:pPr lvl="0"/>
            <a:endParaRPr lang="en-US" sz="2000" dirty="0"/>
          </a:p>
          <a:p>
            <a:pPr marL="0" lvl="0" indent="0">
              <a:spcAft>
                <a:spcPts val="600"/>
              </a:spcAft>
            </a:pPr>
            <a:endParaRPr dirty="0"/>
          </a:p>
        </p:txBody>
      </p:sp>
      <p:sp>
        <p:nvSpPr>
          <p:cNvPr id="6" name="Google Shape;109;p15">
            <a:extLst>
              <a:ext uri="{FF2B5EF4-FFF2-40B4-BE49-F238E27FC236}">
                <a16:creationId xmlns:a16="http://schemas.microsoft.com/office/drawing/2014/main" id="{3A918714-310E-41B8-B9EA-FF1B0AB283B8}"/>
              </a:ext>
            </a:extLst>
          </p:cNvPr>
          <p:cNvSpPr txBox="1">
            <a:spLocks noGrp="1"/>
          </p:cNvSpPr>
          <p:nvPr>
            <p:ph type="ctrTitle"/>
          </p:nvPr>
        </p:nvSpPr>
        <p:spPr>
          <a:xfrm>
            <a:off x="121024" y="107576"/>
            <a:ext cx="7718051" cy="684903"/>
          </a:xfrm>
          <a:prstGeom prst="rect">
            <a:avLst/>
          </a:prstGeom>
        </p:spPr>
        <p:txBody>
          <a:bodyPr spcFirstLastPara="1" wrap="square" lIns="0" tIns="0" rIns="0" bIns="0" anchor="b" anchorCtr="0">
            <a:noAutofit/>
          </a:bodyPr>
          <a:lstStyle/>
          <a:p>
            <a:r>
              <a:rPr lang="en-US" sz="2800" dirty="0"/>
              <a:t>  </a:t>
            </a:r>
            <a:br>
              <a:rPr lang="en-US" dirty="0"/>
            </a:br>
            <a:br>
              <a:rPr lang="en-US" sz="2800" dirty="0"/>
            </a:br>
            <a:br>
              <a:rPr lang="en-US" sz="2800" dirty="0"/>
            </a:br>
            <a:br>
              <a:rPr lang="en-US" dirty="0"/>
            </a:br>
            <a:br>
              <a:rPr lang="en-US" dirty="0"/>
            </a:br>
            <a:br>
              <a:rPr lang="en-US" dirty="0"/>
            </a:br>
            <a:br>
              <a:rPr lang="en-US" dirty="0"/>
            </a:br>
            <a:r>
              <a:rPr lang="en-US" dirty="0"/>
              <a:t> </a:t>
            </a:r>
            <a:br>
              <a:rPr lang="en-US" dirty="0"/>
            </a:br>
            <a:br>
              <a:rPr lang="en-US" sz="2800" dirty="0"/>
            </a:br>
            <a:r>
              <a:rPr lang="en-US" sz="2800" dirty="0"/>
              <a:t>The output summarizes the performance of the model</a:t>
            </a:r>
          </a:p>
        </p:txBody>
      </p:sp>
    </p:spTree>
    <p:extLst>
      <p:ext uri="{BB962C8B-B14F-4D97-AF65-F5344CB8AC3E}">
        <p14:creationId xmlns:p14="http://schemas.microsoft.com/office/powerpoint/2010/main" val="3005393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15"/>
          <p:cNvSpPr txBox="1">
            <a:spLocks noGrp="1"/>
          </p:cNvSpPr>
          <p:nvPr>
            <p:ph type="subTitle" idx="1"/>
          </p:nvPr>
        </p:nvSpPr>
        <p:spPr>
          <a:xfrm>
            <a:off x="121024" y="670561"/>
            <a:ext cx="8901952" cy="4472940"/>
          </a:xfrm>
          <a:prstGeom prst="rect">
            <a:avLst/>
          </a:prstGeom>
        </p:spPr>
        <p:txBody>
          <a:bodyPr spcFirstLastPara="1" wrap="square" lIns="0" tIns="0" rIns="0" bIns="0" anchor="t" anchorCtr="0">
            <a:noAutofit/>
          </a:bodyPr>
          <a:lstStyle/>
          <a:p>
            <a:pPr lvl="0"/>
            <a:endParaRPr lang="en-US" sz="1800" dirty="0"/>
          </a:p>
          <a:p>
            <a:pPr>
              <a:buFont typeface="Arial" panose="020B0604020202020204" pitchFamily="34" charset="0"/>
              <a:buChar char="•"/>
            </a:pPr>
            <a:r>
              <a:rPr lang="en-US" sz="1800" dirty="0"/>
              <a:t>The current model used a limited set of features for the prediction of house prices. Incorporating additional features such as crime rates, proximity to public transport, and nearby amenities such as restaurants and parks could improve the model's accuracy.</a:t>
            </a:r>
          </a:p>
          <a:p>
            <a:pPr>
              <a:buFont typeface="Arial" panose="020B0604020202020204" pitchFamily="34" charset="0"/>
              <a:buChar char="•"/>
            </a:pPr>
            <a:endParaRPr lang="en-US" sz="1800" dirty="0"/>
          </a:p>
          <a:p>
            <a:pPr>
              <a:buFont typeface="Arial" panose="020B0604020202020204" pitchFamily="34" charset="0"/>
              <a:buChar char="•"/>
            </a:pPr>
            <a:endParaRPr lang="en-US" sz="1800" dirty="0"/>
          </a:p>
          <a:p>
            <a:pPr>
              <a:buFont typeface="Arial" panose="020B0604020202020204" pitchFamily="34" charset="0"/>
              <a:buChar char="•"/>
            </a:pPr>
            <a:r>
              <a:rPr lang="en-US" sz="1800" dirty="0"/>
              <a:t>Deep learning models: In regression problems, deep learning models like neural networks have shown encouraging results. The accuracy of the predictions could be increased using a deep learning algorithm.</a:t>
            </a:r>
          </a:p>
          <a:p>
            <a:pPr lvl="0"/>
            <a:endParaRPr lang="en-US" sz="2000" dirty="0"/>
          </a:p>
          <a:p>
            <a:pPr lvl="0"/>
            <a:endParaRPr lang="en-US" sz="2000" dirty="0"/>
          </a:p>
          <a:p>
            <a:pPr lvl="0"/>
            <a:r>
              <a:rPr lang="en-US" sz="2000" dirty="0"/>
              <a:t> </a:t>
            </a:r>
          </a:p>
          <a:p>
            <a:pPr lvl="0"/>
            <a:endParaRPr lang="en-US" sz="2000" dirty="0"/>
          </a:p>
          <a:p>
            <a:pPr marL="0" lvl="0" indent="0">
              <a:spcAft>
                <a:spcPts val="600"/>
              </a:spcAft>
            </a:pPr>
            <a:endParaRPr dirty="0"/>
          </a:p>
        </p:txBody>
      </p:sp>
      <p:sp>
        <p:nvSpPr>
          <p:cNvPr id="6" name="Google Shape;109;p15">
            <a:extLst>
              <a:ext uri="{FF2B5EF4-FFF2-40B4-BE49-F238E27FC236}">
                <a16:creationId xmlns:a16="http://schemas.microsoft.com/office/drawing/2014/main" id="{3A918714-310E-41B8-B9EA-FF1B0AB283B8}"/>
              </a:ext>
            </a:extLst>
          </p:cNvPr>
          <p:cNvSpPr txBox="1">
            <a:spLocks noGrp="1"/>
          </p:cNvSpPr>
          <p:nvPr>
            <p:ph type="ctrTitle"/>
          </p:nvPr>
        </p:nvSpPr>
        <p:spPr>
          <a:xfrm>
            <a:off x="121024" y="219456"/>
            <a:ext cx="7718051" cy="573023"/>
          </a:xfrm>
          <a:prstGeom prst="rect">
            <a:avLst/>
          </a:prstGeom>
        </p:spPr>
        <p:txBody>
          <a:bodyPr spcFirstLastPara="1" wrap="square" lIns="0" tIns="0" rIns="0" bIns="0" anchor="b" anchorCtr="0">
            <a:noAutofit/>
          </a:bodyPr>
          <a:lstStyle/>
          <a:p>
            <a:r>
              <a:rPr lang="en-US" sz="2800" dirty="0"/>
              <a:t>  </a:t>
            </a:r>
            <a:br>
              <a:rPr lang="en-US" dirty="0"/>
            </a:br>
            <a:br>
              <a:rPr lang="en-US" sz="2800" dirty="0"/>
            </a:br>
            <a:br>
              <a:rPr lang="en-US" sz="2800" dirty="0"/>
            </a:br>
            <a:br>
              <a:rPr lang="en-US" dirty="0"/>
            </a:br>
            <a:br>
              <a:rPr lang="en-US" dirty="0"/>
            </a:br>
            <a:br>
              <a:rPr lang="en-US" dirty="0"/>
            </a:br>
            <a:br>
              <a:rPr lang="en-US" dirty="0"/>
            </a:br>
            <a:r>
              <a:rPr lang="en-US" dirty="0"/>
              <a:t> </a:t>
            </a:r>
            <a:br>
              <a:rPr lang="en-US" dirty="0"/>
            </a:br>
            <a:br>
              <a:rPr lang="en-US" dirty="0"/>
            </a:br>
            <a:br>
              <a:rPr lang="en-US" dirty="0"/>
            </a:br>
            <a:br>
              <a:rPr lang="en-US" sz="1800" dirty="0"/>
            </a:br>
            <a:r>
              <a:rPr lang="en-US" sz="2000" dirty="0"/>
              <a:t>Future work and potential extensions of the project</a:t>
            </a:r>
            <a:br>
              <a:rPr lang="en-US" sz="1800" dirty="0"/>
            </a:br>
            <a:endParaRPr lang="en-US" sz="1800" dirty="0"/>
          </a:p>
        </p:txBody>
      </p:sp>
    </p:spTree>
    <p:extLst>
      <p:ext uri="{BB962C8B-B14F-4D97-AF65-F5344CB8AC3E}">
        <p14:creationId xmlns:p14="http://schemas.microsoft.com/office/powerpoint/2010/main" val="699305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15"/>
          <p:cNvSpPr txBox="1">
            <a:spLocks noGrp="1"/>
          </p:cNvSpPr>
          <p:nvPr>
            <p:ph type="subTitle" idx="1"/>
          </p:nvPr>
        </p:nvSpPr>
        <p:spPr>
          <a:xfrm>
            <a:off x="121023" y="840441"/>
            <a:ext cx="8552329" cy="4303060"/>
          </a:xfrm>
          <a:prstGeom prst="rect">
            <a:avLst/>
          </a:prstGeom>
        </p:spPr>
        <p:txBody>
          <a:bodyPr spcFirstLastPara="1" wrap="square" lIns="0" tIns="0" rIns="0" bIns="0" anchor="t" anchorCtr="0">
            <a:noAutofit/>
          </a:bodyPr>
          <a:lstStyle/>
          <a:p>
            <a:pPr lvl="0"/>
            <a:endParaRPr lang="en-US" sz="2000" dirty="0"/>
          </a:p>
          <a:p>
            <a:pPr lvl="0" algn="just"/>
            <a:r>
              <a:rPr lang="en-US" sz="2000" dirty="0"/>
              <a:t>     Madrid Airbnb listings data through exploratory data analysis and compared the performance of multiple regression models such as Linear Regression, Decision Tree Regression, Random Forest Regression, GBT Regression, and Generalized Linear Regression. GBT Regression model was found to be the best-performing model. Further, hyperparameter tuning and optimization were done for the Decision Tree Regression model. The model evaluation results include RMSE, MAE, and R2 scores, with an RMSE score of 69.352, MAE score of 32.871, and R2 score of 0.318.</a:t>
            </a:r>
          </a:p>
          <a:p>
            <a:pPr lvl="0" algn="just"/>
            <a:r>
              <a:rPr lang="en-US" sz="2000" dirty="0"/>
              <a:t> </a:t>
            </a:r>
          </a:p>
          <a:p>
            <a:pPr lvl="0" algn="just"/>
            <a:endParaRPr lang="en-US" sz="2000" dirty="0"/>
          </a:p>
          <a:p>
            <a:pPr marL="0" lvl="0" indent="0">
              <a:spcAft>
                <a:spcPts val="600"/>
              </a:spcAft>
            </a:pPr>
            <a:endParaRPr sz="2000" dirty="0"/>
          </a:p>
        </p:txBody>
      </p:sp>
      <p:sp>
        <p:nvSpPr>
          <p:cNvPr id="6" name="Google Shape;109;p15">
            <a:extLst>
              <a:ext uri="{FF2B5EF4-FFF2-40B4-BE49-F238E27FC236}">
                <a16:creationId xmlns:a16="http://schemas.microsoft.com/office/drawing/2014/main" id="{3A918714-310E-41B8-B9EA-FF1B0AB283B8}"/>
              </a:ext>
            </a:extLst>
          </p:cNvPr>
          <p:cNvSpPr txBox="1">
            <a:spLocks noGrp="1"/>
          </p:cNvSpPr>
          <p:nvPr>
            <p:ph type="ctrTitle"/>
          </p:nvPr>
        </p:nvSpPr>
        <p:spPr>
          <a:xfrm>
            <a:off x="121024" y="219456"/>
            <a:ext cx="7718051" cy="573023"/>
          </a:xfrm>
          <a:prstGeom prst="rect">
            <a:avLst/>
          </a:prstGeom>
        </p:spPr>
        <p:txBody>
          <a:bodyPr spcFirstLastPara="1" wrap="square" lIns="0" tIns="0" rIns="0" bIns="0" anchor="b" anchorCtr="0">
            <a:noAutofit/>
          </a:bodyPr>
          <a:lstStyle/>
          <a:p>
            <a:r>
              <a:rPr lang="en-US" sz="2800" dirty="0"/>
              <a:t>  </a:t>
            </a:r>
            <a:br>
              <a:rPr lang="en-US" dirty="0"/>
            </a:br>
            <a:br>
              <a:rPr lang="en-US" sz="2800" dirty="0"/>
            </a:br>
            <a:br>
              <a:rPr lang="en-US" sz="2800" dirty="0"/>
            </a:br>
            <a:br>
              <a:rPr lang="en-US" dirty="0"/>
            </a:br>
            <a:br>
              <a:rPr lang="en-US" dirty="0"/>
            </a:br>
            <a:br>
              <a:rPr lang="en-US" dirty="0"/>
            </a:br>
            <a:br>
              <a:rPr lang="en-US" dirty="0"/>
            </a:br>
            <a:r>
              <a:rPr lang="en-US" dirty="0"/>
              <a:t> </a:t>
            </a:r>
            <a:br>
              <a:rPr lang="en-US" dirty="0"/>
            </a:br>
            <a:br>
              <a:rPr lang="en-US" dirty="0"/>
            </a:br>
            <a:br>
              <a:rPr lang="en-US" dirty="0"/>
            </a:br>
            <a:br>
              <a:rPr lang="en-US" sz="1800" dirty="0"/>
            </a:br>
            <a:br>
              <a:rPr lang="en-US" dirty="0"/>
            </a:br>
            <a:br>
              <a:rPr lang="en-US" sz="3600" dirty="0"/>
            </a:br>
            <a:r>
              <a:rPr lang="en-US" sz="3600" dirty="0"/>
              <a:t>Conclusion</a:t>
            </a:r>
          </a:p>
        </p:txBody>
      </p:sp>
    </p:spTree>
    <p:extLst>
      <p:ext uri="{BB962C8B-B14F-4D97-AF65-F5344CB8AC3E}">
        <p14:creationId xmlns:p14="http://schemas.microsoft.com/office/powerpoint/2010/main" val="1723688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ctrTitle"/>
          </p:nvPr>
        </p:nvSpPr>
        <p:spPr>
          <a:xfrm>
            <a:off x="67235" y="0"/>
            <a:ext cx="7772400" cy="814775"/>
          </a:xfrm>
          <a:prstGeom prst="rect">
            <a:avLst/>
          </a:prstGeom>
        </p:spPr>
        <p:txBody>
          <a:bodyPr spcFirstLastPara="1" wrap="square" lIns="0" tIns="0" rIns="0" bIns="0" anchor="b" anchorCtr="0">
            <a:noAutofit/>
          </a:bodyPr>
          <a:lstStyle/>
          <a:p>
            <a:r>
              <a:rPr lang="en-US" b="0" dirty="0"/>
              <a:t> </a:t>
            </a:r>
            <a:r>
              <a:rPr lang="en-US" b="0" dirty="0">
                <a:ln w="0"/>
                <a:effectLst>
                  <a:outerShdw blurRad="38100" dist="25400" dir="5400000" algn="ctr" rotWithShape="0">
                    <a:srgbClr val="6E747A">
                      <a:alpha val="43000"/>
                    </a:srgbClr>
                  </a:outerShdw>
                </a:effectLst>
              </a:rPr>
              <a:t>INTRODUCTION</a:t>
            </a:r>
            <a:endParaRPr lang="en-US" dirty="0"/>
          </a:p>
        </p:txBody>
      </p:sp>
      <p:sp>
        <p:nvSpPr>
          <p:cNvPr id="110" name="Google Shape;110;p15"/>
          <p:cNvSpPr txBox="1">
            <a:spLocks noGrp="1"/>
          </p:cNvSpPr>
          <p:nvPr>
            <p:ph type="subTitle" idx="1"/>
          </p:nvPr>
        </p:nvSpPr>
        <p:spPr>
          <a:xfrm>
            <a:off x="67235" y="1042146"/>
            <a:ext cx="9218279" cy="3663965"/>
          </a:xfrm>
          <a:prstGeom prst="rect">
            <a:avLst/>
          </a:prstGeom>
        </p:spPr>
        <p:txBody>
          <a:bodyPr spcFirstLastPara="1" wrap="square" lIns="0" tIns="0" rIns="0" bIns="0" anchor="t" anchorCtr="0">
            <a:noAutofit/>
          </a:bodyPr>
          <a:lstStyle/>
          <a:p>
            <a:r>
              <a:rPr lang="en-US" dirty="0"/>
              <a:t>    </a:t>
            </a:r>
          </a:p>
          <a:p>
            <a:pPr marL="285750" lvl="0" indent="-285750">
              <a:spcAft>
                <a:spcPts val="600"/>
              </a:spcAft>
              <a:buFont typeface="Arial" panose="020B0604020202020204" pitchFamily="34" charset="0"/>
              <a:buChar char="•"/>
            </a:pPr>
            <a:r>
              <a:rPr lang="en-US" sz="1600" dirty="0"/>
              <a:t>Airbnb has transformed the way people travel by providing an alternative to traditional hotel accommodations. The platform offers a diverse range of properties, including apartments, houses, and villas, that can be rented out by hosts to travelers. </a:t>
            </a:r>
          </a:p>
          <a:p>
            <a:pPr marL="0" lvl="0" indent="0">
              <a:spcAft>
                <a:spcPts val="600"/>
              </a:spcAft>
            </a:pPr>
            <a:endParaRPr lang="en-US" sz="1600" dirty="0"/>
          </a:p>
          <a:p>
            <a:pPr marL="285750" lvl="0" indent="-285750">
              <a:spcAft>
                <a:spcPts val="600"/>
              </a:spcAft>
              <a:buFont typeface="Arial" panose="020B0604020202020204" pitchFamily="34" charset="0"/>
              <a:buChar char="•"/>
            </a:pPr>
            <a:r>
              <a:rPr lang="en-US" sz="1600" dirty="0"/>
              <a:t>Madrid, being a popular tourist destination, attracts a large number of visitors each year. The availability of affordable and comfortable accommodations on Airbnb has made it an attractive option for travelers visiting Madrid</a:t>
            </a:r>
            <a:endParaRPr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8" name="Google Shape;328;p34"/>
          <p:cNvSpPr txBox="1">
            <a:spLocks noGrp="1"/>
          </p:cNvSpPr>
          <p:nvPr>
            <p:ph type="ctrTitle" idx="4294967295"/>
          </p:nvPr>
        </p:nvSpPr>
        <p:spPr>
          <a:xfrm>
            <a:off x="685800" y="914388"/>
            <a:ext cx="6593700" cy="131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9600"/>
              <a:t>Thanks!</a:t>
            </a:r>
            <a:endParaRPr sz="9600" dirty="0"/>
          </a:p>
        </p:txBody>
      </p:sp>
      <p:sp>
        <p:nvSpPr>
          <p:cNvPr id="329" name="Google Shape;329;p34"/>
          <p:cNvSpPr txBox="1">
            <a:spLocks noGrp="1"/>
          </p:cNvSpPr>
          <p:nvPr>
            <p:ph type="subTitle" idx="4294967295"/>
          </p:nvPr>
        </p:nvSpPr>
        <p:spPr>
          <a:xfrm>
            <a:off x="463924" y="2228688"/>
            <a:ext cx="6815576" cy="20004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lang="en" sz="3600" b="1" dirty="0">
              <a:solidFill>
                <a:schemeClr val="accent2"/>
              </a:solidFill>
            </a:endParaRPr>
          </a:p>
          <a:p>
            <a:pPr marL="0" lvl="0" indent="0" algn="l" rtl="0">
              <a:spcBef>
                <a:spcPts val="0"/>
              </a:spcBef>
              <a:spcAft>
                <a:spcPts val="0"/>
              </a:spcAft>
              <a:buNone/>
            </a:pPr>
            <a:endParaRPr sz="3600" b="1" dirty="0">
              <a:solidFill>
                <a:schemeClr val="accent2"/>
              </a:solidFill>
            </a:endParaRPr>
          </a:p>
        </p:txBody>
      </p:sp>
      <p:sp>
        <p:nvSpPr>
          <p:cNvPr id="330" name="Google Shape;330;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20</a:t>
            </a:fld>
            <a:endParaRPr dirty="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ctrTitle"/>
          </p:nvPr>
        </p:nvSpPr>
        <p:spPr>
          <a:xfrm>
            <a:off x="293913" y="-1"/>
            <a:ext cx="7545721" cy="1480457"/>
          </a:xfrm>
          <a:prstGeom prst="rect">
            <a:avLst/>
          </a:prstGeom>
        </p:spPr>
        <p:txBody>
          <a:bodyPr spcFirstLastPara="1" wrap="square" lIns="0" tIns="0" rIns="0" bIns="0" anchor="b" anchorCtr="0">
            <a:noAutofit/>
          </a:bodyPr>
          <a:lstStyle/>
          <a:p>
            <a:r>
              <a:rPr lang="en-US" dirty="0"/>
              <a:t>Objective and goals of the project</a:t>
            </a:r>
          </a:p>
        </p:txBody>
      </p:sp>
      <p:sp>
        <p:nvSpPr>
          <p:cNvPr id="110" name="Google Shape;110;p15"/>
          <p:cNvSpPr txBox="1">
            <a:spLocks noGrp="1"/>
          </p:cNvSpPr>
          <p:nvPr>
            <p:ph type="subTitle" idx="1"/>
          </p:nvPr>
        </p:nvSpPr>
        <p:spPr>
          <a:xfrm>
            <a:off x="293914" y="1817913"/>
            <a:ext cx="8991600" cy="2888197"/>
          </a:xfrm>
          <a:prstGeom prst="rect">
            <a:avLst/>
          </a:prstGeom>
        </p:spPr>
        <p:txBody>
          <a:bodyPr spcFirstLastPara="1" wrap="square" lIns="0" tIns="0" rIns="0" bIns="0" anchor="t" anchorCtr="0">
            <a:noAutofit/>
          </a:bodyPr>
          <a:lstStyle/>
          <a:p>
            <a:pPr>
              <a:buFont typeface="Arial" panose="020B0604020202020204" pitchFamily="34" charset="0"/>
              <a:buChar char="•"/>
            </a:pPr>
            <a:r>
              <a:rPr lang="en-US" sz="2000" dirty="0"/>
              <a:t>Identify factors that influence rental prices of properties</a:t>
            </a:r>
          </a:p>
          <a:p>
            <a:pPr>
              <a:buFont typeface="Arial" panose="020B0604020202020204" pitchFamily="34" charset="0"/>
              <a:buChar char="•"/>
            </a:pPr>
            <a:r>
              <a:rPr lang="en-US" sz="2000" dirty="0"/>
              <a:t>Understand key drivers that affect rental prices</a:t>
            </a:r>
          </a:p>
          <a:p>
            <a:pPr>
              <a:buFont typeface="Arial" panose="020B0604020202020204" pitchFamily="34" charset="0"/>
              <a:buChar char="•"/>
            </a:pPr>
            <a:r>
              <a:rPr lang="en-US" sz="2000" dirty="0"/>
              <a:t>Develop a predictive model to estimate rental prices in Madrid</a:t>
            </a:r>
          </a:p>
          <a:p>
            <a:pPr>
              <a:buFont typeface="Arial" panose="020B0604020202020204" pitchFamily="34" charset="0"/>
              <a:buChar char="•"/>
            </a:pPr>
            <a:r>
              <a:rPr lang="en-US" sz="2000" dirty="0"/>
              <a:t>Assist hosts in optimizing their pricing strategies</a:t>
            </a:r>
          </a:p>
          <a:p>
            <a:pPr>
              <a:buFont typeface="Arial" panose="020B0604020202020204" pitchFamily="34" charset="0"/>
              <a:buChar char="•"/>
            </a:pPr>
            <a:r>
              <a:rPr lang="en-US" sz="2000" dirty="0"/>
              <a:t>Help guests make informed decisions about their accommodation choices</a:t>
            </a:r>
          </a:p>
          <a:p>
            <a:pPr>
              <a:buFont typeface="Arial" panose="020B0604020202020204" pitchFamily="34" charset="0"/>
              <a:buChar char="•"/>
            </a:pPr>
            <a:r>
              <a:rPr lang="en-US" sz="2000" dirty="0"/>
              <a:t>Provide insights into the broader housing market in Madrid</a:t>
            </a:r>
          </a:p>
          <a:p>
            <a:pPr marL="0" lvl="0" indent="0">
              <a:spcAft>
                <a:spcPts val="600"/>
              </a:spcAft>
            </a:pPr>
            <a:endParaRPr dirty="0"/>
          </a:p>
        </p:txBody>
      </p:sp>
    </p:spTree>
    <p:extLst>
      <p:ext uri="{BB962C8B-B14F-4D97-AF65-F5344CB8AC3E}">
        <p14:creationId xmlns:p14="http://schemas.microsoft.com/office/powerpoint/2010/main" val="3892989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ctrTitle"/>
          </p:nvPr>
        </p:nvSpPr>
        <p:spPr>
          <a:xfrm>
            <a:off x="293913" y="-1"/>
            <a:ext cx="7545721" cy="838201"/>
          </a:xfrm>
          <a:prstGeom prst="rect">
            <a:avLst/>
          </a:prstGeom>
        </p:spPr>
        <p:txBody>
          <a:bodyPr spcFirstLastPara="1" wrap="square" lIns="0" tIns="0" rIns="0" bIns="0" anchor="b" anchorCtr="0">
            <a:noAutofit/>
          </a:bodyPr>
          <a:lstStyle/>
          <a:p>
            <a:r>
              <a:rPr lang="en-US" dirty="0"/>
              <a:t>Data Exploration</a:t>
            </a:r>
          </a:p>
        </p:txBody>
      </p:sp>
      <p:sp>
        <p:nvSpPr>
          <p:cNvPr id="110" name="Google Shape;110;p15"/>
          <p:cNvSpPr txBox="1">
            <a:spLocks noGrp="1"/>
          </p:cNvSpPr>
          <p:nvPr>
            <p:ph type="subTitle" idx="1"/>
          </p:nvPr>
        </p:nvSpPr>
        <p:spPr>
          <a:xfrm>
            <a:off x="293914" y="1090671"/>
            <a:ext cx="8991600" cy="3615440"/>
          </a:xfrm>
          <a:prstGeom prst="rect">
            <a:avLst/>
          </a:prstGeom>
        </p:spPr>
        <p:txBody>
          <a:bodyPr spcFirstLastPara="1" wrap="square" lIns="0" tIns="0" rIns="0" bIns="0" anchor="t" anchorCtr="0">
            <a:noAutofit/>
          </a:bodyPr>
          <a:lstStyle/>
          <a:p>
            <a:pPr>
              <a:buFont typeface="Arial" panose="020B0604020202020204" pitchFamily="34" charset="0"/>
              <a:buChar char="•"/>
            </a:pPr>
            <a:r>
              <a:rPr lang="en-US" sz="2000" dirty="0"/>
              <a:t>Data collected from Inside Airbnb website</a:t>
            </a:r>
          </a:p>
          <a:p>
            <a:pPr>
              <a:buFont typeface="Arial" panose="020B0604020202020204" pitchFamily="34" charset="0"/>
              <a:buChar char="•"/>
            </a:pPr>
            <a:endParaRPr lang="en-US" sz="2000" dirty="0"/>
          </a:p>
          <a:p>
            <a:pPr>
              <a:buFont typeface="Arial" panose="020B0604020202020204" pitchFamily="34" charset="0"/>
              <a:buChar char="•"/>
            </a:pPr>
            <a:r>
              <a:rPr lang="en-US" sz="2000" dirty="0"/>
              <a:t>Independent and non-commercial set of tools and data</a:t>
            </a:r>
          </a:p>
          <a:p>
            <a:pPr>
              <a:buFont typeface="Arial" panose="020B0604020202020204" pitchFamily="34" charset="0"/>
              <a:buChar char="•"/>
            </a:pPr>
            <a:endParaRPr lang="en-US" sz="2000" dirty="0"/>
          </a:p>
          <a:p>
            <a:pPr>
              <a:buFont typeface="Arial" panose="020B0604020202020204" pitchFamily="34" charset="0"/>
              <a:buChar char="•"/>
            </a:pPr>
            <a:r>
              <a:rPr lang="en-US" sz="2000" dirty="0"/>
              <a:t>Provides information on Airbnb platform in various cities</a:t>
            </a:r>
          </a:p>
          <a:p>
            <a:pPr>
              <a:buFont typeface="Arial" panose="020B0604020202020204" pitchFamily="34" charset="0"/>
              <a:buChar char="•"/>
            </a:pPr>
            <a:endParaRPr lang="en-US" sz="2000" dirty="0"/>
          </a:p>
          <a:p>
            <a:pPr>
              <a:buFont typeface="Arial" panose="020B0604020202020204" pitchFamily="34" charset="0"/>
              <a:buChar char="•"/>
            </a:pPr>
            <a:r>
              <a:rPr lang="en-US" sz="2000" dirty="0"/>
              <a:t>Madrid Airbnb data includes: property type, neighborhood, room type, number of bedrooms/bathrooms, amenities, rental price, minimum/maximum nights required for stay, availability, number of reviews, and overall rating of the listing.</a:t>
            </a:r>
          </a:p>
          <a:p>
            <a:pPr marL="0" lvl="0" indent="0">
              <a:spcAft>
                <a:spcPts val="600"/>
              </a:spcAft>
            </a:pPr>
            <a:endParaRPr lang="en-US" dirty="0"/>
          </a:p>
          <a:p>
            <a:pPr marL="0" lvl="0" indent="0">
              <a:spcAft>
                <a:spcPts val="600"/>
              </a:spcAft>
            </a:pPr>
            <a:endParaRPr dirty="0"/>
          </a:p>
        </p:txBody>
      </p:sp>
    </p:spTree>
    <p:extLst>
      <p:ext uri="{BB962C8B-B14F-4D97-AF65-F5344CB8AC3E}">
        <p14:creationId xmlns:p14="http://schemas.microsoft.com/office/powerpoint/2010/main" val="3598828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ctrTitle"/>
          </p:nvPr>
        </p:nvSpPr>
        <p:spPr>
          <a:xfrm>
            <a:off x="19476" y="26605"/>
            <a:ext cx="8862306" cy="652471"/>
          </a:xfrm>
          <a:prstGeom prst="rect">
            <a:avLst/>
          </a:prstGeom>
        </p:spPr>
        <p:txBody>
          <a:bodyPr spcFirstLastPara="1" wrap="square" lIns="0" tIns="0" rIns="0" bIns="0" anchor="b" anchorCtr="0">
            <a:noAutofit/>
          </a:bodyPr>
          <a:lstStyle/>
          <a:p>
            <a:r>
              <a:rPr lang="en-US" sz="3200" dirty="0"/>
              <a:t>Data cleaning and preprocessing</a:t>
            </a:r>
          </a:p>
        </p:txBody>
      </p:sp>
      <p:sp>
        <p:nvSpPr>
          <p:cNvPr id="110" name="Google Shape;110;p15"/>
          <p:cNvSpPr txBox="1">
            <a:spLocks noGrp="1"/>
          </p:cNvSpPr>
          <p:nvPr>
            <p:ph type="subTitle" idx="1"/>
          </p:nvPr>
        </p:nvSpPr>
        <p:spPr>
          <a:xfrm>
            <a:off x="0" y="894229"/>
            <a:ext cx="9285514" cy="4249271"/>
          </a:xfrm>
          <a:prstGeom prst="rect">
            <a:avLst/>
          </a:prstGeom>
        </p:spPr>
        <p:txBody>
          <a:bodyPr spcFirstLastPara="1" wrap="square" lIns="0" tIns="0" rIns="0" bIns="0" anchor="t" anchorCtr="0">
            <a:noAutofit/>
          </a:bodyPr>
          <a:lstStyle/>
          <a:p>
            <a:pPr>
              <a:buFont typeface="Arial" panose="020B0604020202020204" pitchFamily="34" charset="0"/>
              <a:buChar char="•"/>
            </a:pPr>
            <a:r>
              <a:rPr lang="en-US" sz="1800" b="1" dirty="0"/>
              <a:t>Irrelevant data</a:t>
            </a:r>
            <a:r>
              <a:rPr lang="en-US" sz="1800" dirty="0"/>
              <a:t>: removing duplicates and useless data increases precision of models and insights</a:t>
            </a:r>
          </a:p>
          <a:p>
            <a:pPr>
              <a:buFont typeface="Arial" panose="020B0604020202020204" pitchFamily="34" charset="0"/>
              <a:buChar char="•"/>
            </a:pPr>
            <a:endParaRPr lang="en-US" sz="1800" dirty="0"/>
          </a:p>
          <a:p>
            <a:pPr>
              <a:buFont typeface="Arial" panose="020B0604020202020204" pitchFamily="34" charset="0"/>
              <a:buChar char="•"/>
            </a:pPr>
            <a:r>
              <a:rPr lang="en-US" sz="1800" b="1" dirty="0"/>
              <a:t>Managing missing values</a:t>
            </a:r>
            <a:r>
              <a:rPr lang="en-US" sz="1800" dirty="0"/>
              <a:t>: identifying missing values and handling them with imputation methods</a:t>
            </a:r>
          </a:p>
          <a:p>
            <a:pPr>
              <a:buFont typeface="Arial" panose="020B0604020202020204" pitchFamily="34" charset="0"/>
              <a:buChar char="•"/>
            </a:pPr>
            <a:endParaRPr lang="en-US" sz="1800" dirty="0"/>
          </a:p>
          <a:p>
            <a:pPr>
              <a:buFont typeface="Arial" panose="020B0604020202020204" pitchFamily="34" charset="0"/>
              <a:buChar char="•"/>
            </a:pPr>
            <a:r>
              <a:rPr lang="en-US" sz="1800" b="1" dirty="0"/>
              <a:t>Transforming categorical variables</a:t>
            </a:r>
            <a:r>
              <a:rPr lang="en-US" sz="1800" dirty="0"/>
              <a:t>: converting categorical variables into numerical form with methods like dummy variables, label encoding, or one-hot encoding</a:t>
            </a:r>
          </a:p>
          <a:p>
            <a:pPr>
              <a:buFont typeface="Arial" panose="020B0604020202020204" pitchFamily="34" charset="0"/>
              <a:buChar char="•"/>
            </a:pPr>
            <a:endParaRPr lang="en-US" sz="1800" dirty="0"/>
          </a:p>
          <a:p>
            <a:pPr>
              <a:buFont typeface="Arial" panose="020B0604020202020204" pitchFamily="34" charset="0"/>
              <a:buChar char="•"/>
            </a:pPr>
            <a:r>
              <a:rPr lang="en-US" sz="1800" b="1" dirty="0"/>
              <a:t>Handle outliers</a:t>
            </a:r>
            <a:r>
              <a:rPr lang="en-US" sz="1800" dirty="0"/>
              <a:t>: identifying and dealing with outliers through methods like removing them, changing them, or using robust statistical techniques</a:t>
            </a:r>
          </a:p>
          <a:p>
            <a:pPr lvl="0"/>
            <a:endParaRPr lang="en-US" dirty="0"/>
          </a:p>
          <a:p>
            <a:pPr lvl="0"/>
            <a:r>
              <a:rPr lang="en-US" dirty="0"/>
              <a:t> </a:t>
            </a:r>
          </a:p>
          <a:p>
            <a:pPr lvl="0"/>
            <a:endParaRPr lang="en-US" dirty="0"/>
          </a:p>
          <a:p>
            <a:r>
              <a:rPr lang="en-US" dirty="0"/>
              <a:t>                                                    </a:t>
            </a:r>
          </a:p>
          <a:p>
            <a:pPr marL="0" lvl="0" indent="0">
              <a:spcAft>
                <a:spcPts val="600"/>
              </a:spcAft>
            </a:pPr>
            <a:endParaRPr lang="en-US" dirty="0"/>
          </a:p>
          <a:p>
            <a:pPr marL="0" lvl="0" indent="0">
              <a:spcAft>
                <a:spcPts val="600"/>
              </a:spcAft>
            </a:pPr>
            <a:endParaRPr dirty="0"/>
          </a:p>
        </p:txBody>
      </p:sp>
    </p:spTree>
    <p:extLst>
      <p:ext uri="{BB962C8B-B14F-4D97-AF65-F5344CB8AC3E}">
        <p14:creationId xmlns:p14="http://schemas.microsoft.com/office/powerpoint/2010/main" val="3151863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15"/>
          <p:cNvSpPr txBox="1">
            <a:spLocks noGrp="1"/>
          </p:cNvSpPr>
          <p:nvPr>
            <p:ph type="subTitle" idx="1"/>
          </p:nvPr>
        </p:nvSpPr>
        <p:spPr>
          <a:xfrm>
            <a:off x="121024" y="779929"/>
            <a:ext cx="8639735" cy="4363572"/>
          </a:xfrm>
          <a:prstGeom prst="rect">
            <a:avLst/>
          </a:prstGeom>
        </p:spPr>
        <p:txBody>
          <a:bodyPr spcFirstLastPara="1" wrap="square" lIns="0" tIns="0" rIns="0" bIns="0" anchor="t" anchorCtr="0">
            <a:noAutofit/>
          </a:bodyPr>
          <a:lstStyle/>
          <a:p>
            <a:pPr marL="76200" lvl="0" indent="0"/>
            <a:endParaRPr lang="en-US" dirty="0"/>
          </a:p>
          <a:p>
            <a:pPr lvl="0"/>
            <a:r>
              <a:rPr lang="en-US" sz="1200" dirty="0"/>
              <a:t>   </a:t>
            </a:r>
            <a:r>
              <a:rPr lang="en-US" sz="1400" dirty="0"/>
              <a:t>From graph is clear Centro Neighborhood  have more number of  listing then other </a:t>
            </a:r>
          </a:p>
          <a:p>
            <a:r>
              <a:rPr lang="en-US" dirty="0"/>
              <a:t>                                                    </a:t>
            </a:r>
          </a:p>
          <a:p>
            <a:pPr marL="0" lvl="0" indent="0">
              <a:spcAft>
                <a:spcPts val="600"/>
              </a:spcAft>
            </a:pPr>
            <a:endParaRPr lang="en-US" dirty="0"/>
          </a:p>
          <a:p>
            <a:pPr marL="0" lvl="0" indent="0">
              <a:spcAft>
                <a:spcPts val="600"/>
              </a:spcAft>
            </a:pPr>
            <a:endParaRPr dirty="0"/>
          </a:p>
        </p:txBody>
      </p:sp>
      <p:sp>
        <p:nvSpPr>
          <p:cNvPr id="6" name="Google Shape;109;p15">
            <a:extLst>
              <a:ext uri="{FF2B5EF4-FFF2-40B4-BE49-F238E27FC236}">
                <a16:creationId xmlns:a16="http://schemas.microsoft.com/office/drawing/2014/main" id="{3A918714-310E-41B8-B9EA-FF1B0AB283B8}"/>
              </a:ext>
            </a:extLst>
          </p:cNvPr>
          <p:cNvSpPr txBox="1">
            <a:spLocks noGrp="1"/>
          </p:cNvSpPr>
          <p:nvPr>
            <p:ph type="ctrTitle"/>
          </p:nvPr>
        </p:nvSpPr>
        <p:spPr>
          <a:xfrm>
            <a:off x="19050" y="26988"/>
            <a:ext cx="7820025" cy="631918"/>
          </a:xfrm>
          <a:prstGeom prst="rect">
            <a:avLst/>
          </a:prstGeom>
        </p:spPr>
        <p:txBody>
          <a:bodyPr spcFirstLastPara="1" wrap="square" lIns="0" tIns="0" rIns="0" bIns="0" anchor="b" anchorCtr="0">
            <a:noAutofit/>
          </a:bodyPr>
          <a:lstStyle/>
          <a:p>
            <a:r>
              <a:rPr lang="en-US" sz="2800" dirty="0"/>
              <a:t>  Data visualization </a:t>
            </a:r>
          </a:p>
        </p:txBody>
      </p:sp>
      <p:pic>
        <p:nvPicPr>
          <p:cNvPr id="8" name="Picture 7">
            <a:extLst>
              <a:ext uri="{FF2B5EF4-FFF2-40B4-BE49-F238E27FC236}">
                <a16:creationId xmlns:a16="http://schemas.microsoft.com/office/drawing/2014/main" id="{CED4589B-496C-4350-A29A-9EC11677C4E8}"/>
              </a:ext>
            </a:extLst>
          </p:cNvPr>
          <p:cNvPicPr/>
          <p:nvPr/>
        </p:nvPicPr>
        <p:blipFill>
          <a:blip r:embed="rId3">
            <a:extLst>
              <a:ext uri="{28A0092B-C50C-407E-A947-70E740481C1C}">
                <a14:useLocalDpi xmlns:a14="http://schemas.microsoft.com/office/drawing/2010/main" val="0"/>
              </a:ext>
            </a:extLst>
          </a:blip>
          <a:stretch>
            <a:fillRect/>
          </a:stretch>
        </p:blipFill>
        <p:spPr>
          <a:xfrm>
            <a:off x="309282" y="1586754"/>
            <a:ext cx="6908426" cy="3119718"/>
          </a:xfrm>
          <a:prstGeom prst="rect">
            <a:avLst/>
          </a:prstGeom>
        </p:spPr>
      </p:pic>
      <p:sp>
        <p:nvSpPr>
          <p:cNvPr id="2" name="Oval 1">
            <a:extLst>
              <a:ext uri="{FF2B5EF4-FFF2-40B4-BE49-F238E27FC236}">
                <a16:creationId xmlns:a16="http://schemas.microsoft.com/office/drawing/2014/main" id="{DDF2A18C-BAE8-474A-BA91-BDC715567F1B}"/>
              </a:ext>
            </a:extLst>
          </p:cNvPr>
          <p:cNvSpPr/>
          <p:nvPr/>
        </p:nvSpPr>
        <p:spPr>
          <a:xfrm>
            <a:off x="1633818" y="4269440"/>
            <a:ext cx="369794" cy="4370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8945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15"/>
          <p:cNvSpPr txBox="1">
            <a:spLocks noGrp="1"/>
          </p:cNvSpPr>
          <p:nvPr>
            <p:ph type="subTitle" idx="1"/>
          </p:nvPr>
        </p:nvSpPr>
        <p:spPr>
          <a:xfrm>
            <a:off x="19050" y="746312"/>
            <a:ext cx="8741709" cy="4397189"/>
          </a:xfrm>
          <a:prstGeom prst="rect">
            <a:avLst/>
          </a:prstGeom>
        </p:spPr>
        <p:txBody>
          <a:bodyPr spcFirstLastPara="1" wrap="square" lIns="0" tIns="0" rIns="0" bIns="0" anchor="t" anchorCtr="0">
            <a:noAutofit/>
          </a:bodyPr>
          <a:lstStyle/>
          <a:p>
            <a:pPr marL="76200" lvl="0" indent="0"/>
            <a:endParaRPr lang="en-US" dirty="0"/>
          </a:p>
          <a:p>
            <a:pPr lvl="0"/>
            <a:r>
              <a:rPr lang="en-US" sz="1200" dirty="0"/>
              <a:t>   </a:t>
            </a:r>
            <a:r>
              <a:rPr lang="en-US" dirty="0"/>
              <a:t> </a:t>
            </a:r>
            <a:r>
              <a:rPr lang="en-US" sz="1200" dirty="0"/>
              <a:t>San Blas is Expensive District it is clear from graph</a:t>
            </a:r>
          </a:p>
          <a:p>
            <a:r>
              <a:rPr lang="en-US" dirty="0"/>
              <a:t>                                                    </a:t>
            </a:r>
          </a:p>
          <a:p>
            <a:pPr marL="0" lvl="0" indent="0">
              <a:spcAft>
                <a:spcPts val="600"/>
              </a:spcAft>
            </a:pPr>
            <a:endParaRPr lang="en-US" dirty="0"/>
          </a:p>
          <a:p>
            <a:pPr marL="0" lvl="0" indent="0">
              <a:spcAft>
                <a:spcPts val="600"/>
              </a:spcAft>
            </a:pPr>
            <a:endParaRPr dirty="0"/>
          </a:p>
        </p:txBody>
      </p:sp>
      <p:sp>
        <p:nvSpPr>
          <p:cNvPr id="6" name="Google Shape;109;p15">
            <a:extLst>
              <a:ext uri="{FF2B5EF4-FFF2-40B4-BE49-F238E27FC236}">
                <a16:creationId xmlns:a16="http://schemas.microsoft.com/office/drawing/2014/main" id="{3A918714-310E-41B8-B9EA-FF1B0AB283B8}"/>
              </a:ext>
            </a:extLst>
          </p:cNvPr>
          <p:cNvSpPr txBox="1">
            <a:spLocks noGrp="1"/>
          </p:cNvSpPr>
          <p:nvPr>
            <p:ph type="ctrTitle"/>
          </p:nvPr>
        </p:nvSpPr>
        <p:spPr>
          <a:xfrm>
            <a:off x="19050" y="26988"/>
            <a:ext cx="7820025" cy="631918"/>
          </a:xfrm>
          <a:prstGeom prst="rect">
            <a:avLst/>
          </a:prstGeom>
        </p:spPr>
        <p:txBody>
          <a:bodyPr spcFirstLastPara="1" wrap="square" lIns="0" tIns="0" rIns="0" bIns="0" anchor="b" anchorCtr="0">
            <a:noAutofit/>
          </a:bodyPr>
          <a:lstStyle/>
          <a:p>
            <a:r>
              <a:rPr lang="en-US" sz="2800" dirty="0"/>
              <a:t>  Data visualization </a:t>
            </a:r>
          </a:p>
        </p:txBody>
      </p:sp>
      <p:pic>
        <p:nvPicPr>
          <p:cNvPr id="7" name="Picture 6">
            <a:extLst>
              <a:ext uri="{FF2B5EF4-FFF2-40B4-BE49-F238E27FC236}">
                <a16:creationId xmlns:a16="http://schemas.microsoft.com/office/drawing/2014/main" id="{2754106E-4E43-4D61-A739-057625BFE14C}"/>
              </a:ext>
            </a:extLst>
          </p:cNvPr>
          <p:cNvPicPr/>
          <p:nvPr/>
        </p:nvPicPr>
        <p:blipFill>
          <a:blip r:embed="rId3"/>
          <a:stretch>
            <a:fillRect/>
          </a:stretch>
        </p:blipFill>
        <p:spPr>
          <a:xfrm>
            <a:off x="383241" y="1526240"/>
            <a:ext cx="7466629" cy="3381936"/>
          </a:xfrm>
          <a:prstGeom prst="rect">
            <a:avLst/>
          </a:prstGeom>
        </p:spPr>
      </p:pic>
    </p:spTree>
    <p:extLst>
      <p:ext uri="{BB962C8B-B14F-4D97-AF65-F5344CB8AC3E}">
        <p14:creationId xmlns:p14="http://schemas.microsoft.com/office/powerpoint/2010/main" val="3126930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15"/>
          <p:cNvSpPr txBox="1">
            <a:spLocks noGrp="1"/>
          </p:cNvSpPr>
          <p:nvPr>
            <p:ph type="subTitle" idx="1"/>
          </p:nvPr>
        </p:nvSpPr>
        <p:spPr>
          <a:xfrm>
            <a:off x="19050" y="746312"/>
            <a:ext cx="8741709" cy="4397189"/>
          </a:xfrm>
          <a:prstGeom prst="rect">
            <a:avLst/>
          </a:prstGeom>
        </p:spPr>
        <p:txBody>
          <a:bodyPr spcFirstLastPara="1" wrap="square" lIns="0" tIns="0" rIns="0" bIns="0" anchor="t" anchorCtr="0">
            <a:noAutofit/>
          </a:bodyPr>
          <a:lstStyle/>
          <a:p>
            <a:pPr marL="76200" lvl="0" indent="0"/>
            <a:endParaRPr lang="en-US" dirty="0"/>
          </a:p>
          <a:p>
            <a:pPr lvl="0"/>
            <a:r>
              <a:rPr lang="en-US" sz="1200" dirty="0"/>
              <a:t> Centro Neighborhood is best neighborhood by listing</a:t>
            </a:r>
          </a:p>
          <a:p>
            <a:r>
              <a:rPr lang="en-US" dirty="0"/>
              <a:t>                                                    </a:t>
            </a:r>
          </a:p>
          <a:p>
            <a:pPr marL="0" lvl="0" indent="0">
              <a:spcAft>
                <a:spcPts val="600"/>
              </a:spcAft>
            </a:pPr>
            <a:endParaRPr lang="en-US" dirty="0"/>
          </a:p>
          <a:p>
            <a:pPr marL="0" lvl="0" indent="0">
              <a:spcAft>
                <a:spcPts val="600"/>
              </a:spcAft>
            </a:pPr>
            <a:endParaRPr dirty="0"/>
          </a:p>
        </p:txBody>
      </p:sp>
      <p:sp>
        <p:nvSpPr>
          <p:cNvPr id="6" name="Google Shape;109;p15">
            <a:extLst>
              <a:ext uri="{FF2B5EF4-FFF2-40B4-BE49-F238E27FC236}">
                <a16:creationId xmlns:a16="http://schemas.microsoft.com/office/drawing/2014/main" id="{3A918714-310E-41B8-B9EA-FF1B0AB283B8}"/>
              </a:ext>
            </a:extLst>
          </p:cNvPr>
          <p:cNvSpPr txBox="1">
            <a:spLocks noGrp="1"/>
          </p:cNvSpPr>
          <p:nvPr>
            <p:ph type="ctrTitle"/>
          </p:nvPr>
        </p:nvSpPr>
        <p:spPr>
          <a:xfrm>
            <a:off x="19050" y="26988"/>
            <a:ext cx="7820025" cy="631918"/>
          </a:xfrm>
          <a:prstGeom prst="rect">
            <a:avLst/>
          </a:prstGeom>
        </p:spPr>
        <p:txBody>
          <a:bodyPr spcFirstLastPara="1" wrap="square" lIns="0" tIns="0" rIns="0" bIns="0" anchor="b" anchorCtr="0">
            <a:noAutofit/>
          </a:bodyPr>
          <a:lstStyle/>
          <a:p>
            <a:r>
              <a:rPr lang="en-US" sz="2800" dirty="0"/>
              <a:t>  Data visualization </a:t>
            </a:r>
          </a:p>
        </p:txBody>
      </p:sp>
      <p:pic>
        <p:nvPicPr>
          <p:cNvPr id="5" name="Picture 4">
            <a:extLst>
              <a:ext uri="{FF2B5EF4-FFF2-40B4-BE49-F238E27FC236}">
                <a16:creationId xmlns:a16="http://schemas.microsoft.com/office/drawing/2014/main" id="{DE44AF0B-A86E-4289-A2F7-281218EC27FD}"/>
              </a:ext>
            </a:extLst>
          </p:cNvPr>
          <p:cNvPicPr/>
          <p:nvPr/>
        </p:nvPicPr>
        <p:blipFill>
          <a:blip r:embed="rId3"/>
          <a:stretch>
            <a:fillRect/>
          </a:stretch>
        </p:blipFill>
        <p:spPr>
          <a:xfrm>
            <a:off x="584947" y="1640541"/>
            <a:ext cx="7052982" cy="3362773"/>
          </a:xfrm>
          <a:prstGeom prst="rect">
            <a:avLst/>
          </a:prstGeom>
        </p:spPr>
      </p:pic>
    </p:spTree>
    <p:extLst>
      <p:ext uri="{BB962C8B-B14F-4D97-AF65-F5344CB8AC3E}">
        <p14:creationId xmlns:p14="http://schemas.microsoft.com/office/powerpoint/2010/main" val="4254239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15"/>
          <p:cNvSpPr txBox="1">
            <a:spLocks noGrp="1"/>
          </p:cNvSpPr>
          <p:nvPr>
            <p:ph type="subTitle" idx="1"/>
          </p:nvPr>
        </p:nvSpPr>
        <p:spPr>
          <a:xfrm>
            <a:off x="121024" y="779929"/>
            <a:ext cx="8639735" cy="4363572"/>
          </a:xfrm>
          <a:prstGeom prst="rect">
            <a:avLst/>
          </a:prstGeom>
        </p:spPr>
        <p:txBody>
          <a:bodyPr spcFirstLastPara="1" wrap="square" lIns="0" tIns="0" rIns="0" bIns="0" anchor="t" anchorCtr="0">
            <a:noAutofit/>
          </a:bodyPr>
          <a:lstStyle/>
          <a:p>
            <a:pPr lvl="0"/>
            <a:r>
              <a:rPr lang="en-US" sz="1200" dirty="0"/>
              <a:t>   Price rating Density Plot showing prices and their rating" describes a type of data visualization that displays the distribution of prices and their associated ratings</a:t>
            </a:r>
          </a:p>
          <a:p>
            <a:r>
              <a:rPr lang="en-US" dirty="0"/>
              <a:t>                                                    </a:t>
            </a:r>
          </a:p>
          <a:p>
            <a:pPr marL="0" lvl="0" indent="0">
              <a:spcAft>
                <a:spcPts val="600"/>
              </a:spcAft>
            </a:pPr>
            <a:endParaRPr lang="en-US" dirty="0"/>
          </a:p>
          <a:p>
            <a:pPr marL="0" lvl="0" indent="0">
              <a:spcAft>
                <a:spcPts val="600"/>
              </a:spcAft>
            </a:pPr>
            <a:endParaRPr dirty="0"/>
          </a:p>
        </p:txBody>
      </p:sp>
      <p:sp>
        <p:nvSpPr>
          <p:cNvPr id="6" name="Google Shape;109;p15">
            <a:extLst>
              <a:ext uri="{FF2B5EF4-FFF2-40B4-BE49-F238E27FC236}">
                <a16:creationId xmlns:a16="http://schemas.microsoft.com/office/drawing/2014/main" id="{3A918714-310E-41B8-B9EA-FF1B0AB283B8}"/>
              </a:ext>
            </a:extLst>
          </p:cNvPr>
          <p:cNvSpPr txBox="1">
            <a:spLocks noGrp="1"/>
          </p:cNvSpPr>
          <p:nvPr>
            <p:ph type="ctrTitle"/>
          </p:nvPr>
        </p:nvSpPr>
        <p:spPr>
          <a:xfrm>
            <a:off x="19050" y="26988"/>
            <a:ext cx="7820025" cy="631918"/>
          </a:xfrm>
          <a:prstGeom prst="rect">
            <a:avLst/>
          </a:prstGeom>
        </p:spPr>
        <p:txBody>
          <a:bodyPr spcFirstLastPara="1" wrap="square" lIns="0" tIns="0" rIns="0" bIns="0" anchor="b" anchorCtr="0">
            <a:noAutofit/>
          </a:bodyPr>
          <a:lstStyle/>
          <a:p>
            <a:r>
              <a:rPr lang="en-US" sz="2800" dirty="0"/>
              <a:t>  Data visualization </a:t>
            </a:r>
          </a:p>
        </p:txBody>
      </p:sp>
      <p:pic>
        <p:nvPicPr>
          <p:cNvPr id="5" name="Picture 4">
            <a:extLst>
              <a:ext uri="{FF2B5EF4-FFF2-40B4-BE49-F238E27FC236}">
                <a16:creationId xmlns:a16="http://schemas.microsoft.com/office/drawing/2014/main" id="{92262F11-485F-415F-8CA5-5307F11FF579}"/>
              </a:ext>
            </a:extLst>
          </p:cNvPr>
          <p:cNvPicPr/>
          <p:nvPr/>
        </p:nvPicPr>
        <p:blipFill>
          <a:blip r:embed="rId3"/>
          <a:stretch>
            <a:fillRect/>
          </a:stretch>
        </p:blipFill>
        <p:spPr>
          <a:xfrm>
            <a:off x="282388" y="1344706"/>
            <a:ext cx="7416053" cy="3798794"/>
          </a:xfrm>
          <a:prstGeom prst="rect">
            <a:avLst/>
          </a:prstGeom>
        </p:spPr>
      </p:pic>
    </p:spTree>
    <p:extLst>
      <p:ext uri="{BB962C8B-B14F-4D97-AF65-F5344CB8AC3E}">
        <p14:creationId xmlns:p14="http://schemas.microsoft.com/office/powerpoint/2010/main" val="3161223076"/>
      </p:ext>
    </p:extLst>
  </p:cSld>
  <p:clrMapOvr>
    <a:masterClrMapping/>
  </p:clrMapOvr>
</p:sld>
</file>

<file path=ppt/theme/theme1.xml><?xml version="1.0" encoding="utf-8"?>
<a:theme xmlns:a="http://schemas.openxmlformats.org/drawingml/2006/main" name="Nicholas template">
  <a:themeElements>
    <a:clrScheme name="Custom 347">
      <a:dk1>
        <a:srgbClr val="1E2124"/>
      </a:dk1>
      <a:lt1>
        <a:srgbClr val="FFFFFF"/>
      </a:lt1>
      <a:dk2>
        <a:srgbClr val="7C8894"/>
      </a:dk2>
      <a:lt2>
        <a:srgbClr val="E6ECEE"/>
      </a:lt2>
      <a:accent1>
        <a:srgbClr val="2AC3F3"/>
      </a:accent1>
      <a:accent2>
        <a:srgbClr val="004591"/>
      </a:accent2>
      <a:accent3>
        <a:srgbClr val="6BD8B6"/>
      </a:accent3>
      <a:accent4>
        <a:srgbClr val="A9E04B"/>
      </a:accent4>
      <a:accent5>
        <a:srgbClr val="F3C744"/>
      </a:accent5>
      <a:accent6>
        <a:srgbClr val="F37768"/>
      </a:accent6>
      <a:hlink>
        <a:srgbClr val="003C7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1863</TotalTime>
  <Words>1060</Words>
  <Application>Microsoft Office PowerPoint</Application>
  <PresentationFormat>On-screen Show (16:9)</PresentationFormat>
  <Paragraphs>124</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Montserrat</vt:lpstr>
      <vt:lpstr>Calibri</vt:lpstr>
      <vt:lpstr>Arial</vt:lpstr>
      <vt:lpstr>Montserrat Light</vt:lpstr>
      <vt:lpstr>Georgia</vt:lpstr>
      <vt:lpstr>Times New Roman</vt:lpstr>
      <vt:lpstr>Nicholas template</vt:lpstr>
      <vt:lpstr>Madrid Airbnb Data</vt:lpstr>
      <vt:lpstr> INTRODUCTION</vt:lpstr>
      <vt:lpstr>Objective and goals of the project</vt:lpstr>
      <vt:lpstr>Data Exploration</vt:lpstr>
      <vt:lpstr>Data cleaning and preprocessing</vt:lpstr>
      <vt:lpstr>  Data visualization </vt:lpstr>
      <vt:lpstr>  Data visualization </vt:lpstr>
      <vt:lpstr>  Data visualization </vt:lpstr>
      <vt:lpstr>  Data visualization </vt:lpstr>
      <vt:lpstr>  Data visualization </vt:lpstr>
      <vt:lpstr>  Data visualization </vt:lpstr>
      <vt:lpstr>  Data visualization </vt:lpstr>
      <vt:lpstr>   Key findings from data exploration</vt:lpstr>
      <vt:lpstr>     Methodology</vt:lpstr>
      <vt:lpstr>     Model selection and evaluation metrics </vt:lpstr>
      <vt:lpstr>        Hyperparameter tuning and optimization</vt:lpstr>
      <vt:lpstr>            The output summarizes the performance of the model</vt:lpstr>
      <vt:lpstr>              Future work and potential extensions of the project </vt:lpstr>
      <vt:lpstr>                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Safety</dc:title>
  <dc:creator>CYTech Student</dc:creator>
  <cp:lastModifiedBy>CYTech Student</cp:lastModifiedBy>
  <cp:revision>50</cp:revision>
  <dcterms:modified xsi:type="dcterms:W3CDTF">2023-03-21T22:29:29Z</dcterms:modified>
</cp:coreProperties>
</file>