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7DD7"/>
    <a:srgbClr val="00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4660"/>
  </p:normalViewPr>
  <p:slideViewPr>
    <p:cSldViewPr snapToGrid="0">
      <p:cViewPr varScale="1">
        <p:scale>
          <a:sx n="86" d="100"/>
          <a:sy n="86" d="100"/>
        </p:scale>
        <p:origin x="2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9E64FF7-FB35-43E3-917F-3B16D4EF4C15}" type="datetimeFigureOut">
              <a:rPr lang="en-IN" smtClean="0"/>
              <a:t>12-07-2023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C6E839E-2E23-4DFC-848F-DEEBAB2E38D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2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64FF7-FB35-43E3-917F-3B16D4EF4C1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260735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64FF7-FB35-43E3-917F-3B16D4EF4C1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99931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64FF7-FB35-43E3-917F-3B16D4EF4C1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5819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E64FF7-FB35-43E3-917F-3B16D4EF4C15}"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E839E-2E23-4DFC-848F-DEEBAB2E38D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53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64FF7-FB35-43E3-917F-3B16D4EF4C1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320551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E64FF7-FB35-43E3-917F-3B16D4EF4C15}"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200465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E64FF7-FB35-43E3-917F-3B16D4EF4C15}"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339748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64FF7-FB35-43E3-917F-3B16D4EF4C15}" type="datetimeFigureOut">
              <a:rPr lang="en-IN" smtClean="0"/>
              <a:t>12-07-2023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57567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64FF7-FB35-43E3-917F-3B16D4EF4C1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165852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64FF7-FB35-43E3-917F-3B16D4EF4C15}"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6E839E-2E23-4DFC-848F-DEEBAB2E38D0}" type="slidenum">
              <a:rPr lang="en-IN" smtClean="0"/>
              <a:t>‹#›</a:t>
            </a:fld>
            <a:endParaRPr lang="en-IN"/>
          </a:p>
        </p:txBody>
      </p:sp>
    </p:spTree>
    <p:extLst>
      <p:ext uri="{BB962C8B-B14F-4D97-AF65-F5344CB8AC3E}">
        <p14:creationId xmlns:p14="http://schemas.microsoft.com/office/powerpoint/2010/main" val="303227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9E64FF7-FB35-43E3-917F-3B16D4EF4C15}" type="datetimeFigureOut">
              <a:rPr lang="en-IN" smtClean="0"/>
              <a:t>12-07-2023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C6E839E-2E23-4DFC-848F-DEEBAB2E38D0}" type="slidenum">
              <a:rPr lang="en-IN" smtClean="0"/>
              <a:t>‹#›</a:t>
            </a:fld>
            <a:endParaRPr lang="en-IN"/>
          </a:p>
        </p:txBody>
      </p:sp>
    </p:spTree>
    <p:extLst>
      <p:ext uri="{BB962C8B-B14F-4D97-AF65-F5344CB8AC3E}">
        <p14:creationId xmlns:p14="http://schemas.microsoft.com/office/powerpoint/2010/main" val="36732906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er.rajatgupta12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DAD9-94CC-5E00-553F-666FA57E9075}"/>
              </a:ext>
            </a:extLst>
          </p:cNvPr>
          <p:cNvSpPr>
            <a:spLocks noGrp="1"/>
          </p:cNvSpPr>
          <p:nvPr>
            <p:ph type="ctrTitle"/>
          </p:nvPr>
        </p:nvSpPr>
        <p:spPr>
          <a:xfrm>
            <a:off x="979355" y="324035"/>
            <a:ext cx="9966960" cy="887701"/>
          </a:xfrm>
        </p:spPr>
        <p:txBody>
          <a:bodyPr>
            <a:normAutofit/>
          </a:bodyPr>
          <a:lstStyle/>
          <a:p>
            <a:r>
              <a:rPr lang="en-US" sz="5500" dirty="0"/>
              <a:t>Student Details</a:t>
            </a:r>
            <a:endParaRPr lang="en-IN" sz="5500" dirty="0"/>
          </a:p>
        </p:txBody>
      </p:sp>
      <p:sp>
        <p:nvSpPr>
          <p:cNvPr id="3" name="Subtitle 2">
            <a:extLst>
              <a:ext uri="{FF2B5EF4-FFF2-40B4-BE49-F238E27FC236}">
                <a16:creationId xmlns:a16="http://schemas.microsoft.com/office/drawing/2014/main" id="{55DF13E4-7538-F74D-041D-165EEB9D485C}"/>
              </a:ext>
            </a:extLst>
          </p:cNvPr>
          <p:cNvSpPr>
            <a:spLocks noGrp="1"/>
          </p:cNvSpPr>
          <p:nvPr>
            <p:ph type="subTitle" idx="1"/>
          </p:nvPr>
        </p:nvSpPr>
        <p:spPr>
          <a:xfrm>
            <a:off x="381740" y="1446546"/>
            <a:ext cx="11638625" cy="5087419"/>
          </a:xfrm>
        </p:spPr>
        <p:txBody>
          <a:bodyPr>
            <a:normAutofit lnSpcReduction="10000"/>
          </a:bodyPr>
          <a:lstStyle/>
          <a:p>
            <a:pPr algn="l"/>
            <a:r>
              <a:rPr lang="en-US" b="1" dirty="0">
                <a:latin typeface="Arial" panose="020B0604020202020204" pitchFamily="34" charset="0"/>
                <a:cs typeface="Arial" panose="020B0604020202020204" pitchFamily="34" charset="0"/>
              </a:rPr>
              <a:t>Name: </a:t>
            </a:r>
            <a:r>
              <a:rPr lang="en-US" dirty="0">
                <a:latin typeface="Arial" panose="020B0604020202020204" pitchFamily="34" charset="0"/>
                <a:cs typeface="Arial" panose="020B0604020202020204" pitchFamily="34" charset="0"/>
              </a:rPr>
              <a:t>Rajat Gupta</a:t>
            </a:r>
          </a:p>
          <a:p>
            <a:pPr algn="l"/>
            <a:endParaRPr lang="en-US"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SkillsBuild Email ID: </a:t>
            </a:r>
            <a:r>
              <a:rPr lang="en-IN"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er.rajatgupta123@gmail.com</a:t>
            </a:r>
            <a:endParaRPr lang="en-IN" dirty="0">
              <a:solidFill>
                <a:schemeClr val="bg1"/>
              </a:solidFill>
              <a:latin typeface="Arial" panose="020B0604020202020204" pitchFamily="34" charset="0"/>
              <a:cs typeface="Arial" panose="020B0604020202020204" pitchFamily="34" charset="0"/>
            </a:endParaRPr>
          </a:p>
          <a:p>
            <a:pPr algn="l"/>
            <a:endParaRPr lang="en-IN" dirty="0">
              <a:solidFill>
                <a:schemeClr val="bg1"/>
              </a:solidFill>
              <a:latin typeface="Arial" panose="020B0604020202020204" pitchFamily="34" charset="0"/>
              <a:cs typeface="Arial" panose="020B0604020202020204" pitchFamily="34" charset="0"/>
            </a:endParaRPr>
          </a:p>
          <a:p>
            <a:pPr algn="l"/>
            <a:r>
              <a:rPr lang="en-IN" b="1" dirty="0">
                <a:solidFill>
                  <a:schemeClr val="bg1"/>
                </a:solidFill>
                <a:latin typeface="Arial" panose="020B0604020202020204" pitchFamily="34" charset="0"/>
                <a:cs typeface="Arial" panose="020B0604020202020204" pitchFamily="34" charset="0"/>
              </a:rPr>
              <a:t>Collage Name: </a:t>
            </a:r>
            <a:r>
              <a:rPr lang="en-IN" dirty="0">
                <a:solidFill>
                  <a:schemeClr val="bg1"/>
                </a:solidFill>
                <a:latin typeface="Arial" panose="020B0604020202020204" pitchFamily="34" charset="0"/>
                <a:cs typeface="Arial" panose="020B0604020202020204" pitchFamily="34" charset="0"/>
              </a:rPr>
              <a:t>Pranveer Singh Institute of Technology</a:t>
            </a:r>
          </a:p>
          <a:p>
            <a:pPr algn="l"/>
            <a:endParaRPr lang="en-IN" dirty="0">
              <a:solidFill>
                <a:schemeClr val="bg1"/>
              </a:solidFill>
              <a:latin typeface="Arial" panose="020B0604020202020204" pitchFamily="34" charset="0"/>
              <a:cs typeface="Arial" panose="020B0604020202020204" pitchFamily="34" charset="0"/>
            </a:endParaRPr>
          </a:p>
          <a:p>
            <a:pPr algn="l"/>
            <a:r>
              <a:rPr lang="en-IN" b="1" dirty="0">
                <a:solidFill>
                  <a:schemeClr val="bg1"/>
                </a:solidFill>
                <a:latin typeface="Arial" panose="020B0604020202020204" pitchFamily="34" charset="0"/>
                <a:cs typeface="Arial" panose="020B0604020202020204" pitchFamily="34" charset="0"/>
              </a:rPr>
              <a:t>Collage State: </a:t>
            </a:r>
            <a:r>
              <a:rPr lang="en-IN" dirty="0">
                <a:solidFill>
                  <a:schemeClr val="bg1"/>
                </a:solidFill>
                <a:latin typeface="Arial" panose="020B0604020202020204" pitchFamily="34" charset="0"/>
                <a:cs typeface="Arial" panose="020B0604020202020204" pitchFamily="34" charset="0"/>
              </a:rPr>
              <a:t>Uttar Pradesh </a:t>
            </a:r>
          </a:p>
          <a:p>
            <a:pPr algn="l"/>
            <a:endParaRPr lang="en-IN" dirty="0">
              <a:solidFill>
                <a:schemeClr val="bg1"/>
              </a:solidFill>
              <a:latin typeface="Arial" panose="020B0604020202020204" pitchFamily="34" charset="0"/>
              <a:cs typeface="Arial" panose="020B0604020202020204" pitchFamily="34" charset="0"/>
            </a:endParaRPr>
          </a:p>
          <a:p>
            <a:pPr algn="l"/>
            <a:r>
              <a:rPr lang="en-IN" b="1" dirty="0">
                <a:solidFill>
                  <a:schemeClr val="bg1"/>
                </a:solidFill>
                <a:latin typeface="Arial" panose="020B0604020202020204" pitchFamily="34" charset="0"/>
                <a:cs typeface="Arial" panose="020B0604020202020204" pitchFamily="34" charset="0"/>
              </a:rPr>
              <a:t>Internship Domain : </a:t>
            </a:r>
            <a:r>
              <a:rPr lang="en-IN" dirty="0">
                <a:solidFill>
                  <a:schemeClr val="bg1"/>
                </a:solidFill>
                <a:latin typeface="Arial" panose="020B0604020202020204" pitchFamily="34" charset="0"/>
                <a:cs typeface="Arial" panose="020B0604020202020204" pitchFamily="34" charset="0"/>
              </a:rPr>
              <a:t>Data Analytics(DA)</a:t>
            </a:r>
          </a:p>
          <a:p>
            <a:pPr algn="l"/>
            <a:endParaRPr lang="en-IN" dirty="0">
              <a:solidFill>
                <a:schemeClr val="bg1"/>
              </a:solidFill>
              <a:latin typeface="Arial" panose="020B0604020202020204" pitchFamily="34" charset="0"/>
              <a:cs typeface="Arial" panose="020B0604020202020204" pitchFamily="34" charset="0"/>
            </a:endParaRPr>
          </a:p>
          <a:p>
            <a:pPr algn="l"/>
            <a:r>
              <a:rPr lang="en-IN" b="1" dirty="0">
                <a:solidFill>
                  <a:schemeClr val="bg1"/>
                </a:solidFill>
                <a:latin typeface="Arial" panose="020B0604020202020204" pitchFamily="34" charset="0"/>
                <a:cs typeface="Arial" panose="020B0604020202020204" pitchFamily="34" charset="0"/>
              </a:rPr>
              <a:t>Start and End Date: </a:t>
            </a:r>
            <a:r>
              <a:rPr lang="en-IN" dirty="0">
                <a:solidFill>
                  <a:schemeClr val="bg1"/>
                </a:solidFill>
                <a:latin typeface="Arial" panose="020B0604020202020204" pitchFamily="34" charset="0"/>
                <a:cs typeface="Arial" panose="020B0604020202020204" pitchFamily="34" charset="0"/>
              </a:rPr>
              <a:t>(12-06-2023 to 24-07-2023)</a:t>
            </a:r>
          </a:p>
          <a:p>
            <a:pPr algn="l"/>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23E993D-5971-3E5D-7D5B-90052DB17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245" y="905638"/>
            <a:ext cx="2543151" cy="2827165"/>
          </a:xfrm>
          <a:prstGeom prst="rect">
            <a:avLst/>
          </a:prstGeom>
        </p:spPr>
      </p:pic>
    </p:spTree>
    <p:extLst>
      <p:ext uri="{BB962C8B-B14F-4D97-AF65-F5344CB8AC3E}">
        <p14:creationId xmlns:p14="http://schemas.microsoft.com/office/powerpoint/2010/main" val="418683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A75034E-1F2D-9E1B-2856-2AE637B75E05}"/>
              </a:ext>
            </a:extLst>
          </p:cNvPr>
          <p:cNvPicPr>
            <a:picLocks noChangeAspect="1"/>
          </p:cNvPicPr>
          <p:nvPr/>
        </p:nvPicPr>
        <p:blipFill rotWithShape="1">
          <a:blip r:embed="rId2">
            <a:extLst>
              <a:ext uri="{28A0092B-C50C-407E-A947-70E740481C1C}">
                <a14:useLocalDpi xmlns:a14="http://schemas.microsoft.com/office/drawing/2010/main" val="0"/>
              </a:ext>
            </a:extLst>
          </a:blip>
          <a:srcRect l="17913" t="25243" r="37815" b="5372"/>
          <a:stretch/>
        </p:blipFill>
        <p:spPr>
          <a:xfrm>
            <a:off x="3275861" y="3165211"/>
            <a:ext cx="7590408" cy="3299930"/>
          </a:xfrm>
          <a:prstGeom prst="rect">
            <a:avLst/>
          </a:prstGeom>
        </p:spPr>
      </p:pic>
      <p:pic>
        <p:nvPicPr>
          <p:cNvPr id="2" name="Picture 1">
            <a:extLst>
              <a:ext uri="{FF2B5EF4-FFF2-40B4-BE49-F238E27FC236}">
                <a16:creationId xmlns:a16="http://schemas.microsoft.com/office/drawing/2014/main" id="{4BED166B-088B-C18B-EC01-FC49C735D214}"/>
              </a:ext>
            </a:extLst>
          </p:cNvPr>
          <p:cNvPicPr>
            <a:picLocks noChangeAspect="1"/>
          </p:cNvPicPr>
          <p:nvPr/>
        </p:nvPicPr>
        <p:blipFill rotWithShape="1">
          <a:blip r:embed="rId3">
            <a:extLst>
              <a:ext uri="{28A0092B-C50C-407E-A947-70E740481C1C}">
                <a14:useLocalDpi xmlns:a14="http://schemas.microsoft.com/office/drawing/2010/main" val="0"/>
              </a:ext>
            </a:extLst>
          </a:blip>
          <a:srcRect l="17403" t="27444" r="38107" b="8091"/>
          <a:stretch/>
        </p:blipFill>
        <p:spPr>
          <a:xfrm>
            <a:off x="260983" y="255231"/>
            <a:ext cx="4436579" cy="3065017"/>
          </a:xfrm>
          <a:prstGeom prst="rect">
            <a:avLst/>
          </a:prstGeom>
        </p:spPr>
      </p:pic>
      <p:sp>
        <p:nvSpPr>
          <p:cNvPr id="10" name="Callout: Left Arrow 9">
            <a:extLst>
              <a:ext uri="{FF2B5EF4-FFF2-40B4-BE49-F238E27FC236}">
                <a16:creationId xmlns:a16="http://schemas.microsoft.com/office/drawing/2014/main" id="{9FDECA3F-D17C-22DA-33AD-DA56FFF51F3C}"/>
              </a:ext>
            </a:extLst>
          </p:cNvPr>
          <p:cNvSpPr/>
          <p:nvPr/>
        </p:nvSpPr>
        <p:spPr>
          <a:xfrm>
            <a:off x="4350060" y="568171"/>
            <a:ext cx="1571346" cy="2361458"/>
          </a:xfrm>
          <a:prstGeom prst="leftArrowCallout">
            <a:avLst>
              <a:gd name="adj1" fmla="val 13580"/>
              <a:gd name="adj2" fmla="val 11783"/>
              <a:gd name="adj3" fmla="val 13966"/>
              <a:gd name="adj4" fmla="val 769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accent1"/>
                </a:solidFill>
                <a:latin typeface="Calibri" panose="020F0502020204030204" pitchFamily="34" charset="0"/>
                <a:cs typeface="Calibri" panose="020F0502020204030204" pitchFamily="34" charset="0"/>
              </a:rPr>
              <a:t>This chart shows Sales by Sub-category. Here chairs and phones has high sale.</a:t>
            </a:r>
            <a:endParaRPr lang="en-IN" sz="1500" dirty="0">
              <a:solidFill>
                <a:schemeClr val="accent1"/>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2AE52152-486F-C12B-7937-855B0A19576B}"/>
              </a:ext>
            </a:extLst>
          </p:cNvPr>
          <p:cNvPicPr>
            <a:picLocks noChangeAspect="1"/>
          </p:cNvPicPr>
          <p:nvPr/>
        </p:nvPicPr>
        <p:blipFill rotWithShape="1">
          <a:blip r:embed="rId4">
            <a:extLst>
              <a:ext uri="{28A0092B-C50C-407E-A947-70E740481C1C}">
                <a14:useLocalDpi xmlns:a14="http://schemas.microsoft.com/office/drawing/2010/main" val="0"/>
              </a:ext>
            </a:extLst>
          </a:blip>
          <a:srcRect l="18932" t="27444" r="39271" b="9515"/>
          <a:stretch/>
        </p:blipFill>
        <p:spPr>
          <a:xfrm>
            <a:off x="7494441" y="255231"/>
            <a:ext cx="4253678" cy="2887783"/>
          </a:xfrm>
          <a:prstGeom prst="rect">
            <a:avLst/>
          </a:prstGeom>
        </p:spPr>
      </p:pic>
      <p:sp>
        <p:nvSpPr>
          <p:cNvPr id="12" name="Callout: Right Arrow 11">
            <a:extLst>
              <a:ext uri="{FF2B5EF4-FFF2-40B4-BE49-F238E27FC236}">
                <a16:creationId xmlns:a16="http://schemas.microsoft.com/office/drawing/2014/main" id="{B2F245E4-60F4-975D-591F-FFA1B64DEB81}"/>
              </a:ext>
            </a:extLst>
          </p:cNvPr>
          <p:cNvSpPr/>
          <p:nvPr/>
        </p:nvSpPr>
        <p:spPr>
          <a:xfrm>
            <a:off x="6096000" y="568170"/>
            <a:ext cx="1808086" cy="2361459"/>
          </a:xfrm>
          <a:prstGeom prst="rightArrowCallout">
            <a:avLst>
              <a:gd name="adj1" fmla="val 11965"/>
              <a:gd name="adj2" fmla="val 17579"/>
              <a:gd name="adj3" fmla="val 20406"/>
              <a:gd name="adj4" fmla="val 6771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accent1"/>
                </a:solidFill>
                <a:latin typeface="Calibri" panose="020F0502020204030204" pitchFamily="34" charset="0"/>
                <a:cs typeface="Calibri" panose="020F0502020204030204" pitchFamily="34" charset="0"/>
              </a:rPr>
              <a:t>This chart shows the profit and loss by sub-category. Here copies gives highest profit and tables gives highest loss.</a:t>
            </a:r>
            <a:endParaRPr lang="en-IN" sz="1500" dirty="0">
              <a:solidFill>
                <a:schemeClr val="accent1"/>
              </a:solidFill>
              <a:latin typeface="Calibri" panose="020F0502020204030204" pitchFamily="34" charset="0"/>
              <a:cs typeface="Calibri" panose="020F0502020204030204" pitchFamily="34" charset="0"/>
            </a:endParaRPr>
          </a:p>
        </p:txBody>
      </p:sp>
      <p:sp>
        <p:nvSpPr>
          <p:cNvPr id="13" name="Callout: Right Arrow 12">
            <a:extLst>
              <a:ext uri="{FF2B5EF4-FFF2-40B4-BE49-F238E27FC236}">
                <a16:creationId xmlns:a16="http://schemas.microsoft.com/office/drawing/2014/main" id="{4EB4992F-CAF2-2D05-E299-BD0A6CAE2639}"/>
              </a:ext>
            </a:extLst>
          </p:cNvPr>
          <p:cNvSpPr/>
          <p:nvPr/>
        </p:nvSpPr>
        <p:spPr>
          <a:xfrm>
            <a:off x="1120988" y="3429000"/>
            <a:ext cx="2716568" cy="2713227"/>
          </a:xfrm>
          <a:prstGeom prst="rightArrowCallout">
            <a:avLst>
              <a:gd name="adj1" fmla="val 13113"/>
              <a:gd name="adj2" fmla="val 10822"/>
              <a:gd name="adj3" fmla="val 15239"/>
              <a:gd name="adj4" fmla="val 7182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accent1"/>
                </a:solidFill>
                <a:latin typeface="Calibri" panose="020F0502020204030204" pitchFamily="34" charset="0"/>
                <a:cs typeface="Calibri" panose="020F0502020204030204" pitchFamily="34" charset="0"/>
              </a:rPr>
              <a:t>This chart shows the Sales by states. Here California state has highest sales and New York has second highest sales.</a:t>
            </a:r>
            <a:endParaRPr lang="en-IN" sz="15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930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A0471-29E6-FDF2-3354-E55137A9ED68}"/>
              </a:ext>
            </a:extLst>
          </p:cNvPr>
          <p:cNvPicPr>
            <a:picLocks noChangeAspect="1"/>
          </p:cNvPicPr>
          <p:nvPr/>
        </p:nvPicPr>
        <p:blipFill rotWithShape="1">
          <a:blip r:embed="rId2">
            <a:extLst>
              <a:ext uri="{28A0092B-C50C-407E-A947-70E740481C1C}">
                <a14:useLocalDpi xmlns:a14="http://schemas.microsoft.com/office/drawing/2010/main" val="0"/>
              </a:ext>
            </a:extLst>
          </a:blip>
          <a:srcRect l="17986" t="24854" r="39345" b="6149"/>
          <a:stretch/>
        </p:blipFill>
        <p:spPr>
          <a:xfrm>
            <a:off x="355105" y="284086"/>
            <a:ext cx="7235302" cy="6125592"/>
          </a:xfrm>
          <a:prstGeom prst="rect">
            <a:avLst/>
          </a:prstGeom>
        </p:spPr>
      </p:pic>
      <p:sp>
        <p:nvSpPr>
          <p:cNvPr id="7" name="Callout: Left Arrow 6">
            <a:extLst>
              <a:ext uri="{FF2B5EF4-FFF2-40B4-BE49-F238E27FC236}">
                <a16:creationId xmlns:a16="http://schemas.microsoft.com/office/drawing/2014/main" id="{7E6F8C97-59BA-4A4C-B4B8-B891BDF3AFD7}"/>
              </a:ext>
            </a:extLst>
          </p:cNvPr>
          <p:cNvSpPr/>
          <p:nvPr/>
        </p:nvSpPr>
        <p:spPr>
          <a:xfrm>
            <a:off x="7590407" y="448322"/>
            <a:ext cx="3900626" cy="5339918"/>
          </a:xfrm>
          <a:prstGeom prst="leftArrowCallout">
            <a:avLst>
              <a:gd name="adj1" fmla="val 13580"/>
              <a:gd name="adj2" fmla="val 11783"/>
              <a:gd name="adj3" fmla="val 13966"/>
              <a:gd name="adj4" fmla="val 7883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accent1"/>
                </a:solidFill>
                <a:latin typeface="Calibri" panose="020F0502020204030204" pitchFamily="34" charset="0"/>
                <a:cs typeface="Calibri" panose="020F0502020204030204" pitchFamily="34" charset="0"/>
              </a:rPr>
              <a:t>This chart gives the information about profit and loss by every states. Here we can see that California and New York has highest profit and Texas state give highest loss. So we Should focus on that states for Sales Improvement.</a:t>
            </a:r>
            <a:endParaRPr lang="en-IN" sz="2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870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EB01E9-FA34-35F9-DA7C-02EC1F31D4B4}"/>
              </a:ext>
            </a:extLst>
          </p:cNvPr>
          <p:cNvSpPr txBox="1">
            <a:spLocks/>
          </p:cNvSpPr>
          <p:nvPr/>
        </p:nvSpPr>
        <p:spPr>
          <a:xfrm>
            <a:off x="1158240" y="230819"/>
            <a:ext cx="9875520" cy="8944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RESULT</a:t>
            </a:r>
          </a:p>
        </p:txBody>
      </p:sp>
      <p:sp>
        <p:nvSpPr>
          <p:cNvPr id="5" name="Content Placeholder 2">
            <a:extLst>
              <a:ext uri="{FF2B5EF4-FFF2-40B4-BE49-F238E27FC236}">
                <a16:creationId xmlns:a16="http://schemas.microsoft.com/office/drawing/2014/main" id="{E9FFF8C9-F440-C55B-937E-2E7498B31979}"/>
              </a:ext>
            </a:extLst>
          </p:cNvPr>
          <p:cNvSpPr>
            <a:spLocks noGrp="1"/>
          </p:cNvSpPr>
          <p:nvPr>
            <p:ph idx="1"/>
          </p:nvPr>
        </p:nvSpPr>
        <p:spPr>
          <a:xfrm>
            <a:off x="328474" y="1125245"/>
            <a:ext cx="11336784" cy="5328821"/>
          </a:xfrm>
        </p:spPr>
        <p:txBody>
          <a:bodyPr>
            <a:normAutofit lnSpcReduction="10000"/>
          </a:bodyPr>
          <a:lstStyle/>
          <a:p>
            <a:pPr marL="45720" indent="0" algn="just">
              <a:lnSpc>
                <a:spcPct val="100000"/>
              </a:lnSpc>
              <a:buNone/>
            </a:pPr>
            <a:r>
              <a:rPr lang="en-US" sz="2000" dirty="0">
                <a:latin typeface="Calibri" panose="020F0502020204030204" pitchFamily="34" charset="0"/>
                <a:cs typeface="Calibri" panose="020F0502020204030204" pitchFamily="34" charset="0"/>
              </a:rPr>
              <a:t>The analysis of the Superstore dataset reveals several significant insights. Firstly, when examining sales by region, it is evident that the West region demonstrates the highest sales, while the South region lags behind with lower sales figures. On the other hand, analyzing profit by region uncovers that the West region is also the most profitable, whereas the Central region, despite its higher sales compared to the South, yields comparatively lower profits.  </a:t>
            </a:r>
          </a:p>
          <a:p>
            <a:pPr marL="45720" indent="0" algn="just">
              <a:lnSpc>
                <a:spcPct val="100000"/>
              </a:lnSpc>
              <a:buNone/>
            </a:pPr>
            <a:r>
              <a:rPr lang="en-US" sz="2000" dirty="0">
                <a:latin typeface="Calibri" panose="020F0502020204030204" pitchFamily="34" charset="0"/>
                <a:cs typeface="Calibri" panose="020F0502020204030204" pitchFamily="34" charset="0"/>
              </a:rPr>
              <a:t>Furthermore, an analysis of sales by consumer segment highlights the dominance of the consumer segment in driving overall sales, emphasizing the importance of focusing on this segment to further enhance sales performance. When considering sales by category, it becomes apparent that all categories contribute relatively equally to the overall sales figures, indicating a balanced distribution of sales across various product categories.  </a:t>
            </a:r>
          </a:p>
          <a:p>
            <a:pPr marL="45720" indent="0" algn="just">
              <a:lnSpc>
                <a:spcPct val="100000"/>
              </a:lnSpc>
              <a:buNone/>
            </a:pPr>
            <a:r>
              <a:rPr lang="en-US" sz="2000" dirty="0">
                <a:latin typeface="Calibri" panose="020F0502020204030204" pitchFamily="34" charset="0"/>
                <a:cs typeface="Calibri" panose="020F0502020204030204" pitchFamily="34" charset="0"/>
              </a:rPr>
              <a:t>Digging deeper into the sub-categories, the sales analysis reveals that chairs and phones are the top-selling items, capturing a significant portion of the market demand. However, when assessing profitability by sub-category, copies emerge as the most profitable, while tables show the highest losses.  </a:t>
            </a:r>
          </a:p>
          <a:p>
            <a:pPr marL="45720" indent="0" algn="just">
              <a:lnSpc>
                <a:spcPct val="100000"/>
              </a:lnSpc>
              <a:buNone/>
            </a:pPr>
            <a:r>
              <a:rPr lang="en-US" sz="2000" dirty="0">
                <a:latin typeface="Calibri" panose="020F0502020204030204" pitchFamily="34" charset="0"/>
                <a:cs typeface="Calibri" panose="020F0502020204030204" pitchFamily="34" charset="0"/>
              </a:rPr>
              <a:t>Finally, examining sales by state indicates that California leads in terms of sales, followed by New York. Conversely, Texas shows the highest losses, emphasizing the need to concentrate efforts on improving sales performance in that state. These insights provide valuable guidance for stakeholders to optimize strategies, improve operational efficiency, and enhance profitability within the Superstore dataset.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744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A8F6D-E31F-D6CE-2D4B-76EFCB4744B4}"/>
              </a:ext>
            </a:extLst>
          </p:cNvPr>
          <p:cNvSpPr>
            <a:spLocks noGrp="1"/>
          </p:cNvSpPr>
          <p:nvPr>
            <p:ph idx="1"/>
          </p:nvPr>
        </p:nvSpPr>
        <p:spPr>
          <a:xfrm>
            <a:off x="921058" y="1409700"/>
            <a:ext cx="9872871" cy="4038600"/>
          </a:xfrm>
        </p:spPr>
        <p:txBody>
          <a:bodyPr/>
          <a:lstStyle/>
          <a:p>
            <a:pPr marL="45720" indent="0">
              <a:buNone/>
            </a:pPr>
            <a:r>
              <a:rPr lang="en-US" b="1">
                <a:latin typeface="Arial" panose="020B0604020202020204" pitchFamily="34" charset="0"/>
                <a:cs typeface="Arial" panose="020B0604020202020204" pitchFamily="34" charset="0"/>
              </a:rPr>
              <a:t>Code on GitHub</a:t>
            </a:r>
            <a:r>
              <a:rPr lang="en-US" b="1" dirty="0">
                <a:latin typeface="Arial" panose="020B0604020202020204" pitchFamily="34" charset="0"/>
                <a:cs typeface="Arial" panose="020B0604020202020204" pitchFamily="34" charset="0"/>
              </a:rPr>
              <a:t>:- </a:t>
            </a:r>
            <a:endParaRPr lang="en-IN" b="1"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0B022B3-F9AA-5824-31F5-9C6E0C114FAC}"/>
              </a:ext>
            </a:extLst>
          </p:cNvPr>
          <p:cNvSpPr txBox="1">
            <a:spLocks/>
          </p:cNvSpPr>
          <p:nvPr/>
        </p:nvSpPr>
        <p:spPr>
          <a:xfrm>
            <a:off x="1158240" y="230819"/>
            <a:ext cx="9875520" cy="8944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LINKS</a:t>
            </a:r>
          </a:p>
        </p:txBody>
      </p:sp>
    </p:spTree>
    <p:extLst>
      <p:ext uri="{BB962C8B-B14F-4D97-AF65-F5344CB8AC3E}">
        <p14:creationId xmlns:p14="http://schemas.microsoft.com/office/powerpoint/2010/main" val="338562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8226-F419-F279-A7C7-CEA3013BE561}"/>
              </a:ext>
            </a:extLst>
          </p:cNvPr>
          <p:cNvSpPr>
            <a:spLocks noGrp="1"/>
          </p:cNvSpPr>
          <p:nvPr>
            <p:ph type="title"/>
          </p:nvPr>
        </p:nvSpPr>
        <p:spPr>
          <a:xfrm>
            <a:off x="1143000" y="467557"/>
            <a:ext cx="9875520" cy="908482"/>
          </a:xfrm>
        </p:spPr>
        <p:txBody>
          <a:bodyPr/>
          <a:lstStyle/>
          <a:p>
            <a:pPr algn="ctr"/>
            <a:r>
              <a:rPr lang="en-US" b="1" u="sng" dirty="0">
                <a:solidFill>
                  <a:schemeClr val="tx1"/>
                </a:solidFill>
                <a:latin typeface="Arial" panose="020B0604020202020204" pitchFamily="34" charset="0"/>
                <a:cs typeface="Arial" panose="020B0604020202020204" pitchFamily="34" charset="0"/>
              </a:rPr>
              <a:t>PROJECT TOPIC</a:t>
            </a:r>
            <a:endParaRPr lang="en-IN" b="1"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D60697C-AC65-E331-77CB-E379343DCF51}"/>
              </a:ext>
            </a:extLst>
          </p:cNvPr>
          <p:cNvSpPr>
            <a:spLocks noGrp="1"/>
          </p:cNvSpPr>
          <p:nvPr>
            <p:ph idx="1"/>
          </p:nvPr>
        </p:nvSpPr>
        <p:spPr>
          <a:xfrm>
            <a:off x="937621" y="1577266"/>
            <a:ext cx="9872871" cy="908482"/>
          </a:xfrm>
        </p:spPr>
        <p:txBody>
          <a:bodyPr>
            <a:normAutofit/>
          </a:bodyPr>
          <a:lstStyle/>
          <a:p>
            <a:pPr marL="45720" indent="0" algn="ctr">
              <a:buNone/>
            </a:pPr>
            <a:r>
              <a:rPr lang="en-US" sz="3600" dirty="0">
                <a:latin typeface="Calibri" panose="020F0502020204030204" pitchFamily="34" charset="0"/>
                <a:cs typeface="Calibri" panose="020F0502020204030204" pitchFamily="34" charset="0"/>
              </a:rPr>
              <a:t>Case Study: Analysis of Superstore Dataset</a:t>
            </a:r>
            <a:endParaRPr lang="en-IN" sz="36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3C634755-F36C-A2C5-40BA-9E5739E8A8C8}"/>
              </a:ext>
            </a:extLst>
          </p:cNvPr>
          <p:cNvSpPr txBox="1">
            <a:spLocks/>
          </p:cNvSpPr>
          <p:nvPr/>
        </p:nvSpPr>
        <p:spPr>
          <a:xfrm>
            <a:off x="1158240" y="2357295"/>
            <a:ext cx="9875520" cy="908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PROBLEM STATEMENT</a:t>
            </a:r>
            <a:endParaRPr lang="en-IN" b="1" u="sng"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AED880D-0E24-B5F2-4382-CBC59DD9110A}"/>
              </a:ext>
            </a:extLst>
          </p:cNvPr>
          <p:cNvSpPr txBox="1">
            <a:spLocks/>
          </p:cNvSpPr>
          <p:nvPr/>
        </p:nvSpPr>
        <p:spPr>
          <a:xfrm>
            <a:off x="507507" y="3592224"/>
            <a:ext cx="6443709" cy="229117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just">
              <a:lnSpc>
                <a:spcPct val="100000"/>
              </a:lnSpc>
              <a:buFont typeface="Corbel" pitchFamily="34" charset="0"/>
              <a:buNone/>
            </a:pPr>
            <a:r>
              <a:rPr lang="en-US" sz="2400" dirty="0">
                <a:latin typeface="Calibri" panose="020F0502020204030204" pitchFamily="34" charset="0"/>
                <a:cs typeface="Calibri" panose="020F0502020204030204" pitchFamily="34" charset="0"/>
              </a:rPr>
              <a:t>The Superstore dataset requires analysis to identify sales, customer behavior, and product performance insights, impeding informed decision-making and hindering operational efficiency, profitability, and customer satisfaction improvements.</a:t>
            </a:r>
            <a:endParaRPr lang="en-IN" sz="2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B69834C-D54E-5284-BEA8-963BD53DF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961" y="3478101"/>
            <a:ext cx="3789886" cy="2682728"/>
          </a:xfrm>
          <a:prstGeom prst="rect">
            <a:avLst/>
          </a:prstGeom>
        </p:spPr>
      </p:pic>
    </p:spTree>
    <p:extLst>
      <p:ext uri="{BB962C8B-B14F-4D97-AF65-F5344CB8AC3E}">
        <p14:creationId xmlns:p14="http://schemas.microsoft.com/office/powerpoint/2010/main" val="365455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BA6BC-8899-E004-D001-C64F6916C981}"/>
              </a:ext>
            </a:extLst>
          </p:cNvPr>
          <p:cNvSpPr>
            <a:spLocks noGrp="1"/>
          </p:cNvSpPr>
          <p:nvPr>
            <p:ph idx="1"/>
          </p:nvPr>
        </p:nvSpPr>
        <p:spPr>
          <a:xfrm>
            <a:off x="779015" y="1879847"/>
            <a:ext cx="6047913" cy="4038600"/>
          </a:xfrm>
        </p:spPr>
        <p:txBody>
          <a:bodyPr>
            <a:normAutofit/>
          </a:bodyPr>
          <a:lstStyle/>
          <a:p>
            <a:pPr marL="45720" indent="0" algn="just">
              <a:lnSpc>
                <a:spcPct val="100000"/>
              </a:lnSpc>
              <a:buNone/>
            </a:pPr>
            <a:r>
              <a:rPr lang="en-US" dirty="0">
                <a:latin typeface="Calibri" panose="020F0502020204030204" pitchFamily="34" charset="0"/>
                <a:cs typeface="Calibri" panose="020F0502020204030204" pitchFamily="34" charset="0"/>
              </a:rPr>
              <a:t> The agenda for analyzing the Superstore dataset comprises an introduction and dataset overview, data cleaning and preprocessing, exploratory data analysis (EDA), and descriptive analysis. EDA will focus on visualizing sales trends and patterns, while descriptive analysis will provide statistical measures and actionable insights to enhance business strategies and customer satisfaction. The analysis aims to optimize operational efficiency, identify key factors influencing profitability, and drive data-driven decision-making.</a:t>
            </a:r>
            <a:endParaRPr lang="en-IN"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718A6D64-CC8D-574D-E22B-943604A40E31}"/>
              </a:ext>
            </a:extLst>
          </p:cNvPr>
          <p:cNvSpPr txBox="1">
            <a:spLocks/>
          </p:cNvSpPr>
          <p:nvPr/>
        </p:nvSpPr>
        <p:spPr>
          <a:xfrm>
            <a:off x="1158240" y="406153"/>
            <a:ext cx="9875520" cy="908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AGENDA</a:t>
            </a:r>
            <a:endParaRPr lang="en-IN" b="1" u="sng"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DFB19A3-7679-35A3-8A46-A4E4BCD1AFFF}"/>
              </a:ext>
            </a:extLst>
          </p:cNvPr>
          <p:cNvPicPr>
            <a:picLocks noChangeAspect="1"/>
          </p:cNvPicPr>
          <p:nvPr/>
        </p:nvPicPr>
        <p:blipFill rotWithShape="1">
          <a:blip r:embed="rId2">
            <a:extLst>
              <a:ext uri="{28A0092B-C50C-407E-A947-70E740481C1C}">
                <a14:useLocalDpi xmlns:a14="http://schemas.microsoft.com/office/drawing/2010/main" val="0"/>
              </a:ext>
            </a:extLst>
          </a:blip>
          <a:srcRect l="46848" b="4078"/>
          <a:stretch/>
        </p:blipFill>
        <p:spPr>
          <a:xfrm>
            <a:off x="7675688" y="1767396"/>
            <a:ext cx="3737297" cy="4038600"/>
          </a:xfrm>
          <a:prstGeom prst="rect">
            <a:avLst/>
          </a:prstGeom>
        </p:spPr>
      </p:pic>
    </p:spTree>
    <p:extLst>
      <p:ext uri="{BB962C8B-B14F-4D97-AF65-F5344CB8AC3E}">
        <p14:creationId xmlns:p14="http://schemas.microsoft.com/office/powerpoint/2010/main" val="275923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3B120-F11C-0ADF-9458-9AAB24F99DD6}"/>
              </a:ext>
            </a:extLst>
          </p:cNvPr>
          <p:cNvSpPr>
            <a:spLocks noGrp="1"/>
          </p:cNvSpPr>
          <p:nvPr>
            <p:ph idx="1"/>
          </p:nvPr>
        </p:nvSpPr>
        <p:spPr>
          <a:xfrm>
            <a:off x="439444" y="1212172"/>
            <a:ext cx="11313106" cy="1259889"/>
          </a:xfrm>
        </p:spPr>
        <p:txBody>
          <a:bodyPr>
            <a:noAutofit/>
          </a:bodyPr>
          <a:lstStyle/>
          <a:p>
            <a:pPr marL="45720" indent="0" algn="just">
              <a:buNone/>
            </a:pPr>
            <a:r>
              <a:rPr lang="en-US" sz="2000" dirty="0">
                <a:latin typeface="Calibri" panose="020F0502020204030204" pitchFamily="34" charset="0"/>
                <a:cs typeface="Calibri" panose="020F0502020204030204" pitchFamily="34" charset="0"/>
              </a:rPr>
              <a:t>The purpose of this project is to conduct a comprehensive analysis of the Superstore dataset to gain insights and uncover patterns in sales, customer behavior, and product performance. The project aims to provide valuable insights to stakeholders and facilitate informed decision-making to enhance operational efficiency, profitability, and customer satisfaction.  </a:t>
            </a:r>
          </a:p>
        </p:txBody>
      </p:sp>
      <p:sp>
        <p:nvSpPr>
          <p:cNvPr id="4" name="Title 1">
            <a:extLst>
              <a:ext uri="{FF2B5EF4-FFF2-40B4-BE49-F238E27FC236}">
                <a16:creationId xmlns:a16="http://schemas.microsoft.com/office/drawing/2014/main" id="{E2F201F9-1898-BBF1-5809-193F1234ECF1}"/>
              </a:ext>
            </a:extLst>
          </p:cNvPr>
          <p:cNvSpPr txBox="1">
            <a:spLocks/>
          </p:cNvSpPr>
          <p:nvPr/>
        </p:nvSpPr>
        <p:spPr>
          <a:xfrm>
            <a:off x="1158237" y="259671"/>
            <a:ext cx="9875520" cy="908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PROJECT OVERVIEW</a:t>
            </a:r>
            <a:endParaRPr lang="en-IN" b="1" u="sng" dirty="0">
              <a:solidFill>
                <a:schemeClr val="tx1"/>
              </a:solidFill>
              <a:latin typeface="Arial" panose="020B060402020202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C2D2C7CF-D51E-D3D0-B081-18560C311C00}"/>
              </a:ext>
            </a:extLst>
          </p:cNvPr>
          <p:cNvSpPr txBox="1">
            <a:spLocks/>
          </p:cNvSpPr>
          <p:nvPr/>
        </p:nvSpPr>
        <p:spPr>
          <a:xfrm>
            <a:off x="439444" y="2404371"/>
            <a:ext cx="11313106" cy="1981569"/>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Font typeface="Corbel" pitchFamily="34" charset="0"/>
              <a:buNone/>
            </a:pPr>
            <a:r>
              <a:rPr lang="en-US" sz="2000" b="1" u="sng" dirty="0">
                <a:solidFill>
                  <a:schemeClr val="tx1"/>
                </a:solidFill>
                <a:latin typeface="Arial" panose="020B0604020202020204" pitchFamily="34" charset="0"/>
                <a:cs typeface="Arial" panose="020B0604020202020204" pitchFamily="34" charset="0"/>
              </a:rPr>
              <a:t>SCOPE</a:t>
            </a:r>
          </a:p>
          <a:p>
            <a:pPr marL="45720" indent="0" algn="just">
              <a:buFont typeface="Corbel" pitchFamily="34" charset="0"/>
              <a:buNone/>
            </a:pPr>
            <a:r>
              <a:rPr lang="en-US" sz="2000" dirty="0">
                <a:latin typeface="Calibri" panose="020F0502020204030204" pitchFamily="34" charset="0"/>
                <a:cs typeface="Calibri" panose="020F0502020204030204" pitchFamily="34" charset="0"/>
              </a:rPr>
              <a:t>The scope of the project includes data cleaning and preprocessing, exploratory data analysis (EDA), and descriptive analysis. Data cleaning will involve handling missing values, outliers, and duplicates, while EDA will focus on visualizing sales trends over time and analyzing sales patterns across regions, categories, and sub-categories. Descriptive analysis will provide statistical measures and actionable insights related to sales, customer behavior, and product performance.  </a:t>
            </a:r>
          </a:p>
        </p:txBody>
      </p:sp>
      <p:sp>
        <p:nvSpPr>
          <p:cNvPr id="5" name="Content Placeholder 2">
            <a:extLst>
              <a:ext uri="{FF2B5EF4-FFF2-40B4-BE49-F238E27FC236}">
                <a16:creationId xmlns:a16="http://schemas.microsoft.com/office/drawing/2014/main" id="{7BABB869-4BAA-8AB4-F89A-1323BE0A23FF}"/>
              </a:ext>
            </a:extLst>
          </p:cNvPr>
          <p:cNvSpPr txBox="1">
            <a:spLocks/>
          </p:cNvSpPr>
          <p:nvPr/>
        </p:nvSpPr>
        <p:spPr>
          <a:xfrm>
            <a:off x="520820" y="4385940"/>
            <a:ext cx="11150353" cy="2132119"/>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US" sz="2000" b="1" u="sng" dirty="0">
                <a:solidFill>
                  <a:schemeClr val="tx1"/>
                </a:solidFill>
                <a:latin typeface="Arial" panose="020B0604020202020204" pitchFamily="34" charset="0"/>
                <a:cs typeface="Arial" panose="020B0604020202020204" pitchFamily="34" charset="0"/>
              </a:rPr>
              <a:t>OBJECTIVE</a:t>
            </a:r>
            <a:endParaRPr lang="en-US" sz="2000" b="1" u="sng" dirty="0">
              <a:latin typeface="Calibri" panose="020F0502020204030204" pitchFamily="34" charset="0"/>
              <a:cs typeface="Calibri" panose="020F0502020204030204" pitchFamily="34" charset="0"/>
            </a:endParaRPr>
          </a:p>
          <a:p>
            <a:pPr marL="45720" indent="0" algn="just">
              <a:buNone/>
            </a:pPr>
            <a:r>
              <a:rPr lang="en-US" sz="2000" dirty="0">
                <a:latin typeface="Calibri" panose="020F0502020204030204" pitchFamily="34" charset="0"/>
                <a:cs typeface="Calibri" panose="020F0502020204030204" pitchFamily="34" charset="0"/>
              </a:rPr>
              <a:t>The objectives of the project are to identify key factors influencing profitability, optimize business strategies, improve inventory management, and enhance marketing initiatives. By leveraging the power of data, the project seeks to uncover trends, patterns, and correlations within the Superstore dataset, enabling stakeholders to make data-driven recommendations for enhancing overall performance and revenue.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21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CB699-26EE-7991-53A8-9B203B808E45}"/>
              </a:ext>
            </a:extLst>
          </p:cNvPr>
          <p:cNvSpPr>
            <a:spLocks noGrp="1"/>
          </p:cNvSpPr>
          <p:nvPr>
            <p:ph idx="1"/>
          </p:nvPr>
        </p:nvSpPr>
        <p:spPr>
          <a:xfrm>
            <a:off x="592586" y="2237173"/>
            <a:ext cx="5799338" cy="4214674"/>
          </a:xfrm>
        </p:spPr>
        <p:txBody>
          <a:bodyPr/>
          <a:lstStyle/>
          <a:p>
            <a:pPr marL="45720" indent="0" algn="just">
              <a:buNone/>
            </a:pPr>
            <a:r>
              <a:rPr lang="en-US" dirty="0">
                <a:latin typeface="Calibri" panose="020F0502020204030204" pitchFamily="34" charset="0"/>
                <a:cs typeface="Calibri" panose="020F0502020204030204" pitchFamily="34" charset="0"/>
              </a:rPr>
              <a:t>The end users of the analysis conducted on the Superstore dataset are stakeholders within the organization, including executives, managers, and decision-makers responsible for business strategies, operations, and marketing. The insights derived from the analysis will guide their decision-making processes to optimize sales, customer satisfaction, and overall performance.</a:t>
            </a:r>
            <a:endParaRPr lang="en-IN" dirty="0">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8C0C9F00-CA24-2483-E626-1F891D215D4A}"/>
              </a:ext>
            </a:extLst>
          </p:cNvPr>
          <p:cNvSpPr txBox="1">
            <a:spLocks/>
          </p:cNvSpPr>
          <p:nvPr/>
        </p:nvSpPr>
        <p:spPr>
          <a:xfrm>
            <a:off x="1158240" y="406153"/>
            <a:ext cx="9875520" cy="908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Who are the End Users?</a:t>
            </a:r>
            <a:endParaRPr lang="en-IN" b="1" u="sng"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79E96C5-682D-0C1D-D715-6C0C9F044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661" y="2165411"/>
            <a:ext cx="6608738" cy="4405825"/>
          </a:xfrm>
          <a:prstGeom prst="rect">
            <a:avLst/>
          </a:prstGeom>
        </p:spPr>
      </p:pic>
    </p:spTree>
    <p:extLst>
      <p:ext uri="{BB962C8B-B14F-4D97-AF65-F5344CB8AC3E}">
        <p14:creationId xmlns:p14="http://schemas.microsoft.com/office/powerpoint/2010/main" val="378001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14535-0D76-6F79-B879-C5A4077E45CF}"/>
              </a:ext>
            </a:extLst>
          </p:cNvPr>
          <p:cNvSpPr>
            <a:spLocks noGrp="1"/>
          </p:cNvSpPr>
          <p:nvPr>
            <p:ph idx="1"/>
          </p:nvPr>
        </p:nvSpPr>
        <p:spPr>
          <a:xfrm>
            <a:off x="636972" y="2086253"/>
            <a:ext cx="7326297" cy="4476121"/>
          </a:xfrm>
        </p:spPr>
        <p:txBody>
          <a:bodyPr/>
          <a:lstStyle/>
          <a:p>
            <a:pPr marL="45720" indent="0" algn="just">
              <a:buNone/>
            </a:pPr>
            <a:r>
              <a:rPr lang="en-US" dirty="0">
                <a:latin typeface="Calibri" panose="020F0502020204030204" pitchFamily="34" charset="0"/>
                <a:cs typeface="Calibri" panose="020F0502020204030204" pitchFamily="34" charset="0"/>
              </a:rPr>
              <a:t> Our solution to the analysis of the Superstore dataset addresses the needs of end users by providing valuable insights. Through data cleaning, exploratory data analysis (EDA), and descriptive analysis, we uncover trends, patterns, and correlations related to sales, customer behavior, and product performance. This enables stakeholders to make informed decisions, optimize business strategies, enhance operational efficiency, and improve customer satisfaction. By leveraging data-driven insights, our solution brings tangible value by driving profitability, streamlining processes, and guiding targeted marketing initiatives, resulting in enhanced overall performance and revenue growth for the organization.</a:t>
            </a: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579C86C-8A60-79F8-F320-112A5775EF88}"/>
              </a:ext>
            </a:extLst>
          </p:cNvPr>
          <p:cNvPicPr>
            <a:picLocks noChangeAspect="1"/>
          </p:cNvPicPr>
          <p:nvPr/>
        </p:nvPicPr>
        <p:blipFill rotWithShape="1">
          <a:blip r:embed="rId2">
            <a:extLst>
              <a:ext uri="{28A0092B-C50C-407E-A947-70E740481C1C}">
                <a14:useLocalDpi xmlns:a14="http://schemas.microsoft.com/office/drawing/2010/main" val="0"/>
              </a:ext>
            </a:extLst>
          </a:blip>
          <a:srcRect b="5922"/>
          <a:stretch/>
        </p:blipFill>
        <p:spPr>
          <a:xfrm>
            <a:off x="8771136" y="1859428"/>
            <a:ext cx="3053919" cy="4214674"/>
          </a:xfrm>
          <a:prstGeom prst="rect">
            <a:avLst/>
          </a:prstGeom>
        </p:spPr>
      </p:pic>
      <p:sp>
        <p:nvSpPr>
          <p:cNvPr id="5" name="Title 1">
            <a:extLst>
              <a:ext uri="{FF2B5EF4-FFF2-40B4-BE49-F238E27FC236}">
                <a16:creationId xmlns:a16="http://schemas.microsoft.com/office/drawing/2014/main" id="{E1CE7536-E6F7-AEF5-EB7F-5037452A4B42}"/>
              </a:ext>
            </a:extLst>
          </p:cNvPr>
          <p:cNvSpPr txBox="1">
            <a:spLocks/>
          </p:cNvSpPr>
          <p:nvPr/>
        </p:nvSpPr>
        <p:spPr>
          <a:xfrm>
            <a:off x="1158240" y="406153"/>
            <a:ext cx="9875520" cy="908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Solution and Value Proposition</a:t>
            </a:r>
            <a:endParaRPr lang="en-IN"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77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9644E-CB15-BA3F-67B8-32D280371F90}"/>
              </a:ext>
            </a:extLst>
          </p:cNvPr>
          <p:cNvSpPr>
            <a:spLocks noGrp="1"/>
          </p:cNvSpPr>
          <p:nvPr>
            <p:ph idx="1"/>
          </p:nvPr>
        </p:nvSpPr>
        <p:spPr>
          <a:xfrm>
            <a:off x="422059" y="1622394"/>
            <a:ext cx="11347882" cy="5000347"/>
          </a:xfrm>
        </p:spPr>
        <p:txBody>
          <a:bodyPr>
            <a:noAutofit/>
          </a:bodyPr>
          <a:lstStyle/>
          <a:p>
            <a:pPr algn="just"/>
            <a:r>
              <a:rPr lang="en-US" sz="2000" b="1" u="sng" dirty="0">
                <a:latin typeface="Calibri" panose="020F0502020204030204" pitchFamily="34" charset="0"/>
                <a:cs typeface="Calibri" panose="020F0502020204030204" pitchFamily="34" charset="0"/>
              </a:rPr>
              <a:t> Utilized customized data cleaning techniques: </a:t>
            </a:r>
            <a:r>
              <a:rPr lang="en-US" sz="2000" dirty="0">
                <a:latin typeface="Calibri" panose="020F0502020204030204" pitchFamily="34" charset="0"/>
                <a:cs typeface="Calibri" panose="020F0502020204030204" pitchFamily="34" charset="0"/>
              </a:rPr>
              <a:t>I applied specific data cleaning methods to address the unique challenges present in the Superstore dataset. This ensured that the data was cleansed and prepared appropriately for analysis.  </a:t>
            </a:r>
          </a:p>
          <a:p>
            <a:pPr algn="just"/>
            <a:r>
              <a:rPr lang="en-US" sz="2000" b="1" u="sng" dirty="0">
                <a:latin typeface="Calibri" panose="020F0502020204030204" pitchFamily="34" charset="0"/>
                <a:cs typeface="Calibri" panose="020F0502020204030204" pitchFamily="34" charset="0"/>
              </a:rPr>
              <a:t>Employed advanced exploratory data analysis (EDA) techniques: </a:t>
            </a:r>
            <a:r>
              <a:rPr lang="en-US" sz="2000" dirty="0">
                <a:latin typeface="Calibri" panose="020F0502020204030204" pitchFamily="34" charset="0"/>
                <a:cs typeface="Calibri" panose="020F0502020204030204" pitchFamily="34" charset="0"/>
              </a:rPr>
              <a:t>In addition to standard EDA approaches, I utilized advanced techniques to uncover insightful patterns and trends within the Superstore dataset. These methods allowed for a more thorough understanding of the data and revealed hidden relationships.  </a:t>
            </a:r>
          </a:p>
          <a:p>
            <a:pPr algn="just"/>
            <a:r>
              <a:rPr lang="en-US" sz="2000" b="1" u="sng" dirty="0">
                <a:latin typeface="Calibri" panose="020F0502020204030204" pitchFamily="34" charset="0"/>
                <a:cs typeface="Calibri" panose="020F0502020204030204" pitchFamily="34" charset="0"/>
              </a:rPr>
              <a:t>Aligned analysis with stakeholders' objectives: </a:t>
            </a:r>
            <a:r>
              <a:rPr lang="en-US" sz="2000" dirty="0">
                <a:latin typeface="Calibri" panose="020F0502020204030204" pitchFamily="34" charset="0"/>
                <a:cs typeface="Calibri" panose="020F0502020204030204" pitchFamily="34" charset="0"/>
              </a:rPr>
              <a:t>I focused on key metrics and statistical measures that directly aligned with the goals of the stakeholders. By analyzing the data through the lens of their objectives, I provided actionable insights aimed at improving operational efficiency, maximizing profitability, and enhancing customer satisfaction.  </a:t>
            </a:r>
          </a:p>
          <a:p>
            <a:pPr algn="just"/>
            <a:r>
              <a:rPr lang="en-US" sz="2000" b="1" u="sng" dirty="0">
                <a:latin typeface="Calibri" panose="020F0502020204030204" pitchFamily="34" charset="0"/>
                <a:cs typeface="Calibri" panose="020F0502020204030204" pitchFamily="34" charset="0"/>
              </a:rPr>
              <a:t>Incorporated industry expertise and best practices: </a:t>
            </a:r>
            <a:r>
              <a:rPr lang="en-US" sz="2000" dirty="0">
                <a:latin typeface="Calibri" panose="020F0502020204030204" pitchFamily="34" charset="0"/>
                <a:cs typeface="Calibri" panose="020F0502020204030204" pitchFamily="34" charset="0"/>
              </a:rPr>
              <a:t>I leveraged my knowledge of the industry and best practices in data analysis to enrich the analysis of the Superstore dataset. By combining this expertise with the dataset's insights, I provided valuable recommendations that were both data-driven and relevant to the specific business context.</a:t>
            </a:r>
            <a:endParaRPr lang="en-IN" sz="2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E4694012-B41F-431A-67A8-DB713C544761}"/>
              </a:ext>
            </a:extLst>
          </p:cNvPr>
          <p:cNvSpPr txBox="1">
            <a:spLocks/>
          </p:cNvSpPr>
          <p:nvPr/>
        </p:nvSpPr>
        <p:spPr>
          <a:xfrm>
            <a:off x="1158240" y="113931"/>
            <a:ext cx="9875520" cy="1508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How did you customize the project and make it your own</a:t>
            </a:r>
          </a:p>
        </p:txBody>
      </p:sp>
    </p:spTree>
    <p:extLst>
      <p:ext uri="{BB962C8B-B14F-4D97-AF65-F5344CB8AC3E}">
        <p14:creationId xmlns:p14="http://schemas.microsoft.com/office/powerpoint/2010/main" val="378754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DBE8D94-FD1B-613D-30A5-7C39EE7605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653" t="25688" r="17352" b="5505"/>
          <a:stretch/>
        </p:blipFill>
        <p:spPr>
          <a:xfrm>
            <a:off x="494931" y="2148397"/>
            <a:ext cx="10759736" cy="4390008"/>
          </a:xfrm>
        </p:spPr>
      </p:pic>
      <p:sp>
        <p:nvSpPr>
          <p:cNvPr id="4" name="Title 1">
            <a:extLst>
              <a:ext uri="{FF2B5EF4-FFF2-40B4-BE49-F238E27FC236}">
                <a16:creationId xmlns:a16="http://schemas.microsoft.com/office/drawing/2014/main" id="{18F3E595-EDBA-D204-B8F3-CA12D0626288}"/>
              </a:ext>
            </a:extLst>
          </p:cNvPr>
          <p:cNvSpPr txBox="1">
            <a:spLocks/>
          </p:cNvSpPr>
          <p:nvPr/>
        </p:nvSpPr>
        <p:spPr>
          <a:xfrm>
            <a:off x="1158240" y="230819"/>
            <a:ext cx="9875520" cy="8944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u="sng" dirty="0">
                <a:solidFill>
                  <a:schemeClr val="tx1"/>
                </a:solidFill>
                <a:latin typeface="Arial" panose="020B0604020202020204" pitchFamily="34" charset="0"/>
                <a:cs typeface="Arial" panose="020B0604020202020204" pitchFamily="34" charset="0"/>
              </a:rPr>
              <a:t>MODELLING</a:t>
            </a:r>
          </a:p>
        </p:txBody>
      </p:sp>
      <p:sp>
        <p:nvSpPr>
          <p:cNvPr id="9" name="Content Placeholder 2">
            <a:extLst>
              <a:ext uri="{FF2B5EF4-FFF2-40B4-BE49-F238E27FC236}">
                <a16:creationId xmlns:a16="http://schemas.microsoft.com/office/drawing/2014/main" id="{68047C3F-1F52-424C-F9FC-5682EB561B38}"/>
              </a:ext>
            </a:extLst>
          </p:cNvPr>
          <p:cNvSpPr txBox="1">
            <a:spLocks/>
          </p:cNvSpPr>
          <p:nvPr/>
        </p:nvSpPr>
        <p:spPr>
          <a:xfrm>
            <a:off x="494931" y="1361613"/>
            <a:ext cx="10441174" cy="786784"/>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just">
              <a:buFont typeface="Corbel" pitchFamily="34" charset="0"/>
              <a:buNone/>
            </a:pPr>
            <a:r>
              <a:rPr lang="en-US" dirty="0">
                <a:latin typeface="Calibri" panose="020F0502020204030204" pitchFamily="34" charset="0"/>
                <a:cs typeface="Calibri" panose="020F0502020204030204" pitchFamily="34" charset="0"/>
              </a:rPr>
              <a:t>Firstly we have to import all the necessary libraries and load the Superstore Dataset to a Jupyter Notebook and then Clean the Dataset if there are any wrong data in that dataset.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719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A2FFA2-5B67-EA3C-998B-C5D5B2615E29}"/>
              </a:ext>
            </a:extLst>
          </p:cNvPr>
          <p:cNvPicPr>
            <a:picLocks noChangeAspect="1"/>
          </p:cNvPicPr>
          <p:nvPr/>
        </p:nvPicPr>
        <p:blipFill rotWithShape="1">
          <a:blip r:embed="rId2">
            <a:extLst>
              <a:ext uri="{28A0092B-C50C-407E-A947-70E740481C1C}">
                <a14:useLocalDpi xmlns:a14="http://schemas.microsoft.com/office/drawing/2010/main" val="0"/>
              </a:ext>
            </a:extLst>
          </a:blip>
          <a:srcRect l="17317" t="25477" r="37312" b="15429"/>
          <a:stretch/>
        </p:blipFill>
        <p:spPr>
          <a:xfrm>
            <a:off x="298883" y="332905"/>
            <a:ext cx="3959489" cy="3008427"/>
          </a:xfrm>
          <a:prstGeom prst="rect">
            <a:avLst/>
          </a:prstGeom>
        </p:spPr>
      </p:pic>
      <p:sp>
        <p:nvSpPr>
          <p:cNvPr id="6" name="Callout: Left Arrow 5">
            <a:extLst>
              <a:ext uri="{FF2B5EF4-FFF2-40B4-BE49-F238E27FC236}">
                <a16:creationId xmlns:a16="http://schemas.microsoft.com/office/drawing/2014/main" id="{87B6CB02-DD83-0540-3EEA-4B88F3A3586A}"/>
              </a:ext>
            </a:extLst>
          </p:cNvPr>
          <p:cNvSpPr/>
          <p:nvPr/>
        </p:nvSpPr>
        <p:spPr>
          <a:xfrm>
            <a:off x="3885509" y="412795"/>
            <a:ext cx="2062817" cy="2581185"/>
          </a:xfrm>
          <a:prstGeom prst="leftArrowCallout">
            <a:avLst>
              <a:gd name="adj1" fmla="val 10752"/>
              <a:gd name="adj2" fmla="val 14990"/>
              <a:gd name="adj3" fmla="val 20776"/>
              <a:gd name="adj4" fmla="val 7303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accent1"/>
                </a:solidFill>
                <a:latin typeface="Calibri" panose="020F0502020204030204" pitchFamily="34" charset="0"/>
                <a:cs typeface="Calibri" panose="020F0502020204030204" pitchFamily="34" charset="0"/>
              </a:rPr>
              <a:t>The chart is giving the information of sales analysis based on region. Here we can see west region has high sale and south region has low sale.</a:t>
            </a:r>
            <a:endParaRPr lang="en-IN" sz="1400" dirty="0">
              <a:solidFill>
                <a:schemeClr val="accent1"/>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907C215-D9A8-D655-AE14-7B60111C30E8}"/>
              </a:ext>
            </a:extLst>
          </p:cNvPr>
          <p:cNvPicPr>
            <a:picLocks noChangeAspect="1"/>
          </p:cNvPicPr>
          <p:nvPr/>
        </p:nvPicPr>
        <p:blipFill rotWithShape="1">
          <a:blip r:embed="rId3">
            <a:extLst>
              <a:ext uri="{28A0092B-C50C-407E-A947-70E740481C1C}">
                <a14:useLocalDpi xmlns:a14="http://schemas.microsoft.com/office/drawing/2010/main" val="0"/>
              </a:ext>
            </a:extLst>
          </a:blip>
          <a:srcRect l="18786" t="24077" r="38731" b="17093"/>
          <a:stretch/>
        </p:blipFill>
        <p:spPr>
          <a:xfrm>
            <a:off x="7933628" y="286314"/>
            <a:ext cx="3959489" cy="2883014"/>
          </a:xfrm>
          <a:prstGeom prst="rect">
            <a:avLst/>
          </a:prstGeom>
        </p:spPr>
      </p:pic>
      <p:sp>
        <p:nvSpPr>
          <p:cNvPr id="11" name="Callout: Right Arrow 10">
            <a:extLst>
              <a:ext uri="{FF2B5EF4-FFF2-40B4-BE49-F238E27FC236}">
                <a16:creationId xmlns:a16="http://schemas.microsoft.com/office/drawing/2014/main" id="{3175E306-3D7F-4712-1128-0B2CABB7B9D2}"/>
              </a:ext>
            </a:extLst>
          </p:cNvPr>
          <p:cNvSpPr/>
          <p:nvPr/>
        </p:nvSpPr>
        <p:spPr>
          <a:xfrm>
            <a:off x="6169837" y="412795"/>
            <a:ext cx="2175028" cy="2581185"/>
          </a:xfrm>
          <a:prstGeom prst="rightArrowCallout">
            <a:avLst>
              <a:gd name="adj1" fmla="val 12318"/>
              <a:gd name="adj2" fmla="val 17579"/>
              <a:gd name="adj3" fmla="val 20406"/>
              <a:gd name="adj4" fmla="val 684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accent1"/>
                </a:solidFill>
                <a:latin typeface="Calibri" panose="020F0502020204030204" pitchFamily="34" charset="0"/>
                <a:cs typeface="Calibri" panose="020F0502020204030204" pitchFamily="34" charset="0"/>
              </a:rPr>
              <a:t>The Chart is giving the information of Profit at every region. So, here west region gives highest profit and central region gives low profit even it has more sale than south but it gives low profit.</a:t>
            </a:r>
            <a:endParaRPr lang="en-IN" sz="1200" dirty="0">
              <a:solidFill>
                <a:schemeClr val="accent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21E009D-7A38-BF4C-18C3-54ABF31C244F}"/>
              </a:ext>
            </a:extLst>
          </p:cNvPr>
          <p:cNvPicPr>
            <a:picLocks noChangeAspect="1"/>
          </p:cNvPicPr>
          <p:nvPr/>
        </p:nvPicPr>
        <p:blipFill rotWithShape="1">
          <a:blip r:embed="rId4">
            <a:extLst>
              <a:ext uri="{28A0092B-C50C-407E-A947-70E740481C1C}">
                <a14:useLocalDpi xmlns:a14="http://schemas.microsoft.com/office/drawing/2010/main" val="0"/>
              </a:ext>
            </a:extLst>
          </a:blip>
          <a:srcRect l="17840" t="24725" r="41456" b="10809"/>
          <a:stretch/>
        </p:blipFill>
        <p:spPr>
          <a:xfrm>
            <a:off x="298883" y="3379063"/>
            <a:ext cx="3742974" cy="3079435"/>
          </a:xfrm>
          <a:prstGeom prst="rect">
            <a:avLst/>
          </a:prstGeom>
        </p:spPr>
      </p:pic>
      <p:pic>
        <p:nvPicPr>
          <p:cNvPr id="9" name="Picture 8">
            <a:extLst>
              <a:ext uri="{FF2B5EF4-FFF2-40B4-BE49-F238E27FC236}">
                <a16:creationId xmlns:a16="http://schemas.microsoft.com/office/drawing/2014/main" id="{D1B75BC9-5043-7186-B2BF-C420F1357A26}"/>
              </a:ext>
            </a:extLst>
          </p:cNvPr>
          <p:cNvPicPr>
            <a:picLocks noChangeAspect="1"/>
          </p:cNvPicPr>
          <p:nvPr/>
        </p:nvPicPr>
        <p:blipFill rotWithShape="1">
          <a:blip r:embed="rId5">
            <a:extLst>
              <a:ext uri="{28A0092B-C50C-407E-A947-70E740481C1C}">
                <a14:useLocalDpi xmlns:a14="http://schemas.microsoft.com/office/drawing/2010/main" val="0"/>
              </a:ext>
            </a:extLst>
          </a:blip>
          <a:srcRect l="18422" t="23042" r="36577" b="25437"/>
          <a:stretch/>
        </p:blipFill>
        <p:spPr>
          <a:xfrm>
            <a:off x="7773544" y="3379063"/>
            <a:ext cx="3959489" cy="3079435"/>
          </a:xfrm>
          <a:prstGeom prst="rect">
            <a:avLst/>
          </a:prstGeom>
        </p:spPr>
      </p:pic>
      <p:sp>
        <p:nvSpPr>
          <p:cNvPr id="13" name="Callout: Left Arrow 12">
            <a:extLst>
              <a:ext uri="{FF2B5EF4-FFF2-40B4-BE49-F238E27FC236}">
                <a16:creationId xmlns:a16="http://schemas.microsoft.com/office/drawing/2014/main" id="{429CE576-65C2-59F0-E0B3-AFC5CCFA9ECD}"/>
              </a:ext>
            </a:extLst>
          </p:cNvPr>
          <p:cNvSpPr/>
          <p:nvPr/>
        </p:nvSpPr>
        <p:spPr>
          <a:xfrm>
            <a:off x="3885511" y="3748611"/>
            <a:ext cx="2062815" cy="2510155"/>
          </a:xfrm>
          <a:prstGeom prst="leftArrowCallout">
            <a:avLst>
              <a:gd name="adj1" fmla="val 10017"/>
              <a:gd name="adj2" fmla="val 14133"/>
              <a:gd name="adj3" fmla="val 20776"/>
              <a:gd name="adj4" fmla="val 705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accent1"/>
                </a:solidFill>
                <a:latin typeface="Calibri" panose="020F0502020204030204" pitchFamily="34" charset="0"/>
                <a:cs typeface="Calibri" panose="020F0502020204030204" pitchFamily="34" charset="0"/>
              </a:rPr>
              <a:t>This chart shows that consumer segment has highest sale and Home office segment has low sale that means we should focus on consumer segment more for the high sale.</a:t>
            </a:r>
            <a:endParaRPr lang="en-IN" sz="1200" dirty="0">
              <a:solidFill>
                <a:schemeClr val="accent1"/>
              </a:solidFill>
              <a:latin typeface="Calibri" panose="020F0502020204030204" pitchFamily="34" charset="0"/>
              <a:cs typeface="Calibri" panose="020F0502020204030204" pitchFamily="34" charset="0"/>
            </a:endParaRPr>
          </a:p>
        </p:txBody>
      </p:sp>
      <p:sp>
        <p:nvSpPr>
          <p:cNvPr id="14" name="Callout: Right Arrow 13">
            <a:extLst>
              <a:ext uri="{FF2B5EF4-FFF2-40B4-BE49-F238E27FC236}">
                <a16:creationId xmlns:a16="http://schemas.microsoft.com/office/drawing/2014/main" id="{5274D0D0-9632-5DCF-5EA7-3CDB2ADD3707}"/>
              </a:ext>
            </a:extLst>
          </p:cNvPr>
          <p:cNvSpPr/>
          <p:nvPr/>
        </p:nvSpPr>
        <p:spPr>
          <a:xfrm>
            <a:off x="6096000" y="3748611"/>
            <a:ext cx="1970268" cy="2510154"/>
          </a:xfrm>
          <a:prstGeom prst="rightArrowCallout">
            <a:avLst>
              <a:gd name="adj1" fmla="val 12318"/>
              <a:gd name="adj2" fmla="val 17579"/>
              <a:gd name="adj3" fmla="val 20406"/>
              <a:gd name="adj4" fmla="val 7483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accent1"/>
                </a:solidFill>
                <a:latin typeface="Calibri" panose="020F0502020204030204" pitchFamily="34" charset="0"/>
                <a:cs typeface="Calibri" panose="020F0502020204030204" pitchFamily="34" charset="0"/>
              </a:rPr>
              <a:t>This chart shows that all category has almost same sales.</a:t>
            </a:r>
            <a:endParaRPr lang="en-IN" sz="12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2450226"/>
      </p:ext>
    </p:extLst>
  </p:cSld>
  <p:clrMapOvr>
    <a:masterClrMapping/>
  </p:clrMapOvr>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2474</TotalTime>
  <Words>1259</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Basis</vt:lpstr>
      <vt:lpstr>Student Details</vt:lpstr>
      <vt:lpstr>PROJECT TOPIC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System</dc:title>
  <dc:creator>er.rajatgupta123@gmail.com</dc:creator>
  <cp:lastModifiedBy>er.rajatgupta123@gmail.com</cp:lastModifiedBy>
  <cp:revision>7</cp:revision>
  <dcterms:created xsi:type="dcterms:W3CDTF">2022-11-23T16:19:42Z</dcterms:created>
  <dcterms:modified xsi:type="dcterms:W3CDTF">2023-07-13T13:36:27Z</dcterms:modified>
</cp:coreProperties>
</file>