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sng">
                <a:solidFill>
                  <a:srgbClr val="2125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125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sng">
                <a:solidFill>
                  <a:srgbClr val="2125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sng">
                <a:solidFill>
                  <a:srgbClr val="2125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72159"/>
            <a:ext cx="767080" cy="53327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35080" y="772159"/>
            <a:ext cx="756920" cy="53327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2192000" cy="7721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3811" y="1962099"/>
            <a:ext cx="4024376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sng">
                <a:solidFill>
                  <a:srgbClr val="2125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3849" y="2819526"/>
            <a:ext cx="5764301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5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5538" y="2087249"/>
            <a:ext cx="4003020" cy="2780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ACKNOWLEDGEMENT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0415" y="2356053"/>
            <a:ext cx="4033266" cy="64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ctr" marL="5080" marR="5080">
              <a:lnSpc>
                <a:spcPct val="100000"/>
              </a:lnSpc>
              <a:spcBef>
                <a:spcPts val="90"/>
              </a:spcBef>
            </a:pPr>
            <a:r>
              <a:rPr dirty="0" spc="-165"/>
              <a:t>W</a:t>
            </a:r>
            <a:r>
              <a:rPr dirty="0" spc="-5"/>
              <a:t>e</a:t>
            </a:r>
            <a:r>
              <a:rPr dirty="0" spc="-145"/>
              <a:t> </a:t>
            </a:r>
            <a:r>
              <a:rPr dirty="0" spc="-5"/>
              <a:t>would</a:t>
            </a:r>
            <a:r>
              <a:rPr dirty="0" spc="55"/>
              <a:t> </a:t>
            </a:r>
            <a:r>
              <a:rPr dirty="0" spc="-5"/>
              <a:t>like</a:t>
            </a:r>
            <a:r>
              <a:rPr dirty="0" spc="5"/>
              <a:t> </a:t>
            </a:r>
            <a:r>
              <a:rPr dirty="0" spc="-5"/>
              <a:t>to</a:t>
            </a:r>
            <a:r>
              <a:rPr dirty="0" spc="10"/>
              <a:t> </a:t>
            </a:r>
            <a:r>
              <a:rPr dirty="0" spc="-5"/>
              <a:t>express</a:t>
            </a:r>
            <a:r>
              <a:rPr dirty="0" spc="-10"/>
              <a:t> </a:t>
            </a:r>
            <a:r>
              <a:rPr dirty="0" spc="-5"/>
              <a:t>our</a:t>
            </a:r>
            <a:r>
              <a:rPr dirty="0" spc="5"/>
              <a:t> </a:t>
            </a:r>
            <a:r>
              <a:rPr dirty="0" spc="-5"/>
              <a:t>sincere</a:t>
            </a:r>
            <a:r>
              <a:rPr dirty="0" spc="5"/>
              <a:t> </a:t>
            </a:r>
            <a:r>
              <a:rPr dirty="0" spc="-5"/>
              <a:t>gratitude</a:t>
            </a:r>
            <a:r>
              <a:rPr dirty="0"/>
              <a:t> </a:t>
            </a:r>
            <a:r>
              <a:rPr dirty="0" spc="-5"/>
              <a:t>to</a:t>
            </a:r>
            <a:r>
              <a:rPr dirty="0" spc="10"/>
              <a:t> </a:t>
            </a:r>
            <a:r>
              <a:rPr dirty="0" spc="-5"/>
              <a:t>our  </a:t>
            </a:r>
            <a:r>
              <a:rPr dirty="0" spc="-5"/>
              <a:t>Computer</a:t>
            </a:r>
            <a:r>
              <a:rPr dirty="0" spc="50"/>
              <a:t> </a:t>
            </a:r>
            <a:r>
              <a:rPr dirty="0" spc="-5"/>
              <a:t>Science</a:t>
            </a:r>
            <a:r>
              <a:rPr dirty="0"/>
              <a:t> </a:t>
            </a:r>
            <a:r>
              <a:rPr dirty="0" spc="-5"/>
              <a:t>professor</a:t>
            </a:r>
            <a:r>
              <a:rPr dirty="0" spc="5"/>
              <a:t> </a:t>
            </a:r>
            <a:r>
              <a:rPr dirty="0" spc="-60"/>
              <a:t>Mrs.</a:t>
            </a:r>
            <a:r>
              <a:rPr dirty="0" spc="-25"/>
              <a:t> </a:t>
            </a:r>
            <a:r>
              <a:rPr dirty="0" spc="-10"/>
              <a:t>Nidhi</a:t>
            </a:r>
            <a:r>
              <a:rPr dirty="0" spc="-5"/>
              <a:t> Chauhan</a:t>
            </a:r>
            <a:r>
              <a:rPr dirty="0" spc="10"/>
              <a:t> </a:t>
            </a:r>
            <a:r>
              <a:rPr dirty="0" spc="-5"/>
              <a:t>for </a:t>
            </a:r>
            <a:r>
              <a:rPr dirty="0"/>
              <a:t> </a:t>
            </a:r>
            <a:r>
              <a:rPr dirty="0" spc="-5"/>
              <a:t>letting us take upon this project and providing us with </a:t>
            </a:r>
            <a:r>
              <a:rPr dirty="0"/>
              <a:t> </a:t>
            </a:r>
            <a:r>
              <a:rPr dirty="0" spc="-5"/>
              <a:t>valuable</a:t>
            </a:r>
            <a:r>
              <a:rPr dirty="0" spc="-10"/>
              <a:t> </a:t>
            </a:r>
            <a:r>
              <a:rPr dirty="0" spc="-5"/>
              <a:t>guidance</a:t>
            </a:r>
            <a:r>
              <a:rPr dirty="0" spc="30"/>
              <a:t> </a:t>
            </a:r>
            <a:r>
              <a:rPr dirty="0" spc="-5"/>
              <a:t>throughout</a:t>
            </a:r>
            <a:r>
              <a:rPr dirty="0" spc="45"/>
              <a:t> </a:t>
            </a:r>
            <a:r>
              <a:rPr dirty="0" spc="-5"/>
              <a:t>our</a:t>
            </a:r>
            <a:r>
              <a:rPr dirty="0" spc="5"/>
              <a:t> </a:t>
            </a:r>
            <a:r>
              <a:rPr dirty="0" spc="-5"/>
              <a:t>project</a:t>
            </a:r>
            <a:r>
              <a:rPr dirty="0" spc="-15"/>
              <a:t> </a:t>
            </a:r>
            <a:r>
              <a:rPr dirty="0" spc="-5"/>
              <a:t>–</a:t>
            </a:r>
            <a:r>
              <a:rPr dirty="0" spc="-40"/>
              <a:t> </a:t>
            </a:r>
            <a:r>
              <a:rPr dirty="0" spc="-10"/>
              <a:t>THE</a:t>
            </a:r>
            <a:r>
              <a:rPr dirty="0" spc="-15"/>
              <a:t> </a:t>
            </a:r>
            <a:r>
              <a:rPr dirty="0" spc="-10"/>
              <a:t>GAME </a:t>
            </a:r>
            <a:r>
              <a:rPr dirty="0" spc="-484"/>
              <a:t> </a:t>
            </a:r>
            <a:r>
              <a:rPr dirty="0" spc="-10"/>
              <a:t>OF</a:t>
            </a:r>
            <a:r>
              <a:rPr dirty="0" spc="-5"/>
              <a:t> </a:t>
            </a:r>
            <a:r>
              <a:rPr dirty="0" spc="-50"/>
              <a:t>DAYS.</a:t>
            </a:r>
            <a:r>
              <a:rPr dirty="0" spc="-5"/>
              <a:t> </a:t>
            </a:r>
            <a:r>
              <a:rPr dirty="0" spc="-85"/>
              <a:t>We</a:t>
            </a:r>
            <a:r>
              <a:rPr dirty="0"/>
              <a:t> </a:t>
            </a:r>
            <a:r>
              <a:rPr dirty="0" spc="-5"/>
              <a:t>would</a:t>
            </a:r>
            <a:r>
              <a:rPr dirty="0" spc="55"/>
              <a:t> </a:t>
            </a:r>
            <a:r>
              <a:rPr dirty="0" spc="-5"/>
              <a:t>also</a:t>
            </a:r>
            <a:r>
              <a:rPr dirty="0" spc="5"/>
              <a:t> </a:t>
            </a:r>
            <a:r>
              <a:rPr dirty="0" spc="-5"/>
              <a:t>like</a:t>
            </a:r>
            <a:r>
              <a:rPr dirty="0"/>
              <a:t> </a:t>
            </a:r>
            <a:r>
              <a:rPr dirty="0" spc="-5"/>
              <a:t>to</a:t>
            </a:r>
            <a:r>
              <a:rPr dirty="0" spc="-15"/>
              <a:t> </a:t>
            </a:r>
            <a:r>
              <a:rPr dirty="0" spc="-5"/>
              <a:t>thank</a:t>
            </a:r>
            <a:r>
              <a:rPr dirty="0" spc="35"/>
              <a:t> </a:t>
            </a:r>
            <a:r>
              <a:rPr dirty="0" spc="-5"/>
              <a:t>my</a:t>
            </a:r>
            <a:r>
              <a:rPr dirty="0"/>
              <a:t> </a:t>
            </a:r>
            <a:r>
              <a:rPr dirty="0" spc="-5"/>
              <a:t>friends</a:t>
            </a:r>
            <a:r>
              <a:rPr dirty="0" spc="-10"/>
              <a:t> </a:t>
            </a:r>
            <a:r>
              <a:rPr dirty="0" spc="-5"/>
              <a:t>and </a:t>
            </a:r>
            <a:r>
              <a:rPr dirty="0"/>
              <a:t> </a:t>
            </a:r>
            <a:r>
              <a:rPr dirty="0" spc="-5"/>
              <a:t>family</a:t>
            </a:r>
            <a:r>
              <a:rPr dirty="0" spc="25"/>
              <a:t> </a:t>
            </a:r>
            <a:r>
              <a:rPr dirty="0" spc="-5"/>
              <a:t>for</a:t>
            </a:r>
            <a:r>
              <a:rPr dirty="0"/>
              <a:t> </a:t>
            </a:r>
            <a:r>
              <a:rPr dirty="0" spc="-5"/>
              <a:t>their endless</a:t>
            </a:r>
            <a:r>
              <a:rPr dirty="0" spc="10"/>
              <a:t> </a:t>
            </a:r>
            <a:r>
              <a:rPr dirty="0" spc="-5"/>
              <a:t>support</a:t>
            </a:r>
            <a:r>
              <a:rPr dirty="0" spc="-25"/>
              <a:t> </a:t>
            </a:r>
            <a:r>
              <a:rPr dirty="0" spc="-5"/>
              <a:t>without</a:t>
            </a:r>
            <a:r>
              <a:rPr dirty="0" spc="65"/>
              <a:t> </a:t>
            </a:r>
            <a:r>
              <a:rPr dirty="0" spc="-5"/>
              <a:t>which</a:t>
            </a:r>
            <a:r>
              <a:rPr dirty="0" spc="60"/>
              <a:t> </a:t>
            </a:r>
            <a:r>
              <a:rPr dirty="0" spc="-5"/>
              <a:t>we</a:t>
            </a:r>
            <a:r>
              <a:rPr dirty="0" spc="70"/>
              <a:t> </a:t>
            </a:r>
            <a:r>
              <a:rPr dirty="0" spc="-5"/>
              <a:t>could </a:t>
            </a:r>
            <a:r>
              <a:rPr dirty="0" spc="-484"/>
              <a:t> </a:t>
            </a:r>
            <a:r>
              <a:rPr dirty="0" spc="-5"/>
              <a:t>not</a:t>
            </a:r>
            <a:r>
              <a:rPr dirty="0" spc="-10"/>
              <a:t> </a:t>
            </a:r>
            <a:r>
              <a:rPr dirty="0" spc="-5"/>
              <a:t>have completed</a:t>
            </a:r>
            <a:r>
              <a:rPr dirty="0"/>
              <a:t> </a:t>
            </a:r>
            <a:r>
              <a:rPr dirty="0" spc="-5"/>
              <a:t>this</a:t>
            </a:r>
            <a:r>
              <a:rPr dirty="0" spc="15"/>
              <a:t> </a:t>
            </a:r>
            <a:r>
              <a:rPr dirty="0" spc="-5"/>
              <a:t>work</a:t>
            </a:r>
            <a:r>
              <a:rPr dirty="0" spc="35"/>
              <a:t> </a:t>
            </a:r>
            <a:r>
              <a:rPr dirty="0" spc="-5"/>
              <a:t>on</a:t>
            </a:r>
            <a:r>
              <a:rPr dirty="0" spc="-25"/>
              <a:t> </a:t>
            </a:r>
            <a:r>
              <a:rPr dirty="0" spc="-5"/>
              <a:t>time.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27" y="847335"/>
            <a:ext cx="10566424" cy="59436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973" y="807744"/>
            <a:ext cx="10550053" cy="5934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625" y="873061"/>
            <a:ext cx="10588749" cy="59561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973" y="853464"/>
            <a:ext cx="10550053" cy="5934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231" y="798542"/>
            <a:ext cx="10631537" cy="59802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939" y="848257"/>
            <a:ext cx="10503544" cy="59082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416" y="886967"/>
            <a:ext cx="10615166" cy="59710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377" y="875106"/>
            <a:ext cx="10500196" cy="5906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05" y="823193"/>
            <a:ext cx="10549309" cy="59339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1208" y="131063"/>
            <a:ext cx="3265170" cy="793750"/>
            <a:chOff x="521208" y="131063"/>
            <a:chExt cx="3265170" cy="793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8" y="131063"/>
              <a:ext cx="3146298" cy="7932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4303" y="131063"/>
              <a:ext cx="592073" cy="79324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3145" y="221945"/>
            <a:ext cx="281876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none">
                <a:solidFill>
                  <a:srgbClr val="FFFFFF"/>
                </a:solidFill>
              </a:rPr>
              <a:t>Sample</a:t>
            </a:r>
            <a:r>
              <a:rPr dirty="0" u="none" spc="-25">
                <a:solidFill>
                  <a:srgbClr val="FFFFFF"/>
                </a:solidFill>
              </a:rPr>
              <a:t> </a:t>
            </a:r>
            <a:r>
              <a:rPr dirty="0" u="none">
                <a:solidFill>
                  <a:srgbClr val="FFFFFF"/>
                </a:solidFill>
              </a:rPr>
              <a:t>Outputs</a:t>
            </a:r>
            <a:r>
              <a:rPr dirty="0" u="none" spc="-25">
                <a:solidFill>
                  <a:srgbClr val="FFFFFF"/>
                </a:solidFill>
              </a:rPr>
              <a:t> </a:t>
            </a:r>
            <a:r>
              <a:rPr dirty="0" u="none" spc="-5">
                <a:solidFill>
                  <a:srgbClr val="FFFFFF"/>
                </a:solidFill>
              </a:rPr>
              <a:t>:-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528" y="856464"/>
            <a:ext cx="10468942" cy="5888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7423" y="82296"/>
            <a:ext cx="1619250" cy="7932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9386" y="174498"/>
            <a:ext cx="117284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sng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ND</a:t>
            </a:r>
            <a:r>
              <a:rPr dirty="0" u="sng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0784" y="569925"/>
            <a:ext cx="1192530" cy="6482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68526" y="183400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6916">
            <a:solidFill>
              <a:srgbClr val="06297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5723" y="183400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 h="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16916">
            <a:solidFill>
              <a:srgbClr val="06297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95690" y="1834006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 h="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6916">
            <a:solidFill>
              <a:srgbClr val="06297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03298" y="1957781"/>
            <a:ext cx="609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72A75"/>
                </a:solidFill>
                <a:latin typeface="Times New Roman"/>
                <a:cs typeface="Times New Roman"/>
              </a:rPr>
              <a:t>S</a:t>
            </a:r>
            <a:r>
              <a:rPr dirty="0" sz="1800" b="1">
                <a:solidFill>
                  <a:srgbClr val="072A75"/>
                </a:solidFill>
                <a:latin typeface="Times New Roman"/>
                <a:cs typeface="Times New Roman"/>
              </a:rPr>
              <a:t>.N</a:t>
            </a:r>
            <a:r>
              <a:rPr dirty="0" sz="1800" spc="-15" b="1">
                <a:solidFill>
                  <a:srgbClr val="072A75"/>
                </a:solidFill>
                <a:latin typeface="Times New Roman"/>
                <a:cs typeface="Times New Roman"/>
              </a:rPr>
              <a:t>O</a:t>
            </a:r>
            <a:r>
              <a:rPr dirty="0" sz="1800" b="1">
                <a:solidFill>
                  <a:srgbClr val="072A75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2835" y="1957781"/>
            <a:ext cx="11537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72A75"/>
                </a:solidFill>
                <a:latin typeface="Times New Roman"/>
                <a:cs typeface="Times New Roman"/>
              </a:rPr>
              <a:t>C</a:t>
            </a:r>
            <a:r>
              <a:rPr dirty="0" sz="1800" spc="-20" b="1">
                <a:solidFill>
                  <a:srgbClr val="072A75"/>
                </a:solidFill>
                <a:latin typeface="Times New Roman"/>
                <a:cs typeface="Times New Roman"/>
              </a:rPr>
              <a:t>O</a:t>
            </a:r>
            <a:r>
              <a:rPr dirty="0" sz="1800" b="1">
                <a:solidFill>
                  <a:srgbClr val="072A75"/>
                </a:solidFill>
                <a:latin typeface="Times New Roman"/>
                <a:cs typeface="Times New Roman"/>
              </a:rPr>
              <a:t>N</a:t>
            </a:r>
            <a:r>
              <a:rPr dirty="0" sz="1800" spc="-10" b="1">
                <a:solidFill>
                  <a:srgbClr val="072A75"/>
                </a:solidFill>
                <a:latin typeface="Times New Roman"/>
                <a:cs typeface="Times New Roman"/>
              </a:rPr>
              <a:t>T</a:t>
            </a:r>
            <a:r>
              <a:rPr dirty="0" sz="1800" b="1">
                <a:solidFill>
                  <a:srgbClr val="072A75"/>
                </a:solidFill>
                <a:latin typeface="Times New Roman"/>
                <a:cs typeface="Times New Roman"/>
              </a:rPr>
              <a:t>E</a:t>
            </a:r>
            <a:r>
              <a:rPr dirty="0" sz="1800" spc="-10" b="1">
                <a:solidFill>
                  <a:srgbClr val="072A75"/>
                </a:solidFill>
                <a:latin typeface="Times New Roman"/>
                <a:cs typeface="Times New Roman"/>
              </a:rPr>
              <a:t>N</a:t>
            </a:r>
            <a:r>
              <a:rPr dirty="0" sz="1800" b="1">
                <a:solidFill>
                  <a:srgbClr val="072A75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4675" y="1957781"/>
            <a:ext cx="9658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72A75"/>
                </a:solidFill>
                <a:latin typeface="Times New Roman"/>
                <a:cs typeface="Times New Roman"/>
              </a:rPr>
              <a:t>Slide</a:t>
            </a:r>
            <a:r>
              <a:rPr dirty="0" sz="1800" spc="-50" b="1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72A75"/>
                </a:solidFill>
                <a:latin typeface="Times New Roman"/>
                <a:cs typeface="Times New Roman"/>
              </a:rPr>
              <a:t>NO.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6710" y="246532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6916">
            <a:solidFill>
              <a:srgbClr val="06297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50107" y="2465324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 h="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16916">
            <a:solidFill>
              <a:srgbClr val="06297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20073" y="2465324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 h="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6916">
            <a:solidFill>
              <a:srgbClr val="06297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60653" y="1604875"/>
            <a:ext cx="135890" cy="254698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409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800" b="1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34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34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34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0522" y="2867025"/>
            <a:ext cx="406400" cy="160210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(</a:t>
            </a:r>
            <a:r>
              <a:rPr dirty="0" sz="1800" spc="-50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1</a:t>
            </a:r>
            <a:r>
              <a:rPr dirty="0" sz="1800" spc="-55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(</a:t>
            </a:r>
            <a:r>
              <a:rPr dirty="0" sz="1800" spc="-50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2</a:t>
            </a:r>
            <a:r>
              <a:rPr dirty="0" sz="1800" spc="-55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(</a:t>
            </a:r>
            <a:r>
              <a:rPr dirty="0" sz="1800" spc="-50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3</a:t>
            </a:r>
            <a:r>
              <a:rPr dirty="0" sz="1800" spc="-55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(</a:t>
            </a:r>
            <a:r>
              <a:rPr dirty="0" sz="1800" spc="-50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4</a:t>
            </a:r>
            <a:r>
              <a:rPr dirty="0" sz="1800" spc="-55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(</a:t>
            </a:r>
            <a:r>
              <a:rPr dirty="0" sz="1800" spc="-50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5</a:t>
            </a:r>
            <a:r>
              <a:rPr dirty="0" sz="1800" spc="-55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5722" y="2867025"/>
            <a:ext cx="2748915" cy="16021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43815">
              <a:lnSpc>
                <a:spcPct val="115100"/>
              </a:lnSpc>
              <a:spcBef>
                <a:spcPts val="85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About</a:t>
            </a:r>
            <a:r>
              <a:rPr dirty="0" sz="1800" spc="440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the Project </a:t>
            </a:r>
            <a:r>
              <a:rPr dirty="0" sz="1800" spc="5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72A75"/>
                </a:solidFill>
                <a:latin typeface="Times New Roman"/>
                <a:cs typeface="Times New Roman"/>
              </a:rPr>
              <a:t>Algorithms</a:t>
            </a:r>
            <a:r>
              <a:rPr dirty="0" sz="1800" spc="25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and</a:t>
            </a:r>
            <a:r>
              <a:rPr dirty="0" sz="1800" spc="-20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Explanations </a:t>
            </a:r>
            <a:r>
              <a:rPr dirty="0" sz="1800" spc="-434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  <a:p>
            <a:pPr marL="27305" marR="5080">
              <a:lnSpc>
                <a:spcPts val="2500"/>
              </a:lnSpc>
              <a:spcBef>
                <a:spcPts val="7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Sample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Outputs </a:t>
            </a:r>
            <a:r>
              <a:rPr dirty="0" sz="1800" spc="5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Contributions</a:t>
            </a:r>
            <a:r>
              <a:rPr dirty="0" sz="1800" spc="-90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and</a:t>
            </a:r>
            <a:r>
              <a:rPr dirty="0" sz="1800" spc="-20">
                <a:solidFill>
                  <a:srgbClr val="072A75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72A75"/>
                </a:solidFill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38792" y="2867025"/>
            <a:ext cx="322580" cy="160210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800" spc="105">
                <a:solidFill>
                  <a:srgbClr val="072A75"/>
                </a:solidFill>
                <a:latin typeface="Times New Roman"/>
                <a:cs typeface="Times New Roman"/>
              </a:rPr>
              <a:t>04</a:t>
            </a:r>
            <a:endParaRPr sz="18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315"/>
              </a:spcBef>
            </a:pPr>
            <a:r>
              <a:rPr dirty="0" sz="1800" spc="5">
                <a:solidFill>
                  <a:srgbClr val="072A75"/>
                </a:solidFill>
                <a:latin typeface="Times New Roman"/>
                <a:cs typeface="Times New Roman"/>
              </a:rPr>
              <a:t>05</a:t>
            </a:r>
            <a:endParaRPr sz="18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335"/>
              </a:spcBef>
            </a:pPr>
            <a:r>
              <a:rPr dirty="0" sz="1800" spc="10">
                <a:solidFill>
                  <a:srgbClr val="072A75"/>
                </a:solidFill>
                <a:latin typeface="Times New Roman"/>
                <a:cs typeface="Times New Roman"/>
              </a:rPr>
              <a:t>09</a:t>
            </a:r>
            <a:endParaRPr sz="180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  <a:spcBef>
                <a:spcPts val="315"/>
              </a:spcBef>
            </a:pPr>
            <a:r>
              <a:rPr dirty="0" sz="1800" spc="10">
                <a:solidFill>
                  <a:srgbClr val="072A75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335"/>
              </a:spcBef>
            </a:pPr>
            <a:r>
              <a:rPr dirty="0" sz="1800" spc="5">
                <a:solidFill>
                  <a:srgbClr val="072A75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16710" y="4989888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598" y="0"/>
                </a:lnTo>
              </a:path>
            </a:pathLst>
          </a:custGeom>
          <a:ln w="16938">
            <a:solidFill>
              <a:srgbClr val="06297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009392" y="1604875"/>
            <a:ext cx="111760" cy="34950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310"/>
              </a:spcBef>
            </a:pPr>
            <a:r>
              <a:rPr dirty="0" sz="1800" b="1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34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34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34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34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340"/>
              </a:spcBef>
            </a:pP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50107" y="4989888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 h="0">
                <a:moveTo>
                  <a:pt x="0" y="0"/>
                </a:moveTo>
                <a:lnTo>
                  <a:pt x="5410193" y="0"/>
                </a:lnTo>
              </a:path>
            </a:pathLst>
          </a:custGeom>
          <a:ln w="16938">
            <a:solidFill>
              <a:srgbClr val="06297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601557" y="4129532"/>
            <a:ext cx="107314" cy="97091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409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335"/>
              </a:spcBef>
            </a:pPr>
            <a:r>
              <a:rPr dirty="0" sz="1800">
                <a:solidFill>
                  <a:srgbClr val="072A75"/>
                </a:solidFill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20073" y="4989888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 h="0">
                <a:moveTo>
                  <a:pt x="0" y="0"/>
                </a:moveTo>
                <a:lnTo>
                  <a:pt x="1676397" y="0"/>
                </a:lnTo>
              </a:path>
            </a:pathLst>
          </a:custGeom>
          <a:ln w="16938">
            <a:solidFill>
              <a:srgbClr val="06297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529" y="838248"/>
            <a:ext cx="10484941" cy="58977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875" y="829104"/>
            <a:ext cx="10398249" cy="58490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352" y="835188"/>
            <a:ext cx="10474151" cy="58917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736" y="221945"/>
            <a:ext cx="489140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none" spc="5">
                <a:solidFill>
                  <a:srgbClr val="FFFFFF"/>
                </a:solidFill>
              </a:rPr>
              <a:t>Contributions</a:t>
            </a:r>
            <a:r>
              <a:rPr dirty="0" u="none" spc="-90">
                <a:solidFill>
                  <a:srgbClr val="FFFFFF"/>
                </a:solidFill>
              </a:rPr>
              <a:t> </a:t>
            </a:r>
            <a:r>
              <a:rPr dirty="0" u="none" spc="5">
                <a:solidFill>
                  <a:srgbClr val="FFFFFF"/>
                </a:solidFill>
              </a:rPr>
              <a:t>and</a:t>
            </a:r>
            <a:r>
              <a:rPr dirty="0" u="none" spc="-30">
                <a:solidFill>
                  <a:srgbClr val="FFFFFF"/>
                </a:solidFill>
              </a:rPr>
              <a:t> </a:t>
            </a:r>
            <a:r>
              <a:rPr dirty="0" u="none" spc="-5">
                <a:solidFill>
                  <a:srgbClr val="FFFFFF"/>
                </a:solidFill>
              </a:rPr>
              <a:t>References</a:t>
            </a:r>
            <a:r>
              <a:rPr dirty="0" u="none" spc="-95">
                <a:solidFill>
                  <a:srgbClr val="FFFFFF"/>
                </a:solidFill>
              </a:rPr>
              <a:t> </a:t>
            </a:r>
            <a:r>
              <a:rPr dirty="0" u="none" spc="15">
                <a:solidFill>
                  <a:srgbClr val="FFFFFF"/>
                </a:solidFill>
              </a:rPr>
              <a:t>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911" y="1383538"/>
            <a:ext cx="8201025" cy="249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dirty="0" sz="1800" spc="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code</a:t>
            </a:r>
            <a:r>
              <a:rPr dirty="0" sz="1800" spc="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has</a:t>
            </a: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been</a:t>
            </a:r>
            <a:r>
              <a:rPr dirty="0" sz="1800" spc="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001F5F"/>
                </a:solidFill>
                <a:latin typeface="Times New Roman"/>
                <a:cs typeface="Times New Roman"/>
              </a:rPr>
              <a:t>build</a:t>
            </a:r>
            <a:r>
              <a:rPr dirty="0" sz="1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001F5F"/>
                </a:solidFill>
                <a:latin typeface="Times New Roman"/>
                <a:cs typeface="Times New Roman"/>
              </a:rPr>
              <a:t>up</a:t>
            </a:r>
            <a:r>
              <a:rPr dirty="0" sz="1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dirty="0" sz="1800" spc="3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logic</a:t>
            </a:r>
            <a:r>
              <a:rPr dirty="0" sz="1800" spc="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related</a:t>
            </a:r>
            <a:r>
              <a:rPr dirty="0" sz="1800" spc="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dirty="0" sz="1800" spc="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repeating</a:t>
            </a:r>
            <a:r>
              <a:rPr dirty="0" sz="1800" spc="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dates,</a:t>
            </a:r>
            <a:r>
              <a:rPr dirty="0" sz="1800" spc="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months</a:t>
            </a: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dirty="0" sz="1800" spc="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years</a:t>
            </a:r>
            <a:r>
              <a:rPr dirty="0" sz="1800" spc="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(including</a:t>
            </a:r>
            <a:r>
              <a:rPr dirty="0" sz="1800" spc="-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cases</a:t>
            </a:r>
            <a:r>
              <a:rPr dirty="0" sz="1800" spc="3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dirty="0" sz="1800" spc="3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leap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years)</a:t>
            </a:r>
            <a:r>
              <a:rPr dirty="0" sz="1800" spc="5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in continuation</a:t>
            </a:r>
            <a:r>
              <a:rPr dirty="0" sz="1800" spc="-5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with</a:t>
            </a:r>
            <a:r>
              <a:rPr dirty="0" sz="1800" spc="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dirty="0" sz="1800" spc="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pattern</a:t>
            </a:r>
            <a:r>
              <a:rPr dirty="0" sz="1800" spc="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Gregorian </a:t>
            </a:r>
            <a:r>
              <a:rPr dirty="0" sz="1800" spc="-434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Calendar.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"/>
            </a:pPr>
            <a:endParaRPr sz="1850">
              <a:latin typeface="Times New Roman"/>
              <a:cs typeface="Times New Roman"/>
            </a:endParaRPr>
          </a:p>
          <a:p>
            <a:pPr marL="299085" marR="43751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From </a:t>
            </a:r>
            <a:r>
              <a:rPr dirty="0" sz="1800" spc="5">
                <a:solidFill>
                  <a:srgbClr val="001F5F"/>
                </a:solidFill>
                <a:latin typeface="Times New Roman"/>
                <a:cs typeface="Times New Roman"/>
              </a:rPr>
              <a:t>our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pre requisite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knowledge, </a:t>
            </a:r>
            <a:r>
              <a:rPr dirty="0" sz="1800" spc="-2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were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able to </a:t>
            </a:r>
            <a:r>
              <a:rPr dirty="0" sz="1800" spc="5">
                <a:solidFill>
                  <a:srgbClr val="001F5F"/>
                </a:solidFill>
                <a:latin typeface="Times New Roman"/>
                <a:cs typeface="Times New Roman"/>
              </a:rPr>
              <a:t>build up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this code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year </a:t>
            </a:r>
            <a:r>
              <a:rPr dirty="0" sz="1800" spc="-434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001F5F"/>
                </a:solidFill>
                <a:latin typeface="Times New Roman"/>
                <a:cs typeface="Times New Roman"/>
              </a:rPr>
              <a:t>2001-2030.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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But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extend</a:t>
            </a:r>
            <a:r>
              <a:rPr dirty="0" sz="1800" spc="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 even</a:t>
            </a:r>
            <a:r>
              <a:rPr dirty="0" sz="1800" spc="4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further,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including</a:t>
            </a:r>
            <a:r>
              <a:rPr dirty="0" sz="1800" spc="-3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years</a:t>
            </a:r>
            <a:r>
              <a:rPr dirty="0" sz="1800" spc="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before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 and</a:t>
            </a:r>
            <a:r>
              <a:rPr dirty="0" sz="1800" spc="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after</a:t>
            </a:r>
            <a:r>
              <a:rPr dirty="0" sz="1800" spc="3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this,</a:t>
            </a: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dirty="0" sz="1800" spc="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001F5F"/>
                </a:solidFill>
                <a:latin typeface="Times New Roman"/>
                <a:cs typeface="Times New Roman"/>
              </a:rPr>
              <a:t>took</a:t>
            </a:r>
            <a:r>
              <a:rPr dirty="0" sz="1800" spc="-3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help </a:t>
            </a:r>
            <a:r>
              <a:rPr dirty="0" sz="1800" spc="5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dirty="0" sz="1800" spc="4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“</a:t>
            </a:r>
            <a:r>
              <a:rPr dirty="0" sz="1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u="sng" sz="1800" spc="-1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TOMOHIKO</a:t>
            </a:r>
            <a:r>
              <a:rPr dirty="0" u="sng" sz="1800" spc="2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5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SAKAMOTOS</a:t>
            </a:r>
            <a:r>
              <a:rPr dirty="0" u="sng" sz="1800" spc="-45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5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ALGORITHM</a:t>
            </a:r>
            <a:r>
              <a:rPr dirty="0" u="sng" sz="1800" spc="7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“</a:t>
            </a: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911" y="4635245"/>
            <a:ext cx="5916930" cy="112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References</a:t>
            </a:r>
            <a:r>
              <a:rPr dirty="0" sz="1800" spc="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dirty="0" sz="1800" spc="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internet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have been</a:t>
            </a:r>
            <a:r>
              <a:rPr dirty="0" sz="1800" spc="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taken</a:t>
            </a:r>
            <a:r>
              <a:rPr dirty="0" sz="1800" spc="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dirty="0" sz="1800" spc="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websites</a:t>
            </a:r>
            <a:r>
              <a:rPr dirty="0" sz="1800" spc="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1800" spc="-16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ee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dirty="0" sz="1800" spc="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dirty="0" sz="1800" spc="1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dirty="0" sz="1800" spc="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dirty="0" sz="1800" spc="-10">
                <a:solidFill>
                  <a:srgbClr val="001F5F"/>
                </a:solidFill>
                <a:latin typeface="Times New Roman"/>
                <a:cs typeface="Times New Roman"/>
              </a:rPr>
              <a:t>ee</a:t>
            </a:r>
            <a:r>
              <a:rPr dirty="0" sz="1800" spc="-15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1800" spc="-16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Q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dirty="0" sz="1800" spc="1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dirty="0" sz="1800">
                <a:solidFill>
                  <a:srgbClr val="001F5F"/>
                </a:solidFill>
                <a:latin typeface="Times New Roman"/>
                <a:cs typeface="Times New Roman"/>
              </a:rPr>
              <a:t>ra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89650" y="1225041"/>
            <a:ext cx="5087620" cy="3234690"/>
            <a:chOff x="6089650" y="1225041"/>
            <a:chExt cx="5087620" cy="3234690"/>
          </a:xfrm>
        </p:grpSpPr>
        <p:sp>
          <p:nvSpPr>
            <p:cNvPr id="3" name="object 3"/>
            <p:cNvSpPr/>
            <p:nvPr/>
          </p:nvSpPr>
          <p:spPr>
            <a:xfrm>
              <a:off x="6498716" y="1634108"/>
              <a:ext cx="4269740" cy="2416810"/>
            </a:xfrm>
            <a:custGeom>
              <a:avLst/>
              <a:gdLst/>
              <a:ahLst/>
              <a:cxnLst/>
              <a:rect l="l" t="t" r="r" b="b"/>
              <a:pathLst>
                <a:path w="4269740" h="2416810">
                  <a:moveTo>
                    <a:pt x="4269486" y="0"/>
                  </a:moveTo>
                  <a:lnTo>
                    <a:pt x="0" y="0"/>
                  </a:lnTo>
                  <a:lnTo>
                    <a:pt x="0" y="2416302"/>
                  </a:lnTo>
                  <a:lnTo>
                    <a:pt x="4269486" y="2416302"/>
                  </a:lnTo>
                  <a:lnTo>
                    <a:pt x="4269486" y="0"/>
                  </a:lnTo>
                  <a:close/>
                </a:path>
              </a:pathLst>
            </a:custGeom>
            <a:solidFill>
              <a:srgbClr val="A84D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6000" y="1231391"/>
              <a:ext cx="5074920" cy="403225"/>
            </a:xfrm>
            <a:custGeom>
              <a:avLst/>
              <a:gdLst/>
              <a:ahLst/>
              <a:cxnLst/>
              <a:rect l="l" t="t" r="r" b="b"/>
              <a:pathLst>
                <a:path w="5074920" h="403225">
                  <a:moveTo>
                    <a:pt x="5074920" y="0"/>
                  </a:moveTo>
                  <a:lnTo>
                    <a:pt x="0" y="0"/>
                  </a:lnTo>
                  <a:lnTo>
                    <a:pt x="402717" y="402717"/>
                  </a:lnTo>
                  <a:lnTo>
                    <a:pt x="4672203" y="402717"/>
                  </a:lnTo>
                  <a:lnTo>
                    <a:pt x="5074920" y="0"/>
                  </a:lnTo>
                  <a:close/>
                </a:path>
              </a:pathLst>
            </a:custGeom>
            <a:solidFill>
              <a:srgbClr val="B86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000" y="4050411"/>
              <a:ext cx="5074920" cy="403225"/>
            </a:xfrm>
            <a:custGeom>
              <a:avLst/>
              <a:gdLst/>
              <a:ahLst/>
              <a:cxnLst/>
              <a:rect l="l" t="t" r="r" b="b"/>
              <a:pathLst>
                <a:path w="5074920" h="403225">
                  <a:moveTo>
                    <a:pt x="4672203" y="0"/>
                  </a:moveTo>
                  <a:lnTo>
                    <a:pt x="402717" y="0"/>
                  </a:lnTo>
                  <a:lnTo>
                    <a:pt x="0" y="402717"/>
                  </a:lnTo>
                  <a:lnTo>
                    <a:pt x="5074920" y="402717"/>
                  </a:lnTo>
                  <a:lnTo>
                    <a:pt x="4672203" y="0"/>
                  </a:lnTo>
                  <a:close/>
                </a:path>
              </a:pathLst>
            </a:custGeom>
            <a:solidFill>
              <a:srgbClr val="863D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0" y="1231391"/>
              <a:ext cx="403225" cy="3221990"/>
            </a:xfrm>
            <a:custGeom>
              <a:avLst/>
              <a:gdLst/>
              <a:ahLst/>
              <a:cxnLst/>
              <a:rect l="l" t="t" r="r" b="b"/>
              <a:pathLst>
                <a:path w="403225" h="3221990">
                  <a:moveTo>
                    <a:pt x="0" y="0"/>
                  </a:moveTo>
                  <a:lnTo>
                    <a:pt x="0" y="3221736"/>
                  </a:lnTo>
                  <a:lnTo>
                    <a:pt x="402717" y="2819019"/>
                  </a:lnTo>
                  <a:lnTo>
                    <a:pt x="402717" y="402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9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768203" y="1231391"/>
              <a:ext cx="403225" cy="3221990"/>
            </a:xfrm>
            <a:custGeom>
              <a:avLst/>
              <a:gdLst/>
              <a:ahLst/>
              <a:cxnLst/>
              <a:rect l="l" t="t" r="r" b="b"/>
              <a:pathLst>
                <a:path w="403225" h="3221990">
                  <a:moveTo>
                    <a:pt x="402717" y="0"/>
                  </a:moveTo>
                  <a:lnTo>
                    <a:pt x="0" y="402717"/>
                  </a:lnTo>
                  <a:lnTo>
                    <a:pt x="0" y="2819019"/>
                  </a:lnTo>
                  <a:lnTo>
                    <a:pt x="402717" y="3221736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642D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0" y="1231391"/>
              <a:ext cx="5074920" cy="3221990"/>
            </a:xfrm>
            <a:custGeom>
              <a:avLst/>
              <a:gdLst/>
              <a:ahLst/>
              <a:cxnLst/>
              <a:rect l="l" t="t" r="r" b="b"/>
              <a:pathLst>
                <a:path w="5074920" h="3221990">
                  <a:moveTo>
                    <a:pt x="0" y="0"/>
                  </a:moveTo>
                  <a:lnTo>
                    <a:pt x="5074920" y="0"/>
                  </a:lnTo>
                  <a:lnTo>
                    <a:pt x="5074920" y="3221736"/>
                  </a:lnTo>
                  <a:lnTo>
                    <a:pt x="0" y="3221736"/>
                  </a:lnTo>
                  <a:lnTo>
                    <a:pt x="0" y="0"/>
                  </a:lnTo>
                  <a:close/>
                </a:path>
                <a:path w="5074920" h="3221990">
                  <a:moveTo>
                    <a:pt x="402717" y="402717"/>
                  </a:moveTo>
                  <a:lnTo>
                    <a:pt x="4672203" y="402717"/>
                  </a:lnTo>
                  <a:lnTo>
                    <a:pt x="4672203" y="2819019"/>
                  </a:lnTo>
                  <a:lnTo>
                    <a:pt x="402717" y="2819019"/>
                  </a:lnTo>
                  <a:lnTo>
                    <a:pt x="402717" y="402717"/>
                  </a:lnTo>
                  <a:close/>
                </a:path>
                <a:path w="5074920" h="3221990">
                  <a:moveTo>
                    <a:pt x="0" y="0"/>
                  </a:moveTo>
                  <a:lnTo>
                    <a:pt x="402717" y="402717"/>
                  </a:lnTo>
                </a:path>
                <a:path w="5074920" h="3221990">
                  <a:moveTo>
                    <a:pt x="0" y="3221736"/>
                  </a:moveTo>
                  <a:lnTo>
                    <a:pt x="402717" y="2819019"/>
                  </a:lnTo>
                </a:path>
                <a:path w="5074920" h="3221990">
                  <a:moveTo>
                    <a:pt x="5074920" y="0"/>
                  </a:moveTo>
                  <a:lnTo>
                    <a:pt x="4672203" y="402717"/>
                  </a:lnTo>
                </a:path>
                <a:path w="5074920" h="3221990">
                  <a:moveTo>
                    <a:pt x="5074920" y="3221736"/>
                  </a:moveTo>
                  <a:lnTo>
                    <a:pt x="4672203" y="2819019"/>
                  </a:lnTo>
                </a:path>
              </a:pathLst>
            </a:custGeom>
            <a:ln w="12700">
              <a:solidFill>
                <a:srgbClr val="7936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38544" y="1761743"/>
              <a:ext cx="3996054" cy="2118360"/>
            </a:xfrm>
            <a:custGeom>
              <a:avLst/>
              <a:gdLst/>
              <a:ahLst/>
              <a:cxnLst/>
              <a:rect l="l" t="t" r="r" b="b"/>
              <a:pathLst>
                <a:path w="3996054" h="2118360">
                  <a:moveTo>
                    <a:pt x="3995928" y="0"/>
                  </a:moveTo>
                  <a:lnTo>
                    <a:pt x="0" y="0"/>
                  </a:lnTo>
                  <a:lnTo>
                    <a:pt x="0" y="2118360"/>
                  </a:lnTo>
                  <a:lnTo>
                    <a:pt x="3995928" y="2118360"/>
                  </a:lnTo>
                  <a:lnTo>
                    <a:pt x="3995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3887" y="2060505"/>
              <a:ext cx="2088642" cy="465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4640" y="1746491"/>
              <a:ext cx="2305050" cy="51283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4983" y="1740420"/>
              <a:ext cx="372618" cy="51586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5702" y="1305255"/>
            <a:ext cx="4417060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Both members have equally contributed for 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success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code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which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involved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building 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logic, </a:t>
            </a:r>
            <a:r>
              <a:rPr dirty="0" sz="1800">
                <a:latin typeface="Times New Roman"/>
                <a:cs typeface="Times New Roman"/>
              </a:rPr>
              <a:t>deciding the </a:t>
            </a:r>
            <a:r>
              <a:rPr dirty="0" sz="1800" spc="-15">
                <a:latin typeface="Times New Roman"/>
                <a:cs typeface="Times New Roman"/>
              </a:rPr>
              <a:t>order, </a:t>
            </a:r>
            <a:r>
              <a:rPr dirty="0" sz="1800" spc="-5">
                <a:latin typeface="Times New Roman"/>
                <a:cs typeface="Times New Roman"/>
              </a:rPr>
              <a:t>implementing </a:t>
            </a:r>
            <a:r>
              <a:rPr dirty="0" sz="1800">
                <a:latin typeface="Times New Roman"/>
                <a:cs typeface="Times New Roman"/>
              </a:rPr>
              <a:t> procedures </a:t>
            </a:r>
            <a:r>
              <a:rPr dirty="0" sz="1800" spc="-5">
                <a:latin typeface="Times New Roman"/>
                <a:cs typeface="Times New Roman"/>
              </a:rPr>
              <a:t>and statements, beautifying </a:t>
            </a:r>
            <a:r>
              <a:rPr dirty="0" sz="1800">
                <a:latin typeface="Times New Roman"/>
                <a:cs typeface="Times New Roman"/>
              </a:rPr>
              <a:t>the code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better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readability,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modifying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screen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 </a:t>
            </a:r>
            <a:r>
              <a:rPr dirty="0" sz="1800">
                <a:latin typeface="Times New Roman"/>
                <a:cs typeface="Times New Roman"/>
              </a:rPr>
              <a:t> proper display </a:t>
            </a:r>
            <a:r>
              <a:rPr dirty="0" sz="1800" spc="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5">
                <a:latin typeface="Times New Roman"/>
                <a:cs typeface="Times New Roman"/>
              </a:rPr>
              <a:t>output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 spc="-25">
                <a:latin typeface="Times New Roman"/>
                <a:cs typeface="Times New Roman"/>
              </a:rPr>
              <a:t>finally,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compiling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creating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presentation.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5702" y="3500678"/>
            <a:ext cx="417957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So,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last,</a:t>
            </a:r>
            <a:r>
              <a:rPr dirty="0" sz="1800" spc="-15">
                <a:latin typeface="Times New Roman"/>
                <a:cs typeface="Times New Roman"/>
              </a:rPr>
              <a:t> we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would like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express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our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gratitude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letting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</a:t>
            </a:r>
            <a:r>
              <a:rPr dirty="0" sz="1800" spc="-5">
                <a:latin typeface="Times New Roman"/>
                <a:cs typeface="Times New Roman"/>
              </a:rPr>
              <a:t> have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>
                <a:latin typeface="Times New Roman"/>
                <a:cs typeface="Times New Roman"/>
              </a:rPr>
              <a:t> opportunity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work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topic.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90161" y="5977128"/>
            <a:ext cx="4011929" cy="793750"/>
            <a:chOff x="4090161" y="5977128"/>
            <a:chExt cx="4011929" cy="793750"/>
          </a:xfrm>
        </p:grpSpPr>
        <p:sp>
          <p:nvSpPr>
            <p:cNvPr id="16" name="object 16"/>
            <p:cNvSpPr/>
            <p:nvPr/>
          </p:nvSpPr>
          <p:spPr>
            <a:xfrm>
              <a:off x="4096511" y="6047232"/>
              <a:ext cx="3999229" cy="524510"/>
            </a:xfrm>
            <a:custGeom>
              <a:avLst/>
              <a:gdLst/>
              <a:ahLst/>
              <a:cxnLst/>
              <a:rect l="l" t="t" r="r" b="b"/>
              <a:pathLst>
                <a:path w="3999229" h="524509">
                  <a:moveTo>
                    <a:pt x="3998976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3998976" y="524256"/>
                  </a:lnTo>
                  <a:lnTo>
                    <a:pt x="3998976" y="0"/>
                  </a:lnTo>
                  <a:close/>
                </a:path>
              </a:pathLst>
            </a:custGeom>
            <a:solidFill>
              <a:srgbClr val="C34D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96511" y="6047232"/>
              <a:ext cx="3999229" cy="524510"/>
            </a:xfrm>
            <a:custGeom>
              <a:avLst/>
              <a:gdLst/>
              <a:ahLst/>
              <a:cxnLst/>
              <a:rect l="l" t="t" r="r" b="b"/>
              <a:pathLst>
                <a:path w="3999229" h="524509">
                  <a:moveTo>
                    <a:pt x="0" y="524256"/>
                  </a:moveTo>
                  <a:lnTo>
                    <a:pt x="3998976" y="524256"/>
                  </a:lnTo>
                  <a:lnTo>
                    <a:pt x="3998976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12699">
              <a:solidFill>
                <a:srgbClr val="8F365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7719" y="5977128"/>
              <a:ext cx="1067562" cy="7932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2079" y="5977128"/>
              <a:ext cx="1789937" cy="7932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8816" y="5977128"/>
              <a:ext cx="1067562" cy="79324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830826" y="6071717"/>
            <a:ext cx="253174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-----The</a:t>
            </a:r>
            <a:r>
              <a:rPr dirty="0" sz="28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End-----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8543" y="1761744"/>
            <a:ext cx="3996054" cy="21183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434"/>
              </a:spcBef>
            </a:pPr>
            <a:r>
              <a:rPr dirty="0" u="sng" sz="18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GROUP</a:t>
            </a:r>
            <a:r>
              <a:rPr dirty="0" u="sng" sz="18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11785" marR="679450">
              <a:lnSpc>
                <a:spcPts val="432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(1). 20BCA1272 - Rajat </a:t>
            </a:r>
            <a:r>
              <a:rPr dirty="0" sz="1800" spc="-5">
                <a:latin typeface="Times New Roman"/>
                <a:cs typeface="Times New Roman"/>
              </a:rPr>
              <a:t>Goyal </a:t>
            </a:r>
            <a:r>
              <a:rPr dirty="0" sz="1800">
                <a:latin typeface="Times New Roman"/>
                <a:cs typeface="Times New Roman"/>
              </a:rPr>
              <a:t> (2).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20BCA1295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-Kritika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Sejwal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3259" y="1633727"/>
            <a:ext cx="4385945" cy="793750"/>
            <a:chOff x="1833259" y="1633727"/>
            <a:chExt cx="4385945" cy="793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3259" y="1852553"/>
              <a:ext cx="973345" cy="2780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8712" y="1633727"/>
              <a:ext cx="826769" cy="7932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1527" y="1633727"/>
              <a:ext cx="3137154" cy="79324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9782" y="1726768"/>
            <a:ext cx="415988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none" spc="-10"/>
              <a:t>A</a:t>
            </a:r>
            <a:r>
              <a:rPr dirty="0" u="none"/>
              <a:t>bout</a:t>
            </a:r>
            <a:r>
              <a:rPr dirty="0" u="none"/>
              <a:t> </a:t>
            </a:r>
            <a:r>
              <a:rPr dirty="0" u="none" spc="-240" b="0">
                <a:latin typeface="Wingdings"/>
                <a:cs typeface="Wingdings"/>
              </a:rPr>
              <a:t></a:t>
            </a:r>
            <a:r>
              <a:rPr dirty="0" u="none" spc="-45" b="0">
                <a:latin typeface="Times New Roman"/>
                <a:cs typeface="Times New Roman"/>
              </a:rPr>
              <a:t> </a:t>
            </a:r>
            <a:r>
              <a:rPr dirty="0" u="none" spc="5"/>
              <a:t>The</a:t>
            </a:r>
            <a:r>
              <a:rPr dirty="0" u="none" spc="-35"/>
              <a:t> </a:t>
            </a:r>
            <a:r>
              <a:rPr dirty="0" u="none" spc="10"/>
              <a:t>ga</a:t>
            </a:r>
            <a:r>
              <a:rPr dirty="0" u="none" spc="-35"/>
              <a:t>m</a:t>
            </a:r>
            <a:r>
              <a:rPr dirty="0" u="none"/>
              <a:t>e</a:t>
            </a:r>
            <a:r>
              <a:rPr dirty="0" u="none"/>
              <a:t> </a:t>
            </a:r>
            <a:r>
              <a:rPr dirty="0" u="none"/>
              <a:t>of</a:t>
            </a:r>
            <a:r>
              <a:rPr dirty="0" u="none"/>
              <a:t> </a:t>
            </a:r>
            <a:r>
              <a:rPr dirty="0" u="none" spc="5"/>
              <a:t>da</a:t>
            </a:r>
            <a:r>
              <a:rPr dirty="0" u="none" spc="15"/>
              <a:t>y</a:t>
            </a:r>
            <a:r>
              <a:rPr dirty="0" u="none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1558" y="2583637"/>
            <a:ext cx="469836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This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is a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project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made</a:t>
            </a:r>
            <a:r>
              <a:rPr dirty="0" sz="18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involving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days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128270" marR="12128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One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options</a:t>
            </a:r>
            <a:r>
              <a:rPr dirty="0" sz="1800" spc="40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helps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us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to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print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calendar </a:t>
            </a:r>
            <a:r>
              <a:rPr dirty="0" sz="1800" spc="-434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desired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month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specified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year.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While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another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helps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us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to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find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out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day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on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any</a:t>
            </a:r>
            <a:endParaRPr sz="1800">
              <a:latin typeface="Times New Roman"/>
              <a:cs typeface="Times New Roman"/>
            </a:endParaRPr>
          </a:p>
          <a:p>
            <a:pPr algn="ctr" marL="4445">
              <a:lnSpc>
                <a:spcPct val="100000"/>
              </a:lnSpc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specified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date.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5877" y="1482844"/>
            <a:ext cx="3356630" cy="150634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0050" y="3518910"/>
            <a:ext cx="3588285" cy="26064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336" y="155447"/>
            <a:ext cx="3435985" cy="793750"/>
            <a:chOff x="783336" y="155447"/>
            <a:chExt cx="3435985" cy="793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336" y="155447"/>
              <a:ext cx="3316986" cy="7932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7119" y="155447"/>
              <a:ext cx="592074" cy="7932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4663" y="246329"/>
            <a:ext cx="298894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none" spc="5">
                <a:solidFill>
                  <a:srgbClr val="FFFFFF"/>
                </a:solidFill>
              </a:rPr>
              <a:t>Brief</a:t>
            </a:r>
            <a:r>
              <a:rPr dirty="0" u="none" spc="-85">
                <a:solidFill>
                  <a:srgbClr val="FFFFFF"/>
                </a:solidFill>
              </a:rPr>
              <a:t> </a:t>
            </a:r>
            <a:r>
              <a:rPr dirty="0" u="none" spc="5">
                <a:solidFill>
                  <a:srgbClr val="FFFFFF"/>
                </a:solidFill>
              </a:rPr>
              <a:t>explanation:</a:t>
            </a:r>
            <a:r>
              <a:rPr dirty="0" u="none" spc="-114">
                <a:solidFill>
                  <a:srgbClr val="FFFFFF"/>
                </a:solidFill>
              </a:rPr>
              <a:t> </a:t>
            </a:r>
            <a:r>
              <a:rPr dirty="0" u="none">
                <a:solidFill>
                  <a:srgbClr val="FFFFFF"/>
                </a:solidFill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4663" y="951103"/>
            <a:ext cx="9375140" cy="496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28956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For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generating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calendar,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take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reference</a:t>
            </a:r>
            <a:r>
              <a:rPr dirty="0" sz="1800" spc="5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Gregorian</a:t>
            </a:r>
            <a:r>
              <a:rPr dirty="0" sz="18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calendar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as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its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1st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January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is </a:t>
            </a:r>
            <a:r>
              <a:rPr dirty="0" sz="1800" spc="-434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Monday.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12566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299085" marR="577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January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has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31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=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7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× 4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+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3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days,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so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February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(7*4)</a:t>
            </a:r>
            <a:r>
              <a:rPr dirty="0" sz="1800" spc="6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will</a:t>
            </a:r>
            <a:r>
              <a:rPr dirty="0" sz="18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fall</a:t>
            </a:r>
            <a:r>
              <a:rPr dirty="0" sz="18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on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day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which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follows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three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days </a:t>
            </a:r>
            <a:r>
              <a:rPr dirty="0" sz="1800" spc="-434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after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1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January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.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Similarly,</a:t>
            </a:r>
            <a:r>
              <a:rPr dirty="0" sz="1800" spc="6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1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March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(7*4+3)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will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fall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on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day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three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days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after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day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corresponding</a:t>
            </a:r>
            <a:r>
              <a:rPr dirty="0" sz="1800" spc="-5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to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January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1,</a:t>
            </a:r>
            <a:r>
              <a:rPr dirty="0" sz="1800" spc="-1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April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1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will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fall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6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days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after,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and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so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12566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Thus,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first</a:t>
            </a:r>
            <a:r>
              <a:rPr dirty="0" sz="18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days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each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month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are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offset</a:t>
            </a:r>
            <a:r>
              <a:rPr dirty="0" sz="18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with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respect</a:t>
            </a:r>
            <a:r>
              <a:rPr dirty="0" sz="18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to 1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January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by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array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{0,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3,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3,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6,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1,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4,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6,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2,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5,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0,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3,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5}.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After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this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array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calculation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would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be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like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that: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int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days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(int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80">
                <a:solidFill>
                  <a:srgbClr val="212566"/>
                </a:solidFill>
                <a:latin typeface="Times New Roman"/>
                <a:cs typeface="Times New Roman"/>
              </a:rPr>
              <a:t>y,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int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m,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int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static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int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[]</a:t>
            </a:r>
            <a:r>
              <a:rPr dirty="0" sz="1800" spc="-5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=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{0,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3,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3,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6,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1,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4,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6,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2,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5,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0,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3,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5};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return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(y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+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t[m-1]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+</a:t>
            </a:r>
            <a:r>
              <a:rPr dirty="0" sz="1800" spc="-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d)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%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7;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Where,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is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day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given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month(m)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and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y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is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difference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given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r>
              <a:rPr dirty="0" sz="1800" spc="5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with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Gregorian </a:t>
            </a:r>
            <a:r>
              <a:rPr dirty="0" sz="1800" spc="-434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which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is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same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as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input</a:t>
            </a:r>
            <a:r>
              <a:rPr dirty="0" sz="1800" spc="-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year.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4671" y="1407032"/>
            <a:ext cx="7930515" cy="3988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351790" indent="-34480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But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this</a:t>
            </a:r>
            <a:r>
              <a:rPr dirty="0" sz="20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calculation is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incomplete</a:t>
            </a:r>
            <a:r>
              <a:rPr dirty="0" sz="20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as there</a:t>
            </a:r>
            <a:r>
              <a:rPr dirty="0" sz="20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is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no</a:t>
            </a:r>
            <a:r>
              <a:rPr dirty="0" sz="20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contribution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the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leap </a:t>
            </a:r>
            <a:r>
              <a:rPr dirty="0" sz="2000" spc="-484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12566"/>
                </a:solidFill>
                <a:latin typeface="Times New Roman"/>
                <a:cs typeface="Times New Roman"/>
              </a:rPr>
              <a:t>year.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566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In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a</a:t>
            </a:r>
            <a:r>
              <a:rPr dirty="0" sz="20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simple</a:t>
            </a:r>
            <a:r>
              <a:rPr dirty="0" sz="20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r>
              <a:rPr dirty="0" sz="20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there</a:t>
            </a:r>
            <a:r>
              <a:rPr dirty="0" sz="20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are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365(7*52 +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1)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days</a:t>
            </a:r>
            <a:r>
              <a:rPr dirty="0" sz="20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and</a:t>
            </a:r>
            <a:r>
              <a:rPr dirty="0" sz="20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this</a:t>
            </a:r>
            <a:r>
              <a:rPr dirty="0" sz="20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one</a:t>
            </a:r>
            <a:r>
              <a:rPr dirty="0" sz="20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day </a:t>
            </a:r>
            <a:r>
              <a:rPr dirty="0" sz="2000" spc="-20">
                <a:solidFill>
                  <a:srgbClr val="212566"/>
                </a:solidFill>
                <a:latin typeface="Times New Roman"/>
                <a:cs typeface="Times New Roman"/>
              </a:rPr>
              <a:t>will</a:t>
            </a:r>
            <a:r>
              <a:rPr dirty="0" sz="20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change</a:t>
            </a:r>
            <a:endParaRPr sz="20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day</a:t>
            </a:r>
            <a:r>
              <a:rPr dirty="0" sz="20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20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 particular</a:t>
            </a:r>
            <a:r>
              <a:rPr dirty="0" sz="20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date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71780">
              <a:lnSpc>
                <a:spcPct val="100000"/>
              </a:lnSpc>
            </a:pP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for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example:</a:t>
            </a:r>
            <a:r>
              <a:rPr dirty="0" sz="20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if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day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14th</a:t>
            </a:r>
            <a:r>
              <a:rPr dirty="0" sz="20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12566"/>
                </a:solidFill>
                <a:latin typeface="Times New Roman"/>
                <a:cs typeface="Times New Roman"/>
              </a:rPr>
              <a:t>July,</a:t>
            </a:r>
            <a:r>
              <a:rPr dirty="0" sz="20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2015</a:t>
            </a:r>
            <a:r>
              <a:rPr dirty="0" sz="2000" spc="-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is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Monday</a:t>
            </a:r>
            <a:r>
              <a:rPr dirty="0" sz="20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then</a:t>
            </a:r>
            <a:r>
              <a:rPr dirty="0" sz="20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there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will</a:t>
            </a:r>
            <a:r>
              <a:rPr dirty="0" sz="20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be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Tuesday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on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14th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212566"/>
                </a:solidFill>
                <a:latin typeface="Times New Roman"/>
                <a:cs typeface="Times New Roman"/>
              </a:rPr>
              <a:t>July,</a:t>
            </a:r>
            <a:r>
              <a:rPr dirty="0" sz="20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2016</a:t>
            </a:r>
            <a:r>
              <a:rPr dirty="0" sz="20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and</a:t>
            </a:r>
            <a:r>
              <a:rPr dirty="0" sz="20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2000" spc="5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have</a:t>
            </a:r>
            <a:r>
              <a:rPr dirty="0" sz="20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find</a:t>
            </a:r>
            <a:r>
              <a:rPr dirty="0" sz="20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these</a:t>
            </a:r>
            <a:r>
              <a:rPr dirty="0" sz="20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extra</a:t>
            </a:r>
            <a:r>
              <a:rPr dirty="0" sz="20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number</a:t>
            </a:r>
            <a:r>
              <a:rPr dirty="0" sz="2000" spc="6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days </a:t>
            </a:r>
            <a:r>
              <a:rPr dirty="0" sz="2000" spc="-484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212566"/>
                </a:solidFill>
                <a:latin typeface="Times New Roman"/>
                <a:cs typeface="Times New Roman"/>
              </a:rPr>
              <a:t>which</a:t>
            </a:r>
            <a:r>
              <a:rPr dirty="0" sz="2000" spc="6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is</a:t>
            </a:r>
            <a:r>
              <a:rPr dirty="0" sz="20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equal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the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difference</a:t>
            </a:r>
            <a:r>
              <a:rPr dirty="0" sz="2000" spc="5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the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given</a:t>
            </a:r>
            <a:r>
              <a:rPr dirty="0" sz="20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r>
              <a:rPr dirty="0" sz="20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212566"/>
                </a:solidFill>
                <a:latin typeface="Times New Roman"/>
                <a:cs typeface="Times New Roman"/>
              </a:rPr>
              <a:t>with</a:t>
            </a:r>
            <a:r>
              <a:rPr dirty="0" sz="2000" spc="5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reference</a:t>
            </a:r>
            <a:r>
              <a:rPr dirty="0" sz="20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But,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if</a:t>
            </a:r>
            <a:r>
              <a:rPr dirty="0" sz="20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2000" spc="7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see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a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leap</a:t>
            </a:r>
            <a:r>
              <a:rPr dirty="0" sz="20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r>
              <a:rPr dirty="0" sz="20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there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are</a:t>
            </a:r>
            <a:r>
              <a:rPr dirty="0" sz="20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366(7*52 +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2)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days</a:t>
            </a:r>
            <a:r>
              <a:rPr dirty="0" sz="20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and</a:t>
            </a:r>
            <a:r>
              <a:rPr dirty="0" sz="20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they</a:t>
            </a:r>
            <a:r>
              <a:rPr dirty="0" sz="20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212566"/>
                </a:solidFill>
                <a:latin typeface="Times New Roman"/>
                <a:cs typeface="Times New Roman"/>
              </a:rPr>
              <a:t>will</a:t>
            </a:r>
            <a:r>
              <a:rPr dirty="0" sz="20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add</a:t>
            </a:r>
            <a:endParaRPr sz="20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up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an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extra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day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after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 every</a:t>
            </a:r>
            <a:r>
              <a:rPr dirty="0" sz="20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4</a:t>
            </a:r>
            <a:r>
              <a:rPr dirty="0" sz="20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years.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So,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20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have</a:t>
            </a:r>
            <a:r>
              <a:rPr dirty="0" sz="20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to</a:t>
            </a:r>
            <a:r>
              <a:rPr dirty="0" sz="20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find</a:t>
            </a:r>
            <a:r>
              <a:rPr dirty="0" sz="20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20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12566"/>
                </a:solidFill>
                <a:latin typeface="Times New Roman"/>
                <a:cs typeface="Times New Roman"/>
              </a:rPr>
              <a:t>number</a:t>
            </a:r>
            <a:r>
              <a:rPr dirty="0" sz="2000" spc="5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20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leap</a:t>
            </a:r>
            <a:r>
              <a:rPr dirty="0" sz="2000" spc="-10">
                <a:solidFill>
                  <a:srgbClr val="212566"/>
                </a:solidFill>
                <a:latin typeface="Times New Roman"/>
                <a:cs typeface="Times New Roman"/>
              </a:rPr>
              <a:t> days</a:t>
            </a:r>
            <a:r>
              <a:rPr dirty="0" sz="20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12566"/>
                </a:solidFill>
                <a:latin typeface="Times New Roman"/>
                <a:cs typeface="Times New Roman"/>
              </a:rPr>
              <a:t>also.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403" y="1106246"/>
            <a:ext cx="8133080" cy="496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For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this,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have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to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do</a:t>
            </a:r>
            <a:r>
              <a:rPr dirty="0" sz="1800" spc="-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calculation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which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y/4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–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y/100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+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y/400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37846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And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this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calculation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will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add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up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number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leap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day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 the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difference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given </a:t>
            </a:r>
            <a:r>
              <a:rPr dirty="0" sz="1800" spc="-434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reference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12566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12700" marR="20574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(as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y/4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will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give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number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of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leap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years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from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reference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r>
              <a:rPr dirty="0" sz="1800" spc="5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to 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given</a:t>
            </a:r>
            <a:r>
              <a:rPr dirty="0" sz="18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 </a:t>
            </a:r>
            <a:r>
              <a:rPr dirty="0" sz="1800" spc="-434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but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it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will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add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up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non-leap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years</a:t>
            </a:r>
            <a:r>
              <a:rPr dirty="0" sz="1800" spc="5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century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also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so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have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subtract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y/100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and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this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action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eliminate</a:t>
            </a:r>
            <a:r>
              <a:rPr dirty="0" sz="1800" spc="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leap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years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which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are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divisible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by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400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so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have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to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add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y/400)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 a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leap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extra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will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add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up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after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month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February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so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perform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same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algorithm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month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February and January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will</a:t>
            </a:r>
            <a:r>
              <a:rPr dirty="0" sz="18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subtract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from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given </a:t>
            </a:r>
            <a:r>
              <a:rPr dirty="0" sz="1800" spc="-434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(y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-=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m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&lt;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3)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but</a:t>
            </a:r>
            <a:r>
              <a:rPr dirty="0" sz="1800" spc="-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85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are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subtracting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1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from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for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January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and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February</a:t>
            </a:r>
            <a:r>
              <a:rPr dirty="0" sz="1800" spc="-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for </a:t>
            </a:r>
            <a:r>
              <a:rPr dirty="0" sz="1800" spc="-434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non-leap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years</a:t>
            </a:r>
            <a:r>
              <a:rPr dirty="0" sz="1800" spc="5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too.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12566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This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means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that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there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would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be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"blank"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day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between</a:t>
            </a:r>
            <a:r>
              <a:rPr dirty="0" sz="18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February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28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and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March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1,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that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is,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have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made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every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non-leap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r>
              <a:rPr dirty="0" sz="1800" spc="6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a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leap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year,</a:t>
            </a:r>
            <a:r>
              <a:rPr dirty="0" sz="1800" spc="6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and leap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years</a:t>
            </a:r>
            <a:r>
              <a:rPr dirty="0" sz="1800" spc="5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double-leap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years.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999" y="1283589"/>
            <a:ext cx="6801484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If 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1800" spc="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subtract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1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from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[]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values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of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every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month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after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February,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that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would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fill</a:t>
            </a:r>
            <a:r>
              <a:rPr dirty="0" sz="1800" spc="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gap,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and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leap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year</a:t>
            </a:r>
            <a:r>
              <a:rPr dirty="0" sz="1800" spc="5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problem</a:t>
            </a:r>
            <a:r>
              <a:rPr dirty="0" sz="1800" spc="-3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is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solved.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That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is,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we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need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to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make</a:t>
            </a:r>
            <a:r>
              <a:rPr dirty="0" sz="1800" spc="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following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changes: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[]</a:t>
            </a:r>
            <a:r>
              <a:rPr dirty="0" sz="1800" spc="-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now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becomes</a:t>
            </a:r>
            <a:r>
              <a:rPr dirty="0" sz="1800" spc="5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{0,</a:t>
            </a:r>
            <a:r>
              <a:rPr dirty="0" sz="1800" spc="-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3,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2,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5,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0,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3,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5,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1,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4,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6,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2,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4}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999" y="2929839"/>
            <a:ext cx="5487670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So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our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full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solution</a:t>
            </a:r>
            <a:r>
              <a:rPr dirty="0" sz="1800" spc="-6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would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be: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int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days</a:t>
            </a:r>
            <a:r>
              <a:rPr dirty="0" sz="1800" spc="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(int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80">
                <a:solidFill>
                  <a:srgbClr val="212566"/>
                </a:solidFill>
                <a:latin typeface="Times New Roman"/>
                <a:cs typeface="Times New Roman"/>
              </a:rPr>
              <a:t>y,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int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m,</a:t>
            </a:r>
            <a:r>
              <a:rPr dirty="0" sz="1800" spc="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int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d)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static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int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212566"/>
                </a:solidFill>
                <a:latin typeface="Times New Roman"/>
                <a:cs typeface="Times New Roman"/>
              </a:rPr>
              <a:t>[]</a:t>
            </a:r>
            <a:r>
              <a:rPr dirty="0" sz="1800" spc="-4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=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{0,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3,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2,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5,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0,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3,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5,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1,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4,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6,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2,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4};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y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-=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m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&lt;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3;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return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(y</a:t>
            </a:r>
            <a:r>
              <a:rPr dirty="0" sz="1800" spc="-2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+</a:t>
            </a:r>
            <a:r>
              <a:rPr dirty="0" sz="1800" spc="-1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y/4</a:t>
            </a:r>
            <a:r>
              <a:rPr dirty="0" sz="1800" spc="4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-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y/100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+ </a:t>
            </a:r>
            <a:r>
              <a:rPr dirty="0" sz="1800" spc="-5">
                <a:solidFill>
                  <a:srgbClr val="212566"/>
                </a:solidFill>
                <a:latin typeface="Times New Roman"/>
                <a:cs typeface="Times New Roman"/>
              </a:rPr>
              <a:t>y/400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 +</a:t>
            </a:r>
            <a:r>
              <a:rPr dirty="0" sz="1800" spc="-30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t[m-1] +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d)</a:t>
            </a:r>
            <a:r>
              <a:rPr dirty="0" sz="1800" spc="-2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%</a:t>
            </a:r>
            <a:r>
              <a:rPr dirty="0" sz="1800" spc="-15">
                <a:solidFill>
                  <a:srgbClr val="212566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566"/>
                </a:solidFill>
                <a:latin typeface="Times New Roman"/>
                <a:cs typeface="Times New Roman"/>
              </a:rPr>
              <a:t>7;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12566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7976" y="4206240"/>
            <a:ext cx="3505835" cy="2378075"/>
            <a:chOff x="7427976" y="4206240"/>
            <a:chExt cx="3505835" cy="2378075"/>
          </a:xfrm>
        </p:grpSpPr>
        <p:sp>
          <p:nvSpPr>
            <p:cNvPr id="5" name="object 5"/>
            <p:cNvSpPr/>
            <p:nvPr/>
          </p:nvSpPr>
          <p:spPr>
            <a:xfrm>
              <a:off x="7479792" y="4236720"/>
              <a:ext cx="3447415" cy="2341245"/>
            </a:xfrm>
            <a:custGeom>
              <a:avLst/>
              <a:gdLst/>
              <a:ahLst/>
              <a:cxnLst/>
              <a:rect l="l" t="t" r="r" b="b"/>
              <a:pathLst>
                <a:path w="3447415" h="2341245">
                  <a:moveTo>
                    <a:pt x="0" y="2340864"/>
                  </a:moveTo>
                  <a:lnTo>
                    <a:pt x="3447288" y="2340864"/>
                  </a:lnTo>
                  <a:lnTo>
                    <a:pt x="3447288" y="0"/>
                  </a:lnTo>
                  <a:lnTo>
                    <a:pt x="0" y="0"/>
                  </a:lnTo>
                  <a:lnTo>
                    <a:pt x="0" y="2340864"/>
                  </a:lnTo>
                  <a:close/>
                </a:path>
              </a:pathLst>
            </a:custGeom>
            <a:ln w="12700">
              <a:solidFill>
                <a:srgbClr val="B03A9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976" y="4206240"/>
              <a:ext cx="1475994" cy="5128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5136" y="4508050"/>
              <a:ext cx="1201674" cy="465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8383" y="4206240"/>
              <a:ext cx="759714" cy="5128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5544" y="4508050"/>
              <a:ext cx="485406" cy="465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561326" y="4258817"/>
            <a:ext cx="119316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1800" spc="17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DAY</a:t>
            </a:r>
            <a:r>
              <a:rPr dirty="0" u="sng" sz="1800" spc="-9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27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3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algn="ctr" marR="111760">
              <a:lnSpc>
                <a:spcPct val="100000"/>
              </a:lnSpc>
            </a:pPr>
            <a:r>
              <a:rPr dirty="0" sz="1800" spc="13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 marR="111760">
              <a:lnSpc>
                <a:spcPct val="100000"/>
              </a:lnSpc>
            </a:pPr>
            <a:r>
              <a:rPr dirty="0" sz="1800" spc="13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algn="ctr" marR="111760">
              <a:lnSpc>
                <a:spcPct val="100000"/>
              </a:lnSpc>
            </a:pPr>
            <a:r>
              <a:rPr dirty="0" sz="1800" spc="13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algn="ctr" marR="111760">
              <a:lnSpc>
                <a:spcPct val="100000"/>
              </a:lnSpc>
              <a:spcBef>
                <a:spcPts val="5"/>
              </a:spcBef>
            </a:pPr>
            <a:r>
              <a:rPr dirty="0" sz="1800" spc="13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algn="ctr" marR="111760">
              <a:lnSpc>
                <a:spcPct val="100000"/>
              </a:lnSpc>
            </a:pPr>
            <a:r>
              <a:rPr dirty="0" sz="1800" spc="13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algn="ctr" marR="111760">
              <a:lnSpc>
                <a:spcPct val="100000"/>
              </a:lnSpc>
            </a:pPr>
            <a:r>
              <a:rPr dirty="0" sz="1800" spc="13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1761" y="4258817"/>
            <a:ext cx="144653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0"/>
              </a:spcBef>
            </a:pPr>
            <a:r>
              <a:rPr dirty="0" u="sng" sz="1800" spc="17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DAY 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 spc="170">
                <a:latin typeface="Calibri"/>
                <a:cs typeface="Calibri"/>
              </a:rPr>
              <a:t>SUNDAY 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 spc="180">
                <a:latin typeface="Calibri"/>
                <a:cs typeface="Calibri"/>
              </a:rPr>
              <a:t>MONDAY 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 spc="160">
                <a:latin typeface="Calibri"/>
                <a:cs typeface="Calibri"/>
              </a:rPr>
              <a:t>TUESDAY 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 spc="210">
                <a:latin typeface="Calibri"/>
                <a:cs typeface="Calibri"/>
              </a:rPr>
              <a:t>W</a:t>
            </a:r>
            <a:r>
              <a:rPr dirty="0" sz="1800" spc="105">
                <a:latin typeface="Calibri"/>
                <a:cs typeface="Calibri"/>
              </a:rPr>
              <a:t>E</a:t>
            </a:r>
            <a:r>
              <a:rPr dirty="0" sz="1800" spc="235">
                <a:latin typeface="Calibri"/>
                <a:cs typeface="Calibri"/>
              </a:rPr>
              <a:t>DN</a:t>
            </a:r>
            <a:r>
              <a:rPr dirty="0" sz="1800" spc="165">
                <a:latin typeface="Calibri"/>
                <a:cs typeface="Calibri"/>
              </a:rPr>
              <a:t>E</a:t>
            </a:r>
            <a:r>
              <a:rPr dirty="0" sz="1800" spc="175">
                <a:latin typeface="Calibri"/>
                <a:cs typeface="Calibri"/>
              </a:rPr>
              <a:t>S</a:t>
            </a:r>
            <a:r>
              <a:rPr dirty="0" sz="1800" spc="204">
                <a:latin typeface="Calibri"/>
                <a:cs typeface="Calibri"/>
              </a:rPr>
              <a:t>D</a:t>
            </a:r>
            <a:r>
              <a:rPr dirty="0" sz="1800" spc="105">
                <a:latin typeface="Calibri"/>
                <a:cs typeface="Calibri"/>
              </a:rPr>
              <a:t>A</a:t>
            </a:r>
            <a:r>
              <a:rPr dirty="0" sz="1800" spc="130">
                <a:latin typeface="Calibri"/>
                <a:cs typeface="Calibri"/>
              </a:rPr>
              <a:t>Y  </a:t>
            </a:r>
            <a:r>
              <a:rPr dirty="0" sz="1800" spc="155">
                <a:latin typeface="Calibri"/>
                <a:cs typeface="Calibri"/>
              </a:rPr>
              <a:t>THURSDAY 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 spc="135">
                <a:latin typeface="Calibri"/>
                <a:cs typeface="Calibri"/>
              </a:rPr>
              <a:t>FRIDAY 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145">
                <a:latin typeface="Calibri"/>
                <a:cs typeface="Calibri"/>
              </a:rPr>
              <a:t>SATURDAY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91786" y="4916042"/>
            <a:ext cx="2654935" cy="1252220"/>
            <a:chOff x="4391786" y="4916042"/>
            <a:chExt cx="2654935" cy="1252220"/>
          </a:xfrm>
        </p:grpSpPr>
        <p:sp>
          <p:nvSpPr>
            <p:cNvPr id="13" name="object 13"/>
            <p:cNvSpPr/>
            <p:nvPr/>
          </p:nvSpPr>
          <p:spPr>
            <a:xfrm>
              <a:off x="4888991" y="5397626"/>
              <a:ext cx="2157730" cy="770890"/>
            </a:xfrm>
            <a:custGeom>
              <a:avLst/>
              <a:gdLst/>
              <a:ahLst/>
              <a:cxnLst/>
              <a:rect l="l" t="t" r="r" b="b"/>
              <a:pathLst>
                <a:path w="2157729" h="770889">
                  <a:moveTo>
                    <a:pt x="2081149" y="694232"/>
                  </a:moveTo>
                  <a:lnTo>
                    <a:pt x="2081149" y="770432"/>
                  </a:lnTo>
                  <a:lnTo>
                    <a:pt x="2138299" y="741857"/>
                  </a:lnTo>
                  <a:lnTo>
                    <a:pt x="2093849" y="741857"/>
                  </a:lnTo>
                  <a:lnTo>
                    <a:pt x="2093849" y="722807"/>
                  </a:lnTo>
                  <a:lnTo>
                    <a:pt x="2138299" y="722807"/>
                  </a:lnTo>
                  <a:lnTo>
                    <a:pt x="2081149" y="694232"/>
                  </a:lnTo>
                  <a:close/>
                </a:path>
                <a:path w="2157729" h="770889">
                  <a:moveTo>
                    <a:pt x="1069213" y="9525"/>
                  </a:moveTo>
                  <a:lnTo>
                    <a:pt x="1069213" y="741857"/>
                  </a:lnTo>
                  <a:lnTo>
                    <a:pt x="2081149" y="741857"/>
                  </a:lnTo>
                  <a:lnTo>
                    <a:pt x="2081149" y="732332"/>
                  </a:lnTo>
                  <a:lnTo>
                    <a:pt x="1088263" y="732332"/>
                  </a:lnTo>
                  <a:lnTo>
                    <a:pt x="1078738" y="722807"/>
                  </a:lnTo>
                  <a:lnTo>
                    <a:pt x="1088263" y="722807"/>
                  </a:lnTo>
                  <a:lnTo>
                    <a:pt x="1088263" y="19050"/>
                  </a:lnTo>
                  <a:lnTo>
                    <a:pt x="1078738" y="19050"/>
                  </a:lnTo>
                  <a:lnTo>
                    <a:pt x="1069213" y="9525"/>
                  </a:lnTo>
                  <a:close/>
                </a:path>
                <a:path w="2157729" h="770889">
                  <a:moveTo>
                    <a:pt x="2138299" y="722807"/>
                  </a:moveTo>
                  <a:lnTo>
                    <a:pt x="2093849" y="722807"/>
                  </a:lnTo>
                  <a:lnTo>
                    <a:pt x="2093849" y="741857"/>
                  </a:lnTo>
                  <a:lnTo>
                    <a:pt x="2138299" y="741857"/>
                  </a:lnTo>
                  <a:lnTo>
                    <a:pt x="2157349" y="732332"/>
                  </a:lnTo>
                  <a:lnTo>
                    <a:pt x="2138299" y="722807"/>
                  </a:lnTo>
                  <a:close/>
                </a:path>
                <a:path w="2157729" h="770889">
                  <a:moveTo>
                    <a:pt x="1088263" y="722807"/>
                  </a:moveTo>
                  <a:lnTo>
                    <a:pt x="1078738" y="722807"/>
                  </a:lnTo>
                  <a:lnTo>
                    <a:pt x="1088263" y="732332"/>
                  </a:lnTo>
                  <a:lnTo>
                    <a:pt x="1088263" y="722807"/>
                  </a:lnTo>
                  <a:close/>
                </a:path>
                <a:path w="2157729" h="770889">
                  <a:moveTo>
                    <a:pt x="2081149" y="722807"/>
                  </a:moveTo>
                  <a:lnTo>
                    <a:pt x="1088263" y="722807"/>
                  </a:lnTo>
                  <a:lnTo>
                    <a:pt x="1088263" y="732332"/>
                  </a:lnTo>
                  <a:lnTo>
                    <a:pt x="2081149" y="732332"/>
                  </a:lnTo>
                  <a:lnTo>
                    <a:pt x="2081149" y="722807"/>
                  </a:lnTo>
                  <a:close/>
                </a:path>
                <a:path w="2157729" h="770889">
                  <a:moveTo>
                    <a:pt x="1088263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069213" y="19050"/>
                  </a:lnTo>
                  <a:lnTo>
                    <a:pt x="1069213" y="9525"/>
                  </a:lnTo>
                  <a:lnTo>
                    <a:pt x="1088263" y="9525"/>
                  </a:lnTo>
                  <a:lnTo>
                    <a:pt x="1088263" y="0"/>
                  </a:lnTo>
                  <a:close/>
                </a:path>
                <a:path w="2157729" h="770889">
                  <a:moveTo>
                    <a:pt x="1088263" y="9525"/>
                  </a:moveTo>
                  <a:lnTo>
                    <a:pt x="1069213" y="9525"/>
                  </a:lnTo>
                  <a:lnTo>
                    <a:pt x="1078738" y="19050"/>
                  </a:lnTo>
                  <a:lnTo>
                    <a:pt x="1088263" y="19050"/>
                  </a:lnTo>
                  <a:lnTo>
                    <a:pt x="1088263" y="9525"/>
                  </a:lnTo>
                  <a:close/>
                </a:path>
              </a:pathLst>
            </a:custGeom>
            <a:solidFill>
              <a:srgbClr val="C34D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01311" y="49255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156" y="48171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C34D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336" y="213359"/>
            <a:ext cx="1826895" cy="793750"/>
            <a:chOff x="783336" y="213359"/>
            <a:chExt cx="1826895" cy="793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336" y="213359"/>
              <a:ext cx="1707642" cy="7932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7775" y="213359"/>
              <a:ext cx="592074" cy="79324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444" y="306450"/>
            <a:ext cx="137922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pc="-5">
                <a:solidFill>
                  <a:srgbClr val="FFFFFF"/>
                </a:solidFill>
              </a:rPr>
              <a:t>CODE</a:t>
            </a:r>
            <a:r>
              <a:rPr dirty="0" u="none" spc="-80">
                <a:solidFill>
                  <a:srgbClr val="FFFFFF"/>
                </a:solidFill>
              </a:rPr>
              <a:t> </a:t>
            </a:r>
            <a:r>
              <a:rPr dirty="0" u="none">
                <a:solidFill>
                  <a:srgbClr val="FFFFFF"/>
                </a:solidFill>
              </a:rPr>
              <a:t>:-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034" y="807671"/>
            <a:ext cx="10447362" cy="58766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976" y="799107"/>
            <a:ext cx="10662046" cy="5997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Anisha Katiyar</dc:creator>
  <dc:title>PowerPoint Presentation</dc:title>
  <dcterms:created xsi:type="dcterms:W3CDTF">2021-06-24T17:13:43Z</dcterms:created>
  <dcterms:modified xsi:type="dcterms:W3CDTF">2021-06-24T17:13:43Z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2021-06-24T00:00:00Z</vt:filetime>
  </property>
</Properties>
</file>