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58" r:id="rId5"/>
    <p:sldId id="259" r:id="rId6"/>
    <p:sldId id="260" r:id="rId7"/>
    <p:sldId id="261"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at Kuballi" userId="ee577e48e6cda24d" providerId="LiveId" clId="{363E9F9F-5BBF-4452-A5B3-F22EFBB55B53}"/>
    <pc:docChg chg="custSel addSld modSld">
      <pc:chgData name="Rajat Kuballi" userId="ee577e48e6cda24d" providerId="LiveId" clId="{363E9F9F-5BBF-4452-A5B3-F22EFBB55B53}" dt="2023-05-29T15:42:41.271" v="241" actId="14100"/>
      <pc:docMkLst>
        <pc:docMk/>
      </pc:docMkLst>
      <pc:sldChg chg="addSp modSp mod">
        <pc:chgData name="Rajat Kuballi" userId="ee577e48e6cda24d" providerId="LiveId" clId="{363E9F9F-5BBF-4452-A5B3-F22EFBB55B53}" dt="2023-05-29T15:37:21.514" v="215" actId="1076"/>
        <pc:sldMkLst>
          <pc:docMk/>
          <pc:sldMk cId="3911741881" sldId="256"/>
        </pc:sldMkLst>
        <pc:spChg chg="add mod">
          <ac:chgData name="Rajat Kuballi" userId="ee577e48e6cda24d" providerId="LiveId" clId="{363E9F9F-5BBF-4452-A5B3-F22EFBB55B53}" dt="2023-05-29T15:37:21.514" v="215" actId="1076"/>
          <ac:spMkLst>
            <pc:docMk/>
            <pc:sldMk cId="3911741881" sldId="256"/>
            <ac:spMk id="4" creationId="{0E4DB5B4-F785-EAF2-9D6A-AC54E26D7CFB}"/>
          </ac:spMkLst>
        </pc:spChg>
      </pc:sldChg>
      <pc:sldChg chg="modSp mod">
        <pc:chgData name="Rajat Kuballi" userId="ee577e48e6cda24d" providerId="LiveId" clId="{363E9F9F-5BBF-4452-A5B3-F22EFBB55B53}" dt="2023-05-29T15:40:54.855" v="216" actId="20577"/>
        <pc:sldMkLst>
          <pc:docMk/>
          <pc:sldMk cId="4281128371" sldId="261"/>
        </pc:sldMkLst>
        <pc:spChg chg="mod">
          <ac:chgData name="Rajat Kuballi" userId="ee577e48e6cda24d" providerId="LiveId" clId="{363E9F9F-5BBF-4452-A5B3-F22EFBB55B53}" dt="2023-05-29T15:40:54.855" v="216" actId="20577"/>
          <ac:spMkLst>
            <pc:docMk/>
            <pc:sldMk cId="4281128371" sldId="261"/>
            <ac:spMk id="2" creationId="{D12A2577-5713-46F5-B0D6-1EC16548FF6D}"/>
          </ac:spMkLst>
        </pc:spChg>
      </pc:sldChg>
      <pc:sldChg chg="modSp mod">
        <pc:chgData name="Rajat Kuballi" userId="ee577e48e6cda24d" providerId="LiveId" clId="{363E9F9F-5BBF-4452-A5B3-F22EFBB55B53}" dt="2023-05-29T15:40:58.448" v="217" actId="20577"/>
        <pc:sldMkLst>
          <pc:docMk/>
          <pc:sldMk cId="482641756" sldId="262"/>
        </pc:sldMkLst>
        <pc:spChg chg="mod">
          <ac:chgData name="Rajat Kuballi" userId="ee577e48e6cda24d" providerId="LiveId" clId="{363E9F9F-5BBF-4452-A5B3-F22EFBB55B53}" dt="2023-05-29T15:40:58.448" v="217" actId="20577"/>
          <ac:spMkLst>
            <pc:docMk/>
            <pc:sldMk cId="482641756" sldId="262"/>
            <ac:spMk id="2" creationId="{D2DFAEE5-E1B2-ABBC-CCC0-5AE5B5FCA147}"/>
          </ac:spMkLst>
        </pc:spChg>
      </pc:sldChg>
      <pc:sldChg chg="modSp new mod">
        <pc:chgData name="Rajat Kuballi" userId="ee577e48e6cda24d" providerId="LiveId" clId="{363E9F9F-5BBF-4452-A5B3-F22EFBB55B53}" dt="2023-05-29T15:36:13.015" v="161" actId="255"/>
        <pc:sldMkLst>
          <pc:docMk/>
          <pc:sldMk cId="3918105341" sldId="263"/>
        </pc:sldMkLst>
        <pc:spChg chg="mod">
          <ac:chgData name="Rajat Kuballi" userId="ee577e48e6cda24d" providerId="LiveId" clId="{363E9F9F-5BBF-4452-A5B3-F22EFBB55B53}" dt="2023-05-29T15:33:20.894" v="8" actId="20577"/>
          <ac:spMkLst>
            <pc:docMk/>
            <pc:sldMk cId="3918105341" sldId="263"/>
            <ac:spMk id="2" creationId="{004316EF-0618-390C-9069-B9FDA4A7426A}"/>
          </ac:spMkLst>
        </pc:spChg>
        <pc:spChg chg="mod">
          <ac:chgData name="Rajat Kuballi" userId="ee577e48e6cda24d" providerId="LiveId" clId="{363E9F9F-5BBF-4452-A5B3-F22EFBB55B53}" dt="2023-05-29T15:36:13.015" v="161" actId="255"/>
          <ac:spMkLst>
            <pc:docMk/>
            <pc:sldMk cId="3918105341" sldId="263"/>
            <ac:spMk id="3" creationId="{37C4525A-8920-5711-86E0-52583332DB4A}"/>
          </ac:spMkLst>
        </pc:spChg>
      </pc:sldChg>
      <pc:sldChg chg="addSp modSp new mod">
        <pc:chgData name="Rajat Kuballi" userId="ee577e48e6cda24d" providerId="LiveId" clId="{363E9F9F-5BBF-4452-A5B3-F22EFBB55B53}" dt="2023-05-29T15:42:41.271" v="241" actId="14100"/>
        <pc:sldMkLst>
          <pc:docMk/>
          <pc:sldMk cId="2986998379" sldId="264"/>
        </pc:sldMkLst>
        <pc:picChg chg="add mod">
          <ac:chgData name="Rajat Kuballi" userId="ee577e48e6cda24d" providerId="LiveId" clId="{363E9F9F-5BBF-4452-A5B3-F22EFBB55B53}" dt="2023-05-29T15:42:41.271" v="241" actId="14100"/>
          <ac:picMkLst>
            <pc:docMk/>
            <pc:sldMk cId="2986998379" sldId="264"/>
            <ac:picMk id="3" creationId="{D6A34EAE-B25A-845F-B920-06C44AD4F55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B33BB8-592D-419E-922B-C6F52CA02BD0}" type="datetimeFigureOut">
              <a:rPr lang="en-US" smtClean="0"/>
              <a:t>5/29/2023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98472C4A-E1F7-4B1A-A3D1-C643D7C69F49}"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9506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B33BB8-592D-419E-922B-C6F52CA02BD0}" type="datetimeFigureOut">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472C4A-E1F7-4B1A-A3D1-C643D7C69F49}"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2684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B33BB8-592D-419E-922B-C6F52CA02BD0}" type="datetimeFigureOut">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472C4A-E1F7-4B1A-A3D1-C643D7C69F49}"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6891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B33BB8-592D-419E-922B-C6F52CA02BD0}" type="datetimeFigureOut">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472C4A-E1F7-4B1A-A3D1-C643D7C69F49}"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11650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B33BB8-592D-419E-922B-C6F52CA02BD0}" type="datetimeFigureOut">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472C4A-E1F7-4B1A-A3D1-C643D7C69F49}"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1211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B33BB8-592D-419E-922B-C6F52CA02BD0}" type="datetimeFigureOut">
              <a:rPr lang="en-US" smtClean="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472C4A-E1F7-4B1A-A3D1-C643D7C69F49}"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435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B33BB8-592D-419E-922B-C6F52CA02BD0}" type="datetimeFigureOut">
              <a:rPr lang="en-US" smtClean="0"/>
              <a:t>5/29/2023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8472C4A-E1F7-4B1A-A3D1-C643D7C69F49}"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3423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B33BB8-592D-419E-922B-C6F52CA02BD0}" type="datetimeFigureOut">
              <a:rPr lang="en-US" smtClean="0"/>
              <a:t>5/29/2023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8472C4A-E1F7-4B1A-A3D1-C643D7C69F49}"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2625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B33BB8-592D-419E-922B-C6F52CA02BD0}" type="datetimeFigureOut">
              <a:rPr lang="en-US" smtClean="0"/>
              <a:t>5/29/2023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8472C4A-E1F7-4B1A-A3D1-C643D7C69F49}" type="slidenum">
              <a:rPr lang="en-US" smtClean="0"/>
              <a:t>‹#›</a:t>
            </a:fld>
            <a:endParaRPr lang="en-US" dirty="0"/>
          </a:p>
        </p:txBody>
      </p:sp>
    </p:spTree>
    <p:extLst>
      <p:ext uri="{BB962C8B-B14F-4D97-AF65-F5344CB8AC3E}">
        <p14:creationId xmlns:p14="http://schemas.microsoft.com/office/powerpoint/2010/main" val="2381099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B33BB8-592D-419E-922B-C6F52CA02BD0}" type="datetimeFigureOut">
              <a:rPr lang="en-US" smtClean="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472C4A-E1F7-4B1A-A3D1-C643D7C69F49}"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377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CB33BB8-592D-419E-922B-C6F52CA02BD0}" type="datetimeFigureOut">
              <a:rPr lang="en-US" smtClean="0"/>
              <a:t>5/29/2023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98472C4A-E1F7-4B1A-A3D1-C643D7C69F49}"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90393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CB33BB8-592D-419E-922B-C6F52CA02BD0}" type="datetimeFigureOut">
              <a:rPr lang="en-US" smtClean="0"/>
              <a:t>5/29/2023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8472C4A-E1F7-4B1A-A3D1-C643D7C69F49}"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6556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1479B-E3D8-00D4-A1C4-7AE92F9D4C26}"/>
              </a:ext>
            </a:extLst>
          </p:cNvPr>
          <p:cNvSpPr>
            <a:spLocks noGrp="1"/>
          </p:cNvSpPr>
          <p:nvPr>
            <p:ph type="ctrTitle"/>
          </p:nvPr>
        </p:nvSpPr>
        <p:spPr/>
        <p:txBody>
          <a:bodyPr/>
          <a:lstStyle/>
          <a:p>
            <a:r>
              <a:rPr lang="en-US" dirty="0"/>
              <a:t>Image Retrieval Using CycleGAN </a:t>
            </a:r>
          </a:p>
        </p:txBody>
      </p:sp>
      <p:sp>
        <p:nvSpPr>
          <p:cNvPr id="4" name="TextBox 3">
            <a:extLst>
              <a:ext uri="{FF2B5EF4-FFF2-40B4-BE49-F238E27FC236}">
                <a16:creationId xmlns:a16="http://schemas.microsoft.com/office/drawing/2014/main" id="{0E4DB5B4-F785-EAF2-9D6A-AC54E26D7CFB}"/>
              </a:ext>
            </a:extLst>
          </p:cNvPr>
          <p:cNvSpPr txBox="1"/>
          <p:nvPr/>
        </p:nvSpPr>
        <p:spPr>
          <a:xfrm>
            <a:off x="9988727" y="5050173"/>
            <a:ext cx="2132250" cy="923330"/>
          </a:xfrm>
          <a:prstGeom prst="rect">
            <a:avLst/>
          </a:prstGeom>
          <a:noFill/>
        </p:spPr>
        <p:txBody>
          <a:bodyPr wrap="none" rtlCol="0">
            <a:spAutoFit/>
          </a:bodyPr>
          <a:lstStyle/>
          <a:p>
            <a:r>
              <a:rPr lang="en-US" dirty="0"/>
              <a:t>Presented by:</a:t>
            </a:r>
          </a:p>
          <a:p>
            <a:r>
              <a:rPr lang="en-US" dirty="0"/>
              <a:t>Rajat Gireesh Kuballi</a:t>
            </a:r>
          </a:p>
          <a:p>
            <a:r>
              <a:rPr lang="en-US" dirty="0"/>
              <a:t>2GI20EC058</a:t>
            </a:r>
          </a:p>
        </p:txBody>
      </p:sp>
    </p:spTree>
    <p:extLst>
      <p:ext uri="{BB962C8B-B14F-4D97-AF65-F5344CB8AC3E}">
        <p14:creationId xmlns:p14="http://schemas.microsoft.com/office/powerpoint/2010/main" val="3911741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316EF-0618-390C-9069-B9FDA4A7426A}"/>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37C4525A-8920-5711-86E0-52583332DB4A}"/>
              </a:ext>
            </a:extLst>
          </p:cNvPr>
          <p:cNvSpPr>
            <a:spLocks noGrp="1"/>
          </p:cNvSpPr>
          <p:nvPr>
            <p:ph idx="1"/>
          </p:nvPr>
        </p:nvSpPr>
        <p:spPr>
          <a:xfrm>
            <a:off x="1451579" y="2015732"/>
            <a:ext cx="10049727" cy="3923674"/>
          </a:xfrm>
        </p:spPr>
        <p:txBody>
          <a:bodyPr>
            <a:normAutofit/>
          </a:bodyPr>
          <a:lstStyle/>
          <a:p>
            <a:r>
              <a:rPr lang="en-US" sz="2400" dirty="0"/>
              <a:t>Image Retrieval</a:t>
            </a:r>
          </a:p>
          <a:p>
            <a:r>
              <a:rPr lang="en-US" sz="2400" dirty="0"/>
              <a:t>CycleGAN</a:t>
            </a:r>
          </a:p>
          <a:p>
            <a:r>
              <a:rPr lang="en-US" sz="2400" dirty="0"/>
              <a:t>Steps Involved in Image Retrieval Using CycleGAN</a:t>
            </a:r>
          </a:p>
          <a:p>
            <a:r>
              <a:rPr lang="en-US" sz="2400" dirty="0"/>
              <a:t>Application</a:t>
            </a:r>
          </a:p>
          <a:p>
            <a:r>
              <a:rPr lang="en-US" sz="2400" dirty="0"/>
              <a:t>Accuracy</a:t>
            </a:r>
          </a:p>
          <a:p>
            <a:r>
              <a:rPr lang="en-US" sz="2400" dirty="0"/>
              <a:t>Conclusion</a:t>
            </a:r>
          </a:p>
        </p:txBody>
      </p:sp>
    </p:spTree>
    <p:extLst>
      <p:ext uri="{BB962C8B-B14F-4D97-AF65-F5344CB8AC3E}">
        <p14:creationId xmlns:p14="http://schemas.microsoft.com/office/powerpoint/2010/main" val="3918105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F0340-46B6-A737-5578-92919907140F}"/>
              </a:ext>
            </a:extLst>
          </p:cNvPr>
          <p:cNvSpPr>
            <a:spLocks noGrp="1"/>
          </p:cNvSpPr>
          <p:nvPr>
            <p:ph type="title"/>
          </p:nvPr>
        </p:nvSpPr>
        <p:spPr>
          <a:xfrm>
            <a:off x="810342" y="577969"/>
            <a:ext cx="6507710" cy="1325563"/>
          </a:xfrm>
        </p:spPr>
        <p:txBody>
          <a:bodyPr>
            <a:normAutofit/>
          </a:bodyPr>
          <a:lstStyle/>
          <a:p>
            <a:r>
              <a:rPr lang="en-US" dirty="0"/>
              <a:t>What is Image Retrieval?</a:t>
            </a:r>
          </a:p>
        </p:txBody>
      </p:sp>
      <p:sp>
        <p:nvSpPr>
          <p:cNvPr id="3" name="Content Placeholder 2">
            <a:extLst>
              <a:ext uri="{FF2B5EF4-FFF2-40B4-BE49-F238E27FC236}">
                <a16:creationId xmlns:a16="http://schemas.microsoft.com/office/drawing/2014/main" id="{42D79799-A865-7257-0196-701AFB3D0C6C}"/>
              </a:ext>
            </a:extLst>
          </p:cNvPr>
          <p:cNvSpPr>
            <a:spLocks noGrp="1"/>
          </p:cNvSpPr>
          <p:nvPr>
            <p:ph idx="1"/>
          </p:nvPr>
        </p:nvSpPr>
        <p:spPr>
          <a:xfrm>
            <a:off x="810342" y="2073944"/>
            <a:ext cx="6317609" cy="4351338"/>
          </a:xfrm>
        </p:spPr>
        <p:txBody>
          <a:bodyPr/>
          <a:lstStyle/>
          <a:p>
            <a:pPr marL="0" indent="0" algn="just">
              <a:buNone/>
            </a:pPr>
            <a:r>
              <a:rPr lang="en-US" dirty="0"/>
              <a:t>Image retrieval refers to the process of searching and retrieving specific images from a large collection or database based on their content, visual features, or similarity to a given query image. It involves techniques and algorithms that analyze and compare image attributes such as color, texture, shape, and spatial distribution.</a:t>
            </a:r>
          </a:p>
        </p:txBody>
      </p:sp>
      <p:pic>
        <p:nvPicPr>
          <p:cNvPr id="1026" name="Picture 2" descr="what is image retrieval system? And what are its applications. | ssla.co.uk">
            <a:extLst>
              <a:ext uri="{FF2B5EF4-FFF2-40B4-BE49-F238E27FC236}">
                <a16:creationId xmlns:a16="http://schemas.microsoft.com/office/drawing/2014/main" id="{FD4F1670-E344-C7A1-4FE1-50CD41CC06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8052" y="1992238"/>
            <a:ext cx="4672665" cy="3410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1337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03FEF-8D5E-54A9-6490-353B237F1475}"/>
              </a:ext>
            </a:extLst>
          </p:cNvPr>
          <p:cNvSpPr>
            <a:spLocks noGrp="1"/>
          </p:cNvSpPr>
          <p:nvPr>
            <p:ph type="title"/>
          </p:nvPr>
        </p:nvSpPr>
        <p:spPr/>
        <p:txBody>
          <a:bodyPr/>
          <a:lstStyle/>
          <a:p>
            <a:r>
              <a:rPr lang="en-US" dirty="0"/>
              <a:t>What is CycleGAN?</a:t>
            </a:r>
          </a:p>
        </p:txBody>
      </p:sp>
      <p:sp>
        <p:nvSpPr>
          <p:cNvPr id="3" name="Content Placeholder 2">
            <a:extLst>
              <a:ext uri="{FF2B5EF4-FFF2-40B4-BE49-F238E27FC236}">
                <a16:creationId xmlns:a16="http://schemas.microsoft.com/office/drawing/2014/main" id="{87A4F330-A8E4-7702-F9C5-258DD3B76842}"/>
              </a:ext>
            </a:extLst>
          </p:cNvPr>
          <p:cNvSpPr>
            <a:spLocks noGrp="1"/>
          </p:cNvSpPr>
          <p:nvPr>
            <p:ph idx="1"/>
          </p:nvPr>
        </p:nvSpPr>
        <p:spPr>
          <a:xfrm>
            <a:off x="474914" y="2143694"/>
            <a:ext cx="6675408" cy="4351338"/>
          </a:xfrm>
        </p:spPr>
        <p:txBody>
          <a:bodyPr>
            <a:normAutofit/>
          </a:bodyPr>
          <a:lstStyle/>
          <a:p>
            <a:pPr marL="0" indent="0" algn="just">
              <a:buNone/>
            </a:pPr>
            <a:r>
              <a:rPr lang="en-US" dirty="0"/>
              <a:t>CycleGAN, short for Cycle-Consistent Generative Adversarial Network, is a type of deep learning model that is used for unsupervised image-to-image translation tasks. It is specifically designed to learn mappings between two different domains without requiring paired training data. </a:t>
            </a:r>
          </a:p>
        </p:txBody>
      </p:sp>
      <p:pic>
        <p:nvPicPr>
          <p:cNvPr id="2050" name="Picture 2" descr="CycleGAN : Image Translation with GAN (4)">
            <a:extLst>
              <a:ext uri="{FF2B5EF4-FFF2-40B4-BE49-F238E27FC236}">
                <a16:creationId xmlns:a16="http://schemas.microsoft.com/office/drawing/2014/main" id="{05EF6EC1-E800-6013-0088-11693ED755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7434" y="2030135"/>
            <a:ext cx="4833668" cy="3529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129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2B6BE-93C4-1405-87EA-1E7ACE50B041}"/>
              </a:ext>
            </a:extLst>
          </p:cNvPr>
          <p:cNvSpPr>
            <a:spLocks noGrp="1"/>
          </p:cNvSpPr>
          <p:nvPr>
            <p:ph type="title"/>
          </p:nvPr>
        </p:nvSpPr>
        <p:spPr>
          <a:xfrm>
            <a:off x="1430324" y="576844"/>
            <a:ext cx="10515600" cy="800945"/>
          </a:xfrm>
        </p:spPr>
        <p:txBody>
          <a:bodyPr>
            <a:normAutofit fontScale="90000"/>
          </a:bodyPr>
          <a:lstStyle/>
          <a:p>
            <a:r>
              <a:rPr lang="en-US" dirty="0"/>
              <a:t>Steps involved in Image Retrieval using CycleGAN</a:t>
            </a:r>
          </a:p>
        </p:txBody>
      </p:sp>
      <p:sp>
        <p:nvSpPr>
          <p:cNvPr id="3" name="Content Placeholder 2">
            <a:extLst>
              <a:ext uri="{FF2B5EF4-FFF2-40B4-BE49-F238E27FC236}">
                <a16:creationId xmlns:a16="http://schemas.microsoft.com/office/drawing/2014/main" id="{02BF03CF-9276-8C63-D020-65F2292A40DF}"/>
              </a:ext>
            </a:extLst>
          </p:cNvPr>
          <p:cNvSpPr>
            <a:spLocks noGrp="1"/>
          </p:cNvSpPr>
          <p:nvPr>
            <p:ph idx="1"/>
          </p:nvPr>
        </p:nvSpPr>
        <p:spPr>
          <a:xfrm>
            <a:off x="1333150" y="2063692"/>
            <a:ext cx="10515600" cy="3775046"/>
          </a:xfrm>
        </p:spPr>
        <p:txBody>
          <a:bodyPr>
            <a:normAutofit fontScale="77500" lnSpcReduction="20000"/>
          </a:bodyPr>
          <a:lstStyle/>
          <a:p>
            <a:pPr marL="0" indent="0" algn="just">
              <a:buNone/>
            </a:pPr>
            <a:r>
              <a:rPr lang="en-US" dirty="0"/>
              <a:t>1)Dataset Collection</a:t>
            </a:r>
          </a:p>
          <a:p>
            <a:pPr marL="0" indent="0" algn="just">
              <a:buNone/>
            </a:pPr>
            <a:r>
              <a:rPr lang="en-US" dirty="0"/>
              <a:t>2)Data Preprocessing</a:t>
            </a:r>
          </a:p>
          <a:p>
            <a:pPr marL="0" indent="0" algn="just">
              <a:buNone/>
            </a:pPr>
            <a:r>
              <a:rPr lang="en-US" dirty="0"/>
              <a:t>3)Train CycleGAN</a:t>
            </a:r>
          </a:p>
          <a:p>
            <a:pPr marL="0" indent="0" algn="just">
              <a:buNone/>
            </a:pPr>
            <a:r>
              <a:rPr lang="en-US" dirty="0"/>
              <a:t> 4)Cycle Consistency Loss</a:t>
            </a:r>
          </a:p>
          <a:p>
            <a:pPr marL="0" indent="0" algn="just">
              <a:buNone/>
            </a:pPr>
            <a:r>
              <a:rPr lang="en-US" dirty="0"/>
              <a:t>5)Model Evaluation:</a:t>
            </a:r>
          </a:p>
          <a:p>
            <a:pPr marL="0" indent="0" algn="just">
              <a:buNone/>
            </a:pPr>
            <a:r>
              <a:rPr lang="en-US" dirty="0"/>
              <a:t>6)Feature Extraction</a:t>
            </a:r>
          </a:p>
          <a:p>
            <a:pPr marL="0" indent="0" algn="just">
              <a:buNone/>
            </a:pPr>
            <a:r>
              <a:rPr lang="en-US" dirty="0"/>
              <a:t>7)Similarity Measurement</a:t>
            </a:r>
          </a:p>
          <a:p>
            <a:pPr marL="0" indent="0" algn="just">
              <a:buNone/>
            </a:pPr>
            <a:r>
              <a:rPr lang="en-US" dirty="0"/>
              <a:t>8)Query Processing</a:t>
            </a:r>
          </a:p>
          <a:p>
            <a:pPr marL="0" indent="0" algn="just">
              <a:buNone/>
            </a:pPr>
            <a:r>
              <a:rPr lang="en-US" dirty="0"/>
              <a:t>9)Image Retrieval</a:t>
            </a:r>
          </a:p>
          <a:p>
            <a:pPr marL="0" indent="0" algn="just">
              <a:buNone/>
            </a:pPr>
            <a:r>
              <a:rPr lang="en-US" dirty="0"/>
              <a:t>10)Result Presentation</a:t>
            </a:r>
          </a:p>
        </p:txBody>
      </p:sp>
      <p:pic>
        <p:nvPicPr>
          <p:cNvPr id="3076" name="Picture 4">
            <a:extLst>
              <a:ext uri="{FF2B5EF4-FFF2-40B4-BE49-F238E27FC236}">
                <a16:creationId xmlns:a16="http://schemas.microsoft.com/office/drawing/2014/main" id="{94B425C6-5218-DCBF-155A-CA20563BAA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4006" y="1937857"/>
            <a:ext cx="7071918" cy="4026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9282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8403B-29E3-08C0-296A-42052248732F}"/>
              </a:ext>
            </a:extLst>
          </p:cNvPr>
          <p:cNvSpPr>
            <a:spLocks noGrp="1"/>
          </p:cNvSpPr>
          <p:nvPr>
            <p:ph type="title"/>
          </p:nvPr>
        </p:nvSpPr>
        <p:spPr>
          <a:xfrm>
            <a:off x="1425429" y="500062"/>
            <a:ext cx="4168391" cy="1325563"/>
          </a:xfrm>
        </p:spPr>
        <p:txBody>
          <a:bodyPr/>
          <a:lstStyle/>
          <a:p>
            <a:r>
              <a:rPr lang="en-US" dirty="0"/>
              <a:t>Application:</a:t>
            </a:r>
          </a:p>
        </p:txBody>
      </p:sp>
      <p:sp>
        <p:nvSpPr>
          <p:cNvPr id="3" name="Content Placeholder 2">
            <a:extLst>
              <a:ext uri="{FF2B5EF4-FFF2-40B4-BE49-F238E27FC236}">
                <a16:creationId xmlns:a16="http://schemas.microsoft.com/office/drawing/2014/main" id="{B50780BC-A340-BC53-2C85-E5F81BF6C64F}"/>
              </a:ext>
            </a:extLst>
          </p:cNvPr>
          <p:cNvSpPr>
            <a:spLocks noGrp="1"/>
          </p:cNvSpPr>
          <p:nvPr>
            <p:ph idx="1"/>
          </p:nvPr>
        </p:nvSpPr>
        <p:spPr>
          <a:xfrm>
            <a:off x="863367" y="1937857"/>
            <a:ext cx="6216941" cy="4351338"/>
          </a:xfrm>
        </p:spPr>
        <p:txBody>
          <a:bodyPr>
            <a:normAutofit/>
          </a:bodyPr>
          <a:lstStyle/>
          <a:p>
            <a:pPr marL="0" indent="0">
              <a:buNone/>
            </a:pPr>
            <a:r>
              <a:rPr lang="en-US" dirty="0"/>
              <a:t>Transfer for live video streams:</a:t>
            </a:r>
          </a:p>
          <a:p>
            <a:pPr marL="0" indent="0" algn="just">
              <a:buNone/>
            </a:pPr>
            <a:r>
              <a:rPr lang="en-US" dirty="0"/>
              <a:t>In this application, CycleGAN can be used to transfer the artistic style of a reference image or painting onto a live video feed in real-time. The algorithm continuously captures frames from the video stream, processes each frame using CycleGAN, and applies the desired artistic style to the frames in real-time. The result is a live video stream that appears as if it has been painted or stylized in the chosen artistic style.</a:t>
            </a:r>
          </a:p>
        </p:txBody>
      </p:sp>
      <p:pic>
        <p:nvPicPr>
          <p:cNvPr id="4098" name="Picture 2" descr="Using CycleGAN to perform style transfer on a webcam | by Ben Santos |  Towards Data Science">
            <a:extLst>
              <a:ext uri="{FF2B5EF4-FFF2-40B4-BE49-F238E27FC236}">
                <a16:creationId xmlns:a16="http://schemas.microsoft.com/office/drawing/2014/main" id="{A0561243-D119-BC22-4A40-7845E173ED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5411" y="1937857"/>
            <a:ext cx="4773336" cy="3817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3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A2577-5713-46F5-B0D6-1EC16548FF6D}"/>
              </a:ext>
            </a:extLst>
          </p:cNvPr>
          <p:cNvSpPr>
            <a:spLocks noGrp="1"/>
          </p:cNvSpPr>
          <p:nvPr>
            <p:ph type="title"/>
          </p:nvPr>
        </p:nvSpPr>
        <p:spPr/>
        <p:txBody>
          <a:bodyPr/>
          <a:lstStyle/>
          <a:p>
            <a:r>
              <a:rPr lang="en-US" dirty="0"/>
              <a:t>Accuracy:</a:t>
            </a:r>
          </a:p>
        </p:txBody>
      </p:sp>
      <p:sp>
        <p:nvSpPr>
          <p:cNvPr id="3" name="Content Placeholder 2">
            <a:extLst>
              <a:ext uri="{FF2B5EF4-FFF2-40B4-BE49-F238E27FC236}">
                <a16:creationId xmlns:a16="http://schemas.microsoft.com/office/drawing/2014/main" id="{0D190B78-D46F-E9F9-59BD-318A581E3EDF}"/>
              </a:ext>
            </a:extLst>
          </p:cNvPr>
          <p:cNvSpPr>
            <a:spLocks noGrp="1"/>
          </p:cNvSpPr>
          <p:nvPr>
            <p:ph idx="1"/>
          </p:nvPr>
        </p:nvSpPr>
        <p:spPr/>
        <p:txBody>
          <a:bodyPr/>
          <a:lstStyle/>
          <a:p>
            <a:pPr marL="0" indent="0" algn="just">
              <a:buNone/>
            </a:pPr>
            <a:r>
              <a:rPr lang="en-US" dirty="0"/>
              <a:t>The accuracy of image retrieval using CycleGAN can vary depending on various factors such as the quality of the training data, the size of the dataset, the complexity of the images, and the specific implementation of the CycleGAN Overall, the accuracy of image retrieval using CycleGAN can be competitive with other state-of-the-art methods, but it requires careful experimentation, optimization, and validation to achieve optimal performance for a given dataset and retrieval task. model.</a:t>
            </a:r>
          </a:p>
        </p:txBody>
      </p:sp>
    </p:spTree>
    <p:extLst>
      <p:ext uri="{BB962C8B-B14F-4D97-AF65-F5344CB8AC3E}">
        <p14:creationId xmlns:p14="http://schemas.microsoft.com/office/powerpoint/2010/main" val="4281128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FAEE5-E1B2-ABBC-CCC0-5AE5B5FCA14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4B94702-8392-728A-916C-65967219EE28}"/>
              </a:ext>
            </a:extLst>
          </p:cNvPr>
          <p:cNvSpPr>
            <a:spLocks noGrp="1"/>
          </p:cNvSpPr>
          <p:nvPr>
            <p:ph idx="1"/>
          </p:nvPr>
        </p:nvSpPr>
        <p:spPr/>
        <p:txBody>
          <a:bodyPr/>
          <a:lstStyle/>
          <a:p>
            <a:pPr marL="0" indent="0" algn="just">
              <a:buNone/>
            </a:pPr>
            <a:r>
              <a:rPr lang="en-US" dirty="0"/>
              <a:t>Image retrieval using CycleGAN offers a valuable approach for matching and retrieving images across different domains, opening up new possibilities in content-based search and recommendation systems. Its ability to learn domain mappings without paired training data makes it a versatile and powerful tool for various applications in the field of computer vision.</a:t>
            </a:r>
          </a:p>
        </p:txBody>
      </p:sp>
    </p:spTree>
    <p:extLst>
      <p:ext uri="{BB962C8B-B14F-4D97-AF65-F5344CB8AC3E}">
        <p14:creationId xmlns:p14="http://schemas.microsoft.com/office/powerpoint/2010/main" val="48264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A34EAE-B25A-845F-B920-06C44AD4F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98699837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89</TotalTime>
  <Words>410</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Gallery</vt:lpstr>
      <vt:lpstr>Image Retrieval Using CycleGAN </vt:lpstr>
      <vt:lpstr>Contents</vt:lpstr>
      <vt:lpstr>What is Image Retrieval?</vt:lpstr>
      <vt:lpstr>What is CycleGAN?</vt:lpstr>
      <vt:lpstr>Steps involved in Image Retrieval using CycleGAN</vt:lpstr>
      <vt:lpstr>Application:</vt:lpstr>
      <vt:lpstr>Accuracy:</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Retrieval Using CycleGAN </dc:title>
  <dc:creator>Rajat Kuballi</dc:creator>
  <cp:lastModifiedBy>Rajat Kuballi</cp:lastModifiedBy>
  <cp:revision>1</cp:revision>
  <dcterms:created xsi:type="dcterms:W3CDTF">2023-05-29T14:13:10Z</dcterms:created>
  <dcterms:modified xsi:type="dcterms:W3CDTF">2023-05-29T15:42:50Z</dcterms:modified>
</cp:coreProperties>
</file>