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6712" y="1962404"/>
            <a:ext cx="7910575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16712" y="3306070"/>
            <a:ext cx="7910575" cy="64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69764" y="2127504"/>
            <a:ext cx="3801109" cy="264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819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6712" y="1962404"/>
            <a:ext cx="7910575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550" y="1462136"/>
            <a:ext cx="8362899" cy="3277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712" y="1962404"/>
            <a:ext cx="326517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spc="-475" dirty="0">
                <a:solidFill>
                  <a:srgbClr val="FFFFFF"/>
                </a:solidFill>
                <a:latin typeface="Arial Black"/>
                <a:cs typeface="Arial Black"/>
              </a:rPr>
              <a:t>Sprocket </a:t>
            </a:r>
            <a:r>
              <a:rPr sz="3500" spc="-434" dirty="0">
                <a:solidFill>
                  <a:srgbClr val="FFFFFF"/>
                </a:solidFill>
                <a:latin typeface="Arial Black"/>
                <a:cs typeface="Arial Black"/>
              </a:rPr>
              <a:t>Central  </a:t>
            </a:r>
            <a:r>
              <a:rPr sz="3500" spc="-465" dirty="0">
                <a:solidFill>
                  <a:srgbClr val="FFFFFF"/>
                </a:solidFill>
                <a:latin typeface="Arial Black"/>
                <a:cs typeface="Arial Black"/>
              </a:rPr>
              <a:t>Pty</a:t>
            </a:r>
            <a:r>
              <a:rPr sz="35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440" dirty="0">
                <a:solidFill>
                  <a:srgbClr val="FFFFFF"/>
                </a:solidFill>
                <a:latin typeface="Arial Black"/>
                <a:cs typeface="Arial Black"/>
              </a:rPr>
              <a:t>Ltd</a:t>
            </a:r>
            <a:endParaRPr sz="35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515110"/>
            <a:chOff x="0" y="0"/>
            <a:chExt cx="9144000" cy="1515110"/>
          </a:xfrm>
        </p:grpSpPr>
        <p:sp>
          <p:nvSpPr>
            <p:cNvPr id="4" name="object 4"/>
            <p:cNvSpPr/>
            <p:nvPr/>
          </p:nvSpPr>
          <p:spPr>
            <a:xfrm>
              <a:off x="614172" y="1275588"/>
              <a:ext cx="1982724" cy="239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231775"/>
            </a:xfrm>
            <a:custGeom>
              <a:avLst/>
              <a:gdLst/>
              <a:ahLst/>
              <a:cxnLst/>
              <a:rect l="l" t="t" r="r" b="b"/>
              <a:pathLst>
                <a:path w="9144000" h="231775">
                  <a:moveTo>
                    <a:pt x="9143999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9143999" y="23164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789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6712" y="3306070"/>
            <a:ext cx="3361054" cy="6445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254" dirty="0">
                <a:solidFill>
                  <a:srgbClr val="FFFFFF"/>
                </a:solidFill>
                <a:latin typeface="Arial Black"/>
                <a:cs typeface="Arial Black"/>
              </a:rPr>
              <a:t>Data </a:t>
            </a:r>
            <a:r>
              <a:rPr sz="2000" spc="-275" dirty="0">
                <a:solidFill>
                  <a:srgbClr val="FFFFFF"/>
                </a:solidFill>
                <a:latin typeface="Arial Black"/>
                <a:cs typeface="Arial Black"/>
              </a:rPr>
              <a:t>analytics</a:t>
            </a:r>
            <a:r>
              <a:rPr sz="20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Arial Black"/>
                <a:cs typeface="Arial Black"/>
              </a:rPr>
              <a:t>approach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145" dirty="0">
                <a:solidFill>
                  <a:srgbClr val="FFFFFF"/>
                </a:solidFill>
                <a:latin typeface="Arial Black"/>
                <a:cs typeface="Arial Black"/>
              </a:rPr>
              <a:t>[Data </a:t>
            </a:r>
            <a:r>
              <a:rPr sz="1200" spc="-160" dirty="0">
                <a:solidFill>
                  <a:srgbClr val="FFFFFF"/>
                </a:solidFill>
                <a:latin typeface="Arial Black"/>
                <a:cs typeface="Arial Black"/>
              </a:rPr>
              <a:t>Analytics] </a:t>
            </a:r>
            <a:r>
              <a:rPr sz="1200" dirty="0">
                <a:solidFill>
                  <a:srgbClr val="FFFFFF"/>
                </a:solidFill>
                <a:latin typeface="Arial Black"/>
                <a:cs typeface="Arial Black"/>
              </a:rPr>
              <a:t>– </a:t>
            </a:r>
            <a:r>
              <a:rPr sz="1200" spc="-170" dirty="0">
                <a:solidFill>
                  <a:srgbClr val="FFFFFF"/>
                </a:solidFill>
                <a:latin typeface="Arial Black"/>
                <a:cs typeface="Arial Black"/>
              </a:rPr>
              <a:t>Rajat </a:t>
            </a:r>
            <a:r>
              <a:rPr sz="1200" spc="-140" dirty="0">
                <a:solidFill>
                  <a:srgbClr val="FFFFFF"/>
                </a:solidFill>
                <a:latin typeface="Arial Black"/>
                <a:cs typeface="Arial Black"/>
              </a:rPr>
              <a:t>Mishra </a:t>
            </a:r>
            <a:r>
              <a:rPr sz="1200" spc="-150" dirty="0">
                <a:solidFill>
                  <a:srgbClr val="FFFFFF"/>
                </a:solidFill>
                <a:latin typeface="Arial Black"/>
                <a:cs typeface="Arial Black"/>
              </a:rPr>
              <a:t>[Junior</a:t>
            </a:r>
            <a:r>
              <a:rPr sz="12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Arial Black"/>
                <a:cs typeface="Arial Black"/>
              </a:rPr>
              <a:t>Consultant]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507" y="57657"/>
            <a:ext cx="442277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Carlito"/>
                <a:cs typeface="Carlito"/>
              </a:rPr>
              <a:t>Note:</a:t>
            </a:r>
            <a:r>
              <a:rPr sz="500" b="1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The data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</a:t>
            </a:r>
            <a:r>
              <a:rPr sz="500" spc="-5" dirty="0">
                <a:latin typeface="Carlito"/>
                <a:cs typeface="Carlito"/>
              </a:rPr>
              <a:t>information</a:t>
            </a:r>
            <a:r>
              <a:rPr sz="500" spc="-4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in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reflective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of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hypothetical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situation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client.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to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be used</a:t>
            </a:r>
            <a:r>
              <a:rPr sz="500" spc="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for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KPMG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Virtual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Internship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purposes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only.</a:t>
            </a:r>
            <a:endParaRPr sz="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249" y="892276"/>
            <a:ext cx="3526790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690">
              <a:lnSpc>
                <a:spcPct val="114999"/>
              </a:lnSpc>
              <a:spcBef>
                <a:spcPts val="100"/>
              </a:spcBef>
            </a:pP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RFM </a:t>
            </a:r>
            <a:r>
              <a:rPr sz="2000" b="1" spc="-5" dirty="0">
                <a:solidFill>
                  <a:srgbClr val="585858"/>
                </a:solidFill>
                <a:latin typeface="Arial"/>
                <a:cs typeface="Arial"/>
              </a:rPr>
              <a:t>Analysis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000" b="1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Customer  Profile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355600" marR="5080" indent="-342900">
              <a:lnSpc>
                <a:spcPct val="114999"/>
              </a:lnSpc>
              <a:spcBef>
                <a:spcPts val="5"/>
              </a:spcBef>
              <a:buSzPct val="12857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Based on the recency ,frequency and  monetary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value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 purchase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,we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made</a:t>
            </a:r>
            <a:r>
              <a:rPr sz="1400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  customer</a:t>
            </a:r>
            <a:r>
              <a:rPr sz="1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profile.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249" y="2831439"/>
            <a:ext cx="3446779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7180" indent="-342900">
              <a:lnSpc>
                <a:spcPct val="114999"/>
              </a:lnSpc>
              <a:spcBef>
                <a:spcPts val="100"/>
              </a:spcBef>
              <a:buSzPct val="12857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Most of the customer are platinum  customers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minimum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RFM</a:t>
            </a:r>
            <a:r>
              <a:rPr sz="14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344, 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followed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by bronze ,gold and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silver 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SzPct val="12857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However,the silver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customers</a:t>
            </a:r>
            <a:r>
              <a:rPr sz="14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generate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more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profits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3999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367" y="228091"/>
            <a:ext cx="2423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19600" y="896111"/>
            <a:ext cx="4399915" cy="4113529"/>
            <a:chOff x="4419600" y="896111"/>
            <a:chExt cx="4399915" cy="4113529"/>
          </a:xfrm>
        </p:grpSpPr>
        <p:sp>
          <p:nvSpPr>
            <p:cNvPr id="7" name="object 7"/>
            <p:cNvSpPr/>
            <p:nvPr/>
          </p:nvSpPr>
          <p:spPr>
            <a:xfrm>
              <a:off x="4419600" y="896111"/>
              <a:ext cx="4399915" cy="4113529"/>
            </a:xfrm>
            <a:custGeom>
              <a:avLst/>
              <a:gdLst/>
              <a:ahLst/>
              <a:cxnLst/>
              <a:rect l="l" t="t" r="r" b="b"/>
              <a:pathLst>
                <a:path w="4399915" h="4113529">
                  <a:moveTo>
                    <a:pt x="4399788" y="0"/>
                  </a:moveTo>
                  <a:lnTo>
                    <a:pt x="0" y="0"/>
                  </a:lnTo>
                  <a:lnTo>
                    <a:pt x="0" y="4113276"/>
                  </a:lnTo>
                  <a:lnTo>
                    <a:pt x="4399788" y="4113276"/>
                  </a:lnTo>
                  <a:lnTo>
                    <a:pt x="43997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3459" y="1412747"/>
              <a:ext cx="3295015" cy="3296920"/>
            </a:xfrm>
            <a:custGeom>
              <a:avLst/>
              <a:gdLst/>
              <a:ahLst/>
              <a:cxnLst/>
              <a:rect l="l" t="t" r="r" b="b"/>
              <a:pathLst>
                <a:path w="3295015" h="3296920">
                  <a:moveTo>
                    <a:pt x="3294888" y="0"/>
                  </a:moveTo>
                  <a:lnTo>
                    <a:pt x="0" y="0"/>
                  </a:lnTo>
                  <a:lnTo>
                    <a:pt x="0" y="3296412"/>
                  </a:lnTo>
                  <a:lnTo>
                    <a:pt x="3294888" y="3296412"/>
                  </a:lnTo>
                  <a:lnTo>
                    <a:pt x="3294888" y="0"/>
                  </a:lnTo>
                  <a:close/>
                </a:path>
              </a:pathLst>
            </a:custGeom>
            <a:solidFill>
              <a:srgbClr val="789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23459" y="3060191"/>
              <a:ext cx="3295015" cy="1236345"/>
            </a:xfrm>
            <a:custGeom>
              <a:avLst/>
              <a:gdLst/>
              <a:ahLst/>
              <a:cxnLst/>
              <a:rect l="l" t="t" r="r" b="b"/>
              <a:pathLst>
                <a:path w="3295015" h="1236345">
                  <a:moveTo>
                    <a:pt x="0" y="1235964"/>
                  </a:moveTo>
                  <a:lnTo>
                    <a:pt x="246887" y="1235964"/>
                  </a:lnTo>
                </a:path>
                <a:path w="3295015" h="1236345">
                  <a:moveTo>
                    <a:pt x="576072" y="1235964"/>
                  </a:moveTo>
                  <a:lnTo>
                    <a:pt x="1069848" y="1235964"/>
                  </a:lnTo>
                </a:path>
                <a:path w="3295015" h="1236345">
                  <a:moveTo>
                    <a:pt x="1400555" y="1235964"/>
                  </a:moveTo>
                  <a:lnTo>
                    <a:pt x="1894332" y="1235964"/>
                  </a:lnTo>
                </a:path>
                <a:path w="3295015" h="1236345">
                  <a:moveTo>
                    <a:pt x="2223516" y="1235964"/>
                  </a:moveTo>
                  <a:lnTo>
                    <a:pt x="2717291" y="1235964"/>
                  </a:lnTo>
                </a:path>
                <a:path w="3295015" h="1236345">
                  <a:moveTo>
                    <a:pt x="3047999" y="1235964"/>
                  </a:moveTo>
                  <a:lnTo>
                    <a:pt x="3294888" y="1235964"/>
                  </a:lnTo>
                </a:path>
                <a:path w="3295015" h="1236345">
                  <a:moveTo>
                    <a:pt x="0" y="824483"/>
                  </a:moveTo>
                  <a:lnTo>
                    <a:pt x="246887" y="824483"/>
                  </a:lnTo>
                </a:path>
                <a:path w="3295015" h="1236345">
                  <a:moveTo>
                    <a:pt x="576072" y="824483"/>
                  </a:moveTo>
                  <a:lnTo>
                    <a:pt x="1069848" y="824483"/>
                  </a:lnTo>
                </a:path>
                <a:path w="3295015" h="1236345">
                  <a:moveTo>
                    <a:pt x="1400555" y="824483"/>
                  </a:moveTo>
                  <a:lnTo>
                    <a:pt x="1894332" y="824483"/>
                  </a:lnTo>
                </a:path>
                <a:path w="3295015" h="1236345">
                  <a:moveTo>
                    <a:pt x="2223516" y="824483"/>
                  </a:moveTo>
                  <a:lnTo>
                    <a:pt x="2717291" y="824483"/>
                  </a:lnTo>
                </a:path>
                <a:path w="3295015" h="1236345">
                  <a:moveTo>
                    <a:pt x="3047999" y="824483"/>
                  </a:moveTo>
                  <a:lnTo>
                    <a:pt x="3294888" y="824483"/>
                  </a:lnTo>
                </a:path>
                <a:path w="3295015" h="1236345">
                  <a:moveTo>
                    <a:pt x="0" y="413003"/>
                  </a:moveTo>
                  <a:lnTo>
                    <a:pt x="246887" y="413003"/>
                  </a:lnTo>
                </a:path>
                <a:path w="3295015" h="1236345">
                  <a:moveTo>
                    <a:pt x="576072" y="413003"/>
                  </a:moveTo>
                  <a:lnTo>
                    <a:pt x="1069848" y="413003"/>
                  </a:lnTo>
                </a:path>
                <a:path w="3295015" h="1236345">
                  <a:moveTo>
                    <a:pt x="1400555" y="413003"/>
                  </a:moveTo>
                  <a:lnTo>
                    <a:pt x="2717291" y="413003"/>
                  </a:lnTo>
                </a:path>
                <a:path w="3295015" h="1236345">
                  <a:moveTo>
                    <a:pt x="3047999" y="413003"/>
                  </a:moveTo>
                  <a:lnTo>
                    <a:pt x="3294888" y="413003"/>
                  </a:lnTo>
                </a:path>
                <a:path w="3295015" h="1236345">
                  <a:moveTo>
                    <a:pt x="0" y="0"/>
                  </a:moveTo>
                  <a:lnTo>
                    <a:pt x="246887" y="0"/>
                  </a:lnTo>
                </a:path>
                <a:path w="3295015" h="1236345">
                  <a:moveTo>
                    <a:pt x="576072" y="0"/>
                  </a:moveTo>
                  <a:lnTo>
                    <a:pt x="1069848" y="0"/>
                  </a:lnTo>
                </a:path>
                <a:path w="3295015" h="1236345">
                  <a:moveTo>
                    <a:pt x="1400555" y="0"/>
                  </a:moveTo>
                  <a:lnTo>
                    <a:pt x="2717291" y="0"/>
                  </a:lnTo>
                </a:path>
                <a:path w="3295015" h="1236345">
                  <a:moveTo>
                    <a:pt x="3047999" y="0"/>
                  </a:moveTo>
                  <a:lnTo>
                    <a:pt x="3294888" y="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3459" y="2646330"/>
              <a:ext cx="3295015" cy="5080"/>
            </a:xfrm>
            <a:custGeom>
              <a:avLst/>
              <a:gdLst/>
              <a:ahLst/>
              <a:cxnLst/>
              <a:rect l="l" t="t" r="r" b="b"/>
              <a:pathLst>
                <a:path w="3295015" h="5080">
                  <a:moveTo>
                    <a:pt x="0" y="4762"/>
                  </a:moveTo>
                  <a:lnTo>
                    <a:pt x="2717291" y="4762"/>
                  </a:lnTo>
                </a:path>
                <a:path w="3295015" h="5080">
                  <a:moveTo>
                    <a:pt x="3047999" y="4762"/>
                  </a:moveTo>
                  <a:lnTo>
                    <a:pt x="3294888" y="4762"/>
                  </a:lnTo>
                </a:path>
                <a:path w="3295015" h="5080">
                  <a:moveTo>
                    <a:pt x="0" y="0"/>
                  </a:moveTo>
                  <a:lnTo>
                    <a:pt x="2717291" y="0"/>
                  </a:lnTo>
                </a:path>
                <a:path w="3295015" h="5080">
                  <a:moveTo>
                    <a:pt x="3047999" y="0"/>
                  </a:moveTo>
                  <a:lnTo>
                    <a:pt x="3294888" y="0"/>
                  </a:lnTo>
                </a:path>
              </a:pathLst>
            </a:custGeom>
            <a:ln w="4762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23459" y="1412747"/>
              <a:ext cx="3295015" cy="822960"/>
            </a:xfrm>
            <a:custGeom>
              <a:avLst/>
              <a:gdLst/>
              <a:ahLst/>
              <a:cxnLst/>
              <a:rect l="l" t="t" r="r" b="b"/>
              <a:pathLst>
                <a:path w="3295015" h="822960">
                  <a:moveTo>
                    <a:pt x="0" y="822959"/>
                  </a:moveTo>
                  <a:lnTo>
                    <a:pt x="2717291" y="822959"/>
                  </a:lnTo>
                </a:path>
                <a:path w="3295015" h="822960">
                  <a:moveTo>
                    <a:pt x="3047999" y="822959"/>
                  </a:moveTo>
                  <a:lnTo>
                    <a:pt x="3294888" y="822959"/>
                  </a:lnTo>
                </a:path>
                <a:path w="3295015" h="822960">
                  <a:moveTo>
                    <a:pt x="0" y="411479"/>
                  </a:moveTo>
                  <a:lnTo>
                    <a:pt x="2717291" y="411479"/>
                  </a:lnTo>
                </a:path>
                <a:path w="3295015" h="822960">
                  <a:moveTo>
                    <a:pt x="3047999" y="411479"/>
                  </a:moveTo>
                  <a:lnTo>
                    <a:pt x="3294888" y="411479"/>
                  </a:lnTo>
                </a:path>
                <a:path w="3295015" h="822960">
                  <a:moveTo>
                    <a:pt x="0" y="0"/>
                  </a:moveTo>
                  <a:lnTo>
                    <a:pt x="3294888" y="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22697" y="1411985"/>
              <a:ext cx="3295015" cy="3296920"/>
            </a:xfrm>
            <a:custGeom>
              <a:avLst/>
              <a:gdLst/>
              <a:ahLst/>
              <a:cxnLst/>
              <a:rect l="l" t="t" r="r" b="b"/>
              <a:pathLst>
                <a:path w="3295015" h="3296920">
                  <a:moveTo>
                    <a:pt x="0" y="3296412"/>
                  </a:moveTo>
                  <a:lnTo>
                    <a:pt x="3294888" y="3296412"/>
                  </a:lnTo>
                  <a:lnTo>
                    <a:pt x="3294888" y="0"/>
                  </a:lnTo>
                  <a:lnTo>
                    <a:pt x="0" y="0"/>
                  </a:lnTo>
                  <a:lnTo>
                    <a:pt x="0" y="329641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70348" y="1618487"/>
              <a:ext cx="2801620" cy="3091180"/>
            </a:xfrm>
            <a:custGeom>
              <a:avLst/>
              <a:gdLst/>
              <a:ahLst/>
              <a:cxnLst/>
              <a:rect l="l" t="t" r="r" b="b"/>
              <a:pathLst>
                <a:path w="2801620" h="3091179">
                  <a:moveTo>
                    <a:pt x="329184" y="1030224"/>
                  </a:moveTo>
                  <a:lnTo>
                    <a:pt x="0" y="1030224"/>
                  </a:lnTo>
                  <a:lnTo>
                    <a:pt x="0" y="3090672"/>
                  </a:lnTo>
                  <a:lnTo>
                    <a:pt x="329184" y="3090684"/>
                  </a:lnTo>
                  <a:lnTo>
                    <a:pt x="329184" y="1030224"/>
                  </a:lnTo>
                  <a:close/>
                </a:path>
                <a:path w="2801620" h="3091179">
                  <a:moveTo>
                    <a:pt x="1153668" y="1235964"/>
                  </a:moveTo>
                  <a:lnTo>
                    <a:pt x="822960" y="1235964"/>
                  </a:lnTo>
                  <a:lnTo>
                    <a:pt x="822960" y="3090672"/>
                  </a:lnTo>
                  <a:lnTo>
                    <a:pt x="1153668" y="3090684"/>
                  </a:lnTo>
                  <a:lnTo>
                    <a:pt x="1153668" y="1235964"/>
                  </a:lnTo>
                  <a:close/>
                </a:path>
                <a:path w="2801620" h="3091179">
                  <a:moveTo>
                    <a:pt x="1976628" y="2060448"/>
                  </a:moveTo>
                  <a:lnTo>
                    <a:pt x="1647444" y="2060448"/>
                  </a:lnTo>
                  <a:lnTo>
                    <a:pt x="1647444" y="3090672"/>
                  </a:lnTo>
                  <a:lnTo>
                    <a:pt x="1976628" y="3090672"/>
                  </a:lnTo>
                  <a:lnTo>
                    <a:pt x="1976628" y="2060448"/>
                  </a:lnTo>
                  <a:close/>
                </a:path>
                <a:path w="2801620" h="3091179">
                  <a:moveTo>
                    <a:pt x="2801112" y="0"/>
                  </a:moveTo>
                  <a:lnTo>
                    <a:pt x="2470404" y="0"/>
                  </a:lnTo>
                  <a:lnTo>
                    <a:pt x="2470404" y="3090672"/>
                  </a:lnTo>
                  <a:lnTo>
                    <a:pt x="2801112" y="3090684"/>
                  </a:lnTo>
                  <a:lnTo>
                    <a:pt x="2801112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5359" y="1412747"/>
              <a:ext cx="3333115" cy="3335020"/>
            </a:xfrm>
            <a:custGeom>
              <a:avLst/>
              <a:gdLst/>
              <a:ahLst/>
              <a:cxnLst/>
              <a:rect l="l" t="t" r="r" b="b"/>
              <a:pathLst>
                <a:path w="3333115" h="3335020">
                  <a:moveTo>
                    <a:pt x="38100" y="3296412"/>
                  </a:moveTo>
                  <a:lnTo>
                    <a:pt x="38100" y="0"/>
                  </a:lnTo>
                </a:path>
                <a:path w="3333115" h="3335020">
                  <a:moveTo>
                    <a:pt x="0" y="3296412"/>
                  </a:moveTo>
                  <a:lnTo>
                    <a:pt x="38100" y="3296412"/>
                  </a:lnTo>
                </a:path>
                <a:path w="3333115" h="3335020">
                  <a:moveTo>
                    <a:pt x="0" y="2883408"/>
                  </a:moveTo>
                  <a:lnTo>
                    <a:pt x="38100" y="2883408"/>
                  </a:lnTo>
                </a:path>
                <a:path w="3333115" h="3335020">
                  <a:moveTo>
                    <a:pt x="0" y="2471928"/>
                  </a:moveTo>
                  <a:lnTo>
                    <a:pt x="38100" y="2471928"/>
                  </a:lnTo>
                </a:path>
                <a:path w="3333115" h="3335020">
                  <a:moveTo>
                    <a:pt x="0" y="2060447"/>
                  </a:moveTo>
                  <a:lnTo>
                    <a:pt x="38100" y="2060447"/>
                  </a:lnTo>
                </a:path>
                <a:path w="3333115" h="3335020">
                  <a:moveTo>
                    <a:pt x="0" y="1647444"/>
                  </a:moveTo>
                  <a:lnTo>
                    <a:pt x="38100" y="1647444"/>
                  </a:lnTo>
                </a:path>
                <a:path w="3333115" h="3335020">
                  <a:moveTo>
                    <a:pt x="0" y="1235964"/>
                  </a:moveTo>
                  <a:lnTo>
                    <a:pt x="38100" y="1235964"/>
                  </a:lnTo>
                </a:path>
                <a:path w="3333115" h="3335020">
                  <a:moveTo>
                    <a:pt x="0" y="822959"/>
                  </a:moveTo>
                  <a:lnTo>
                    <a:pt x="38100" y="822959"/>
                  </a:lnTo>
                </a:path>
                <a:path w="3333115" h="3335020">
                  <a:moveTo>
                    <a:pt x="0" y="411479"/>
                  </a:moveTo>
                  <a:lnTo>
                    <a:pt x="38100" y="411479"/>
                  </a:lnTo>
                </a:path>
                <a:path w="3333115" h="3335020">
                  <a:moveTo>
                    <a:pt x="0" y="0"/>
                  </a:moveTo>
                  <a:lnTo>
                    <a:pt x="38100" y="0"/>
                  </a:lnTo>
                </a:path>
                <a:path w="3333115" h="3335020">
                  <a:moveTo>
                    <a:pt x="38100" y="3296412"/>
                  </a:moveTo>
                  <a:lnTo>
                    <a:pt x="3332988" y="3296412"/>
                  </a:lnTo>
                </a:path>
                <a:path w="3333115" h="3335020">
                  <a:moveTo>
                    <a:pt x="38100" y="3296412"/>
                  </a:moveTo>
                  <a:lnTo>
                    <a:pt x="38100" y="3334512"/>
                  </a:lnTo>
                </a:path>
                <a:path w="3333115" h="3335020">
                  <a:moveTo>
                    <a:pt x="861060" y="3296412"/>
                  </a:moveTo>
                  <a:lnTo>
                    <a:pt x="861060" y="3334512"/>
                  </a:lnTo>
                </a:path>
                <a:path w="3333115" h="3335020">
                  <a:moveTo>
                    <a:pt x="1685543" y="3296412"/>
                  </a:moveTo>
                  <a:lnTo>
                    <a:pt x="1685543" y="3334512"/>
                  </a:lnTo>
                </a:path>
                <a:path w="3333115" h="3335020">
                  <a:moveTo>
                    <a:pt x="2508504" y="3296412"/>
                  </a:moveTo>
                  <a:lnTo>
                    <a:pt x="2508504" y="3334512"/>
                  </a:lnTo>
                </a:path>
                <a:path w="3333115" h="3335020">
                  <a:moveTo>
                    <a:pt x="3332988" y="3296412"/>
                  </a:moveTo>
                  <a:lnTo>
                    <a:pt x="3332988" y="3334512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02784" y="4610811"/>
            <a:ext cx="224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02784" y="4198721"/>
            <a:ext cx="224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02784" y="3786327"/>
            <a:ext cx="224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02784" y="3374263"/>
            <a:ext cx="224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2784" y="2961893"/>
            <a:ext cx="224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2784" y="2549778"/>
            <a:ext cx="224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02784" y="2137663"/>
            <a:ext cx="224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2784" y="1725294"/>
            <a:ext cx="224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2784" y="1313179"/>
            <a:ext cx="224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4660" y="4762296"/>
            <a:ext cx="415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nze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25565" y="4762296"/>
            <a:ext cx="281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Gold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36384" y="4762296"/>
            <a:ext cx="506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Platinum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48626" y="4762296"/>
            <a:ext cx="330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49265" y="964438"/>
            <a:ext cx="315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Profile 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w.r.t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Profits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17992" y="310896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10320" y="3042665"/>
            <a:ext cx="2959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20361" y="895350"/>
            <a:ext cx="4399915" cy="4114800"/>
          </a:xfrm>
          <a:custGeom>
            <a:avLst/>
            <a:gdLst/>
            <a:ahLst/>
            <a:cxnLst/>
            <a:rect l="l" t="t" r="r" b="b"/>
            <a:pathLst>
              <a:path w="4399915" h="4114800">
                <a:moveTo>
                  <a:pt x="0" y="4114800"/>
                </a:moveTo>
                <a:lnTo>
                  <a:pt x="4399788" y="4114800"/>
                </a:lnTo>
                <a:lnTo>
                  <a:pt x="43997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012697"/>
            <a:ext cx="77635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CUSTOMER CLASSIFICATION- Targetting high value</a:t>
            </a:r>
            <a:r>
              <a:rPr sz="2000" b="1" i="1" u="heavy" spc="-9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customers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462136"/>
            <a:ext cx="6708140" cy="327723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Based on the data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analysis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visuals generated,below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is the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interpretation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of the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target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audience: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15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Customers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in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age range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40-59 must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be targetted</a:t>
            </a:r>
            <a:r>
              <a:rPr sz="1200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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30"/>
              </a:spcBef>
              <a:buSzPct val="15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Customers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who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work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in the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Manufacturing,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Financial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service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and Health</a:t>
            </a:r>
            <a:r>
              <a:rPr sz="1200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Industry.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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30"/>
              </a:spcBef>
              <a:buSzPct val="15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Customers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living in New South </a:t>
            </a:r>
            <a:r>
              <a:rPr sz="1200" spc="5" dirty="0">
                <a:solidFill>
                  <a:srgbClr val="585858"/>
                </a:solidFill>
                <a:latin typeface="Arial"/>
                <a:cs typeface="Arial"/>
              </a:rPr>
              <a:t>Wales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and Victoria</a:t>
            </a:r>
            <a:r>
              <a:rPr sz="12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states.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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30"/>
              </a:spcBef>
              <a:buSzPct val="15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Most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of the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high value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customers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12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females.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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30"/>
              </a:spcBef>
              <a:buSzPct val="15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Most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of the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highly valued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customers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are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of the mass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wealth</a:t>
            </a:r>
            <a:r>
              <a:rPr sz="12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segment.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3999" cy="839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772" y="246964"/>
            <a:ext cx="1665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terpreta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712" y="1962404"/>
            <a:ext cx="246062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5" dirty="0"/>
              <a:t>THANK</a:t>
            </a:r>
            <a:r>
              <a:rPr spc="-295" dirty="0"/>
              <a:t> </a:t>
            </a:r>
            <a:r>
              <a:rPr spc="-52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31775"/>
          </a:xfrm>
          <a:custGeom>
            <a:avLst/>
            <a:gdLst/>
            <a:ahLst/>
            <a:cxnLst/>
            <a:rect l="l" t="t" r="r" b="b"/>
            <a:pathLst>
              <a:path w="9144000" h="231775">
                <a:moveTo>
                  <a:pt x="9143999" y="0"/>
                </a:moveTo>
                <a:lnTo>
                  <a:pt x="0" y="0"/>
                </a:lnTo>
                <a:lnTo>
                  <a:pt x="0" y="231648"/>
                </a:lnTo>
                <a:lnTo>
                  <a:pt x="9143999" y="231648"/>
                </a:lnTo>
                <a:lnTo>
                  <a:pt x="9143999" y="0"/>
                </a:lnTo>
                <a:close/>
              </a:path>
            </a:pathLst>
          </a:custGeom>
          <a:solidFill>
            <a:srgbClr val="789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507" y="57657"/>
            <a:ext cx="442277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Carlito"/>
                <a:cs typeface="Carlito"/>
              </a:rPr>
              <a:t>Note:</a:t>
            </a:r>
            <a:r>
              <a:rPr sz="500" b="1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The data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</a:t>
            </a:r>
            <a:r>
              <a:rPr sz="500" spc="-5" dirty="0">
                <a:latin typeface="Carlito"/>
                <a:cs typeface="Carlito"/>
              </a:rPr>
              <a:t>information</a:t>
            </a:r>
            <a:r>
              <a:rPr sz="500" spc="-4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in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reflective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of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hypothetical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situation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client.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to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be used</a:t>
            </a:r>
            <a:r>
              <a:rPr sz="500" spc="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for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KPMG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Virtual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Internship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purposes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only.</a:t>
            </a:r>
            <a:endParaRPr sz="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70" y="335407"/>
            <a:ext cx="959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Agenda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662" y="1254099"/>
            <a:ext cx="2680335" cy="14281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367665" algn="l"/>
                <a:tab pos="368300" algn="l"/>
              </a:tabLst>
            </a:pPr>
            <a:r>
              <a:rPr sz="2000" spc="-215" dirty="0">
                <a:latin typeface="Arial Black"/>
                <a:cs typeface="Arial Black"/>
              </a:rPr>
              <a:t>Introduction</a:t>
            </a:r>
            <a:endParaRPr sz="2000">
              <a:latin typeface="Arial Black"/>
              <a:cs typeface="Arial Black"/>
            </a:endParaRPr>
          </a:p>
          <a:p>
            <a:pPr marL="367665" indent="-3556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67665" algn="l"/>
                <a:tab pos="368300" algn="l"/>
              </a:tabLst>
            </a:pPr>
            <a:r>
              <a:rPr sz="2000" spc="-254" dirty="0">
                <a:latin typeface="Arial Black"/>
                <a:cs typeface="Arial Black"/>
              </a:rPr>
              <a:t>Data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240" dirty="0">
                <a:latin typeface="Arial Black"/>
                <a:cs typeface="Arial Black"/>
              </a:rPr>
              <a:t>Exploration</a:t>
            </a:r>
            <a:endParaRPr sz="2000">
              <a:latin typeface="Arial Black"/>
              <a:cs typeface="Arial Black"/>
            </a:endParaRPr>
          </a:p>
          <a:p>
            <a:pPr marL="367665" indent="-3556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67665" algn="l"/>
                <a:tab pos="368300" algn="l"/>
              </a:tabLst>
            </a:pPr>
            <a:r>
              <a:rPr sz="2000" spc="-180" dirty="0">
                <a:latin typeface="Arial Black"/>
                <a:cs typeface="Arial Black"/>
              </a:rPr>
              <a:t>Model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229" dirty="0">
                <a:latin typeface="Arial Black"/>
                <a:cs typeface="Arial Black"/>
              </a:rPr>
              <a:t>Development</a:t>
            </a:r>
            <a:endParaRPr sz="2000">
              <a:latin typeface="Arial Black"/>
              <a:cs typeface="Arial Black"/>
            </a:endParaRPr>
          </a:p>
          <a:p>
            <a:pPr marL="367665" indent="-3556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67665" algn="l"/>
                <a:tab pos="368300" algn="l"/>
              </a:tabLst>
            </a:pPr>
            <a:r>
              <a:rPr sz="2000" spc="-225" dirty="0">
                <a:latin typeface="Arial Black"/>
                <a:cs typeface="Arial Black"/>
              </a:rPr>
              <a:t>Interpretation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231775"/>
          </a:xfrm>
          <a:custGeom>
            <a:avLst/>
            <a:gdLst/>
            <a:ahLst/>
            <a:cxnLst/>
            <a:rect l="l" t="t" r="r" b="b"/>
            <a:pathLst>
              <a:path w="9144000" h="231775">
                <a:moveTo>
                  <a:pt x="9143999" y="0"/>
                </a:moveTo>
                <a:lnTo>
                  <a:pt x="0" y="0"/>
                </a:lnTo>
                <a:lnTo>
                  <a:pt x="0" y="231648"/>
                </a:lnTo>
                <a:lnTo>
                  <a:pt x="9143999" y="231648"/>
                </a:lnTo>
                <a:lnTo>
                  <a:pt x="9143999" y="0"/>
                </a:lnTo>
                <a:close/>
              </a:path>
            </a:pathLst>
          </a:custGeom>
          <a:solidFill>
            <a:srgbClr val="789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507" y="57657"/>
            <a:ext cx="442277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Carlito"/>
                <a:cs typeface="Carlito"/>
              </a:rPr>
              <a:t>Note:</a:t>
            </a:r>
            <a:r>
              <a:rPr sz="500" b="1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The data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</a:t>
            </a:r>
            <a:r>
              <a:rPr sz="500" spc="-5" dirty="0">
                <a:latin typeface="Carlito"/>
                <a:cs typeface="Carlito"/>
              </a:rPr>
              <a:t>information</a:t>
            </a:r>
            <a:r>
              <a:rPr sz="500" spc="-4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in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reflective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of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hypothetical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situation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client.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to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be used</a:t>
            </a:r>
            <a:r>
              <a:rPr sz="500" spc="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for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KPMG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Virtual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Internship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purposes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only.</a:t>
            </a:r>
            <a:endParaRPr sz="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870" y="335407"/>
            <a:ext cx="1510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20" y="1171143"/>
            <a:ext cx="1989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25" dirty="0">
                <a:latin typeface="Trebuchet MS"/>
                <a:cs typeface="Trebuchet MS"/>
              </a:rPr>
              <a:t>Problem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Outline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870" y="2214579"/>
            <a:ext cx="3877945" cy="239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151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1500" spc="-210" dirty="0">
                <a:latin typeface="Arial Black"/>
                <a:cs typeface="Arial Black"/>
              </a:rPr>
              <a:t>Sprocket </a:t>
            </a:r>
            <a:r>
              <a:rPr sz="1500" spc="-190" dirty="0">
                <a:latin typeface="Arial Black"/>
                <a:cs typeface="Arial Black"/>
              </a:rPr>
              <a:t>Central </a:t>
            </a:r>
            <a:r>
              <a:rPr sz="1500" spc="-204" dirty="0">
                <a:latin typeface="Arial Black"/>
                <a:cs typeface="Arial Black"/>
              </a:rPr>
              <a:t>Pty </a:t>
            </a:r>
            <a:r>
              <a:rPr sz="1500" spc="-195" dirty="0">
                <a:latin typeface="Arial Black"/>
                <a:cs typeface="Arial Black"/>
              </a:rPr>
              <a:t>Ltd </a:t>
            </a:r>
            <a:r>
              <a:rPr sz="1500" spc="-210" dirty="0">
                <a:latin typeface="Arial Black"/>
                <a:cs typeface="Arial Black"/>
              </a:rPr>
              <a:t>is </a:t>
            </a:r>
            <a:r>
              <a:rPr sz="1500" spc="-240" dirty="0">
                <a:latin typeface="Arial Black"/>
                <a:cs typeface="Arial Black"/>
              </a:rPr>
              <a:t>a </a:t>
            </a:r>
            <a:r>
              <a:rPr sz="1500" spc="-195" dirty="0">
                <a:latin typeface="Arial Black"/>
                <a:cs typeface="Arial Black"/>
              </a:rPr>
              <a:t>company </a:t>
            </a:r>
            <a:r>
              <a:rPr sz="1500" spc="-180" dirty="0">
                <a:latin typeface="Arial Black"/>
                <a:cs typeface="Arial Black"/>
              </a:rPr>
              <a:t>that  </a:t>
            </a:r>
            <a:r>
              <a:rPr sz="1500" spc="-204" dirty="0">
                <a:latin typeface="Arial Black"/>
                <a:cs typeface="Arial Black"/>
              </a:rPr>
              <a:t>specializes </a:t>
            </a:r>
            <a:r>
              <a:rPr sz="1500" spc="-150" dirty="0">
                <a:latin typeface="Arial Black"/>
                <a:cs typeface="Arial Black"/>
              </a:rPr>
              <a:t>in </a:t>
            </a:r>
            <a:r>
              <a:rPr sz="1500" spc="-140" dirty="0">
                <a:latin typeface="Arial Black"/>
                <a:cs typeface="Arial Black"/>
              </a:rPr>
              <a:t>high </a:t>
            </a:r>
            <a:r>
              <a:rPr sz="1500" spc="-165" dirty="0">
                <a:latin typeface="Arial Black"/>
                <a:cs typeface="Arial Black"/>
              </a:rPr>
              <a:t>quality </a:t>
            </a:r>
            <a:r>
              <a:rPr sz="1500" spc="-190" dirty="0">
                <a:latin typeface="Arial Black"/>
                <a:cs typeface="Arial Black"/>
              </a:rPr>
              <a:t>bike </a:t>
            </a:r>
            <a:r>
              <a:rPr sz="1500" spc="-170" dirty="0">
                <a:latin typeface="Arial Black"/>
                <a:cs typeface="Arial Black"/>
              </a:rPr>
              <a:t>and  </a:t>
            </a:r>
            <a:r>
              <a:rPr sz="1500" spc="-229" dirty="0">
                <a:latin typeface="Arial Black"/>
                <a:cs typeface="Arial Black"/>
              </a:rPr>
              <a:t>accessories.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"/>
            </a:pPr>
            <a:endParaRPr sz="165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500" spc="-225" dirty="0">
                <a:latin typeface="Arial Black"/>
                <a:cs typeface="Arial Black"/>
              </a:rPr>
              <a:t>The </a:t>
            </a:r>
            <a:r>
              <a:rPr sz="1500" spc="-195" dirty="0">
                <a:latin typeface="Arial Black"/>
                <a:cs typeface="Arial Black"/>
              </a:rPr>
              <a:t>company </a:t>
            </a:r>
            <a:r>
              <a:rPr sz="1500" spc="-215" dirty="0">
                <a:latin typeface="Arial Black"/>
                <a:cs typeface="Arial Black"/>
              </a:rPr>
              <a:t>is </a:t>
            </a:r>
            <a:r>
              <a:rPr sz="1500" spc="-165" dirty="0">
                <a:latin typeface="Arial Black"/>
                <a:cs typeface="Arial Black"/>
              </a:rPr>
              <a:t>targetting </a:t>
            </a:r>
            <a:r>
              <a:rPr sz="1500" spc="-200" dirty="0">
                <a:latin typeface="Arial Black"/>
                <a:cs typeface="Arial Black"/>
              </a:rPr>
              <a:t>1000</a:t>
            </a:r>
            <a:r>
              <a:rPr sz="1500" spc="-160" dirty="0">
                <a:latin typeface="Arial Black"/>
                <a:cs typeface="Arial Black"/>
              </a:rPr>
              <a:t> </a:t>
            </a:r>
            <a:r>
              <a:rPr sz="1500" spc="-235" dirty="0">
                <a:latin typeface="Arial Black"/>
                <a:cs typeface="Arial Black"/>
              </a:rPr>
              <a:t>new</a:t>
            </a:r>
            <a:endParaRPr sz="1500">
              <a:latin typeface="Arial Black"/>
              <a:cs typeface="Arial Black"/>
            </a:endParaRPr>
          </a:p>
          <a:p>
            <a:pPr marL="299085">
              <a:lnSpc>
                <a:spcPct val="100000"/>
              </a:lnSpc>
              <a:spcBef>
                <a:spcPts val="280"/>
              </a:spcBef>
            </a:pPr>
            <a:r>
              <a:rPr sz="1500" spc="-210" dirty="0">
                <a:latin typeface="Arial Black"/>
                <a:cs typeface="Arial Black"/>
              </a:rPr>
              <a:t>customers.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500" spc="-225" dirty="0">
                <a:latin typeface="Arial Black"/>
                <a:cs typeface="Arial Black"/>
              </a:rPr>
              <a:t>The </a:t>
            </a:r>
            <a:r>
              <a:rPr sz="1500" spc="-195" dirty="0">
                <a:latin typeface="Arial Black"/>
                <a:cs typeface="Arial Black"/>
              </a:rPr>
              <a:t>company </a:t>
            </a:r>
            <a:r>
              <a:rPr sz="1500" spc="-215" dirty="0">
                <a:latin typeface="Arial Black"/>
                <a:cs typeface="Arial Black"/>
              </a:rPr>
              <a:t>is </a:t>
            </a:r>
            <a:r>
              <a:rPr sz="1500" spc="-204" dirty="0">
                <a:latin typeface="Arial Black"/>
                <a:cs typeface="Arial Black"/>
              </a:rPr>
              <a:t>focussed </a:t>
            </a:r>
            <a:r>
              <a:rPr sz="1500" spc="-150" dirty="0">
                <a:latin typeface="Arial Black"/>
                <a:cs typeface="Arial Black"/>
              </a:rPr>
              <a:t>in</a:t>
            </a:r>
            <a:r>
              <a:rPr sz="1500" spc="135" dirty="0">
                <a:latin typeface="Arial Black"/>
                <a:cs typeface="Arial Black"/>
              </a:rPr>
              <a:t> </a:t>
            </a:r>
            <a:r>
              <a:rPr sz="1500" spc="-200" dirty="0">
                <a:latin typeface="Arial Black"/>
                <a:cs typeface="Arial Black"/>
              </a:rPr>
              <a:t>maximising</a:t>
            </a:r>
            <a:endParaRPr sz="1500">
              <a:latin typeface="Arial Black"/>
              <a:cs typeface="Arial Black"/>
            </a:endParaRPr>
          </a:p>
          <a:p>
            <a:pPr marL="299085">
              <a:lnSpc>
                <a:spcPct val="100000"/>
              </a:lnSpc>
              <a:spcBef>
                <a:spcPts val="265"/>
              </a:spcBef>
            </a:pPr>
            <a:r>
              <a:rPr sz="1500" spc="-140" dirty="0">
                <a:latin typeface="Arial Black"/>
                <a:cs typeface="Arial Black"/>
              </a:rPr>
              <a:t>profit </a:t>
            </a:r>
            <a:r>
              <a:rPr sz="1500" spc="-145" dirty="0">
                <a:latin typeface="Arial Black"/>
                <a:cs typeface="Arial Black"/>
              </a:rPr>
              <a:t>through </a:t>
            </a:r>
            <a:r>
              <a:rPr sz="1500" spc="-225" dirty="0">
                <a:latin typeface="Arial Black"/>
                <a:cs typeface="Arial Black"/>
              </a:rPr>
              <a:t>“Bike Sales”.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9764" y="2127504"/>
            <a:ext cx="3801110" cy="264922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8735" rIns="0" bIns="0" rtlCol="0">
            <a:spAutoFit/>
          </a:bodyPr>
          <a:lstStyle/>
          <a:p>
            <a:pPr marL="332740" indent="-287020">
              <a:lnSpc>
                <a:spcPct val="100000"/>
              </a:lnSpc>
              <a:spcBef>
                <a:spcPts val="305"/>
              </a:spcBef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Age</a:t>
            </a:r>
            <a:r>
              <a:rPr sz="1400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Distributions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66"/>
              </a:buClr>
              <a:buFont typeface="Wingdings"/>
              <a:buChar char=""/>
            </a:pPr>
            <a:endParaRPr sz="1450">
              <a:latin typeface="Arial"/>
              <a:cs typeface="Arial"/>
            </a:endParaRPr>
          </a:p>
          <a:p>
            <a:pPr marL="332740" indent="-287020">
              <a:lnSpc>
                <a:spcPct val="100000"/>
              </a:lnSpc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No.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of bike purchases in 3</a:t>
            </a:r>
            <a:r>
              <a:rPr sz="1400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years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Font typeface="Wingdings"/>
              <a:buChar char=""/>
            </a:pPr>
            <a:endParaRPr sz="1450">
              <a:latin typeface="Arial"/>
              <a:cs typeface="Arial"/>
            </a:endParaRPr>
          </a:p>
          <a:p>
            <a:pPr marL="332740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Job industry</a:t>
            </a:r>
            <a:r>
              <a:rPr sz="1400" spc="-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category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Font typeface="Wingdings"/>
              <a:buChar char=""/>
            </a:pPr>
            <a:endParaRPr sz="1450">
              <a:latin typeface="Arial"/>
              <a:cs typeface="Arial"/>
            </a:endParaRPr>
          </a:p>
          <a:p>
            <a:pPr marL="332740" indent="-287020">
              <a:lnSpc>
                <a:spcPct val="100000"/>
              </a:lnSpc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Wealth</a:t>
            </a:r>
            <a:r>
              <a:rPr sz="1400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segment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66"/>
              </a:buClr>
              <a:buFont typeface="Wingdings"/>
              <a:buChar char=""/>
            </a:pPr>
            <a:endParaRPr sz="1450">
              <a:latin typeface="Arial"/>
              <a:cs typeface="Arial"/>
            </a:endParaRPr>
          </a:p>
          <a:p>
            <a:pPr marL="332740" indent="-287020">
              <a:lnSpc>
                <a:spcPct val="100000"/>
              </a:lnSpc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Number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of cars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own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in each</a:t>
            </a:r>
            <a:r>
              <a:rPr sz="1400" spc="-10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state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Font typeface="Wingdings"/>
              <a:buChar char=""/>
            </a:pPr>
            <a:endParaRPr sz="1450">
              <a:latin typeface="Arial"/>
              <a:cs typeface="Arial"/>
            </a:endParaRPr>
          </a:p>
          <a:p>
            <a:pPr marL="332740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Customer</a:t>
            </a:r>
            <a:r>
              <a:rPr sz="1400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Profile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231775"/>
          </a:xfrm>
          <a:custGeom>
            <a:avLst/>
            <a:gdLst/>
            <a:ahLst/>
            <a:cxnLst/>
            <a:rect l="l" t="t" r="r" b="b"/>
            <a:pathLst>
              <a:path w="9144000" h="231775">
                <a:moveTo>
                  <a:pt x="9143999" y="0"/>
                </a:moveTo>
                <a:lnTo>
                  <a:pt x="0" y="0"/>
                </a:lnTo>
                <a:lnTo>
                  <a:pt x="0" y="231648"/>
                </a:lnTo>
                <a:lnTo>
                  <a:pt x="9143999" y="231648"/>
                </a:lnTo>
                <a:lnTo>
                  <a:pt x="9143999" y="0"/>
                </a:lnTo>
                <a:close/>
              </a:path>
            </a:pathLst>
          </a:custGeom>
          <a:solidFill>
            <a:srgbClr val="789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507" y="57657"/>
            <a:ext cx="442277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Carlito"/>
                <a:cs typeface="Carlito"/>
              </a:rPr>
              <a:t>Note:</a:t>
            </a:r>
            <a:r>
              <a:rPr sz="500" b="1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The data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</a:t>
            </a:r>
            <a:r>
              <a:rPr sz="500" spc="-5" dirty="0">
                <a:latin typeface="Carlito"/>
                <a:cs typeface="Carlito"/>
              </a:rPr>
              <a:t>information</a:t>
            </a:r>
            <a:r>
              <a:rPr sz="500" spc="-4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in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reflective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of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hypothetical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situation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client.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to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be used</a:t>
            </a:r>
            <a:r>
              <a:rPr sz="500" spc="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for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KPMG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Virtual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Internship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purposes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only.</a:t>
            </a:r>
            <a:endParaRPr sz="5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8428" y="1209547"/>
            <a:ext cx="2323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Customer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70" y="335407"/>
            <a:ext cx="2044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Exploration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003" y="1172666"/>
            <a:ext cx="7846695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224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Data </a:t>
            </a:r>
            <a:r>
              <a:rPr sz="2400" b="1" dirty="0">
                <a:latin typeface="Times New Roman"/>
                <a:cs typeface="Times New Roman"/>
              </a:rPr>
              <a:t>Quality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15300"/>
              </a:lnSpc>
              <a:spcBef>
                <a:spcPts val="1790"/>
              </a:spcBef>
            </a:pPr>
            <a:r>
              <a:rPr sz="1500" i="1" dirty="0">
                <a:latin typeface="Arial"/>
                <a:cs typeface="Arial"/>
              </a:rPr>
              <a:t>Data </a:t>
            </a:r>
            <a:r>
              <a:rPr sz="1500" i="1" spc="5" dirty="0">
                <a:latin typeface="Arial"/>
                <a:cs typeface="Arial"/>
              </a:rPr>
              <a:t>Quality </a:t>
            </a:r>
            <a:r>
              <a:rPr sz="1500" i="1" spc="-95" dirty="0">
                <a:latin typeface="Arial"/>
                <a:cs typeface="Arial"/>
              </a:rPr>
              <a:t>issues </a:t>
            </a:r>
            <a:r>
              <a:rPr sz="1500" i="1" spc="-5" dirty="0">
                <a:latin typeface="Arial"/>
                <a:cs typeface="Arial"/>
              </a:rPr>
              <a:t>identified </a:t>
            </a:r>
            <a:r>
              <a:rPr sz="1500" i="1" spc="30" dirty="0">
                <a:latin typeface="Arial"/>
                <a:cs typeface="Arial"/>
              </a:rPr>
              <a:t>in </a:t>
            </a:r>
            <a:r>
              <a:rPr sz="1500" i="1" spc="-15" dirty="0">
                <a:latin typeface="Arial"/>
                <a:cs typeface="Arial"/>
              </a:rPr>
              <a:t>the </a:t>
            </a:r>
            <a:r>
              <a:rPr sz="1500" i="1" spc="-40" dirty="0">
                <a:latin typeface="Arial"/>
                <a:cs typeface="Arial"/>
              </a:rPr>
              <a:t>Transaction,Customer </a:t>
            </a:r>
            <a:r>
              <a:rPr sz="1500" i="1" spc="-20" dirty="0">
                <a:latin typeface="Arial"/>
                <a:cs typeface="Arial"/>
              </a:rPr>
              <a:t>Demographic </a:t>
            </a:r>
            <a:r>
              <a:rPr sz="1500" i="1" spc="-15" dirty="0">
                <a:latin typeface="Arial"/>
                <a:cs typeface="Arial"/>
              </a:rPr>
              <a:t>and </a:t>
            </a:r>
            <a:r>
              <a:rPr sz="1500" i="1" spc="-40" dirty="0">
                <a:latin typeface="Arial"/>
                <a:cs typeface="Arial"/>
              </a:rPr>
              <a:t>Customer </a:t>
            </a:r>
            <a:r>
              <a:rPr sz="1500" i="1" spc="-70" dirty="0">
                <a:latin typeface="Arial"/>
                <a:cs typeface="Arial"/>
              </a:rPr>
              <a:t>Address  </a:t>
            </a:r>
            <a:r>
              <a:rPr sz="1500" i="1" spc="-55" dirty="0">
                <a:latin typeface="Arial"/>
                <a:cs typeface="Arial"/>
              </a:rPr>
              <a:t>datasets.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231775"/>
          </a:xfrm>
          <a:custGeom>
            <a:avLst/>
            <a:gdLst/>
            <a:ahLst/>
            <a:cxnLst/>
            <a:rect l="l" t="t" r="r" b="b"/>
            <a:pathLst>
              <a:path w="9144000" h="231775">
                <a:moveTo>
                  <a:pt x="9143999" y="0"/>
                </a:moveTo>
                <a:lnTo>
                  <a:pt x="0" y="0"/>
                </a:lnTo>
                <a:lnTo>
                  <a:pt x="0" y="231648"/>
                </a:lnTo>
                <a:lnTo>
                  <a:pt x="9143999" y="231648"/>
                </a:lnTo>
                <a:lnTo>
                  <a:pt x="9143999" y="0"/>
                </a:lnTo>
                <a:close/>
              </a:path>
            </a:pathLst>
          </a:custGeom>
          <a:solidFill>
            <a:srgbClr val="789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507" y="57657"/>
            <a:ext cx="442277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Carlito"/>
                <a:cs typeface="Carlito"/>
              </a:rPr>
              <a:t>Note:</a:t>
            </a:r>
            <a:r>
              <a:rPr sz="500" b="1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The data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</a:t>
            </a:r>
            <a:r>
              <a:rPr sz="500" spc="-5" dirty="0">
                <a:latin typeface="Carlito"/>
                <a:cs typeface="Carlito"/>
              </a:rPr>
              <a:t>information</a:t>
            </a:r>
            <a:r>
              <a:rPr sz="500" spc="-4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in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reflective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of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hypothetical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situation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client.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to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be used</a:t>
            </a:r>
            <a:r>
              <a:rPr sz="500" spc="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for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KPMG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Virtual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Internship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purposes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only.</a:t>
            </a:r>
            <a:endParaRPr sz="5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55901" y="2876550"/>
          <a:ext cx="5657850" cy="1405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3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Worksheet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Quality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Issue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52"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Transaction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Completeness &amp;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Relevancy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403"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Completeness &amp;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Consistency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403"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Demographic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Completeness,Consistency &amp;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Relevancy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CustomerAddress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Consistency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854964"/>
            <a:ext cx="3841750" cy="172338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3064510" algn="l"/>
              </a:tabLst>
            </a:pPr>
            <a:r>
              <a:rPr sz="2400" b="1" i="1" spc="-204" dirty="0">
                <a:solidFill>
                  <a:srgbClr val="585858"/>
                </a:solidFill>
                <a:latin typeface="Arial"/>
                <a:cs typeface="Arial"/>
              </a:rPr>
              <a:t>Bike</a:t>
            </a:r>
            <a:r>
              <a:rPr sz="2400" b="1" i="1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i="1" spc="-145" dirty="0">
                <a:solidFill>
                  <a:srgbClr val="585858"/>
                </a:solidFill>
                <a:latin typeface="Arial"/>
                <a:cs typeface="Arial"/>
              </a:rPr>
              <a:t>Related</a:t>
            </a:r>
            <a:r>
              <a:rPr sz="2400" b="1" i="1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i="1" spc="-280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2400" b="1" i="1" spc="-270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400" b="1" i="1" spc="-18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i="1" spc="-27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400" b="1" i="1" spc="-250" dirty="0">
                <a:solidFill>
                  <a:srgbClr val="585858"/>
                </a:solidFill>
                <a:latin typeface="Arial"/>
                <a:cs typeface="Arial"/>
              </a:rPr>
              <a:t>hase</a:t>
            </a:r>
            <a:r>
              <a:rPr sz="2400" b="1" i="1" spc="-24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400" b="1" i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400" b="1" i="1" spc="-240" dirty="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b="1" i="1" spc="-204" dirty="0">
                <a:solidFill>
                  <a:srgbClr val="585858"/>
                </a:solidFill>
                <a:latin typeface="Arial"/>
                <a:cs typeface="Arial"/>
              </a:rPr>
              <a:t>on </a:t>
            </a:r>
            <a:r>
              <a:rPr sz="2400" b="1" i="1" spc="-114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2400" b="1" i="1" spc="-195" dirty="0">
                <a:solidFill>
                  <a:srgbClr val="585858"/>
                </a:solidFill>
                <a:latin typeface="Arial"/>
                <a:cs typeface="Arial"/>
              </a:rPr>
              <a:t>“Age” </a:t>
            </a:r>
            <a:r>
              <a:rPr sz="2400" b="1" i="1" spc="-13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b="1" i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i="1" spc="-204" dirty="0">
                <a:solidFill>
                  <a:srgbClr val="585858"/>
                </a:solidFill>
                <a:latin typeface="Arial"/>
                <a:cs typeface="Arial"/>
              </a:rPr>
              <a:t>customers.</a:t>
            </a:r>
            <a:endParaRPr sz="2400">
              <a:latin typeface="Arial"/>
              <a:cs typeface="Arial"/>
            </a:endParaRPr>
          </a:p>
          <a:p>
            <a:pPr marL="334010" marR="205740" indent="-321945">
              <a:lnSpc>
                <a:spcPct val="114999"/>
              </a:lnSpc>
              <a:spcBef>
                <a:spcPts val="114"/>
              </a:spcBef>
              <a:buSzPct val="1125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Most of the 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bike 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related 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purchases 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are  made by customers 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between 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the age 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of  40 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and</a:t>
            </a:r>
            <a:r>
              <a:rPr sz="160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49.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40" y="2833522"/>
            <a:ext cx="3858260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100"/>
              </a:spcBef>
              <a:buSzPct val="1125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In the New 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Customer purchases  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visual,most 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purchases 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are from the age 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og  40 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49 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and also between the age of 50  and</a:t>
            </a:r>
            <a:r>
              <a:rPr sz="1600" spc="-2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59.</a:t>
            </a:r>
            <a:endParaRPr sz="1600">
              <a:latin typeface="Carlito"/>
              <a:cs typeface="Carlito"/>
            </a:endParaRPr>
          </a:p>
          <a:p>
            <a:pPr marL="355600" marR="105410" indent="-342900">
              <a:lnSpc>
                <a:spcPct val="114999"/>
              </a:lnSpc>
              <a:buSzPct val="1125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The data </a:t>
            </a:r>
            <a:r>
              <a:rPr sz="1600" spc="-10" dirty="0">
                <a:solidFill>
                  <a:srgbClr val="585858"/>
                </a:solidFill>
                <a:latin typeface="Carlito"/>
                <a:cs typeface="Carlito"/>
              </a:rPr>
              <a:t>shows 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the middle aged  customers are most potential</a:t>
            </a:r>
            <a:r>
              <a:rPr sz="1600" spc="2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rlito"/>
                <a:cs typeface="Carlito"/>
              </a:rPr>
              <a:t>customers.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3999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475" y="228091"/>
            <a:ext cx="2044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Exploration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24400" y="972311"/>
            <a:ext cx="4152900" cy="1979930"/>
            <a:chOff x="4724400" y="972311"/>
            <a:chExt cx="4152900" cy="1979930"/>
          </a:xfrm>
        </p:grpSpPr>
        <p:sp>
          <p:nvSpPr>
            <p:cNvPr id="7" name="object 7"/>
            <p:cNvSpPr/>
            <p:nvPr/>
          </p:nvSpPr>
          <p:spPr>
            <a:xfrm>
              <a:off x="4724400" y="972311"/>
              <a:ext cx="4152900" cy="1979930"/>
            </a:xfrm>
            <a:custGeom>
              <a:avLst/>
              <a:gdLst/>
              <a:ahLst/>
              <a:cxnLst/>
              <a:rect l="l" t="t" r="r" b="b"/>
              <a:pathLst>
                <a:path w="4152900" h="1979930">
                  <a:moveTo>
                    <a:pt x="4152900" y="0"/>
                  </a:moveTo>
                  <a:lnTo>
                    <a:pt x="0" y="0"/>
                  </a:lnTo>
                  <a:lnTo>
                    <a:pt x="0" y="1979676"/>
                  </a:lnTo>
                  <a:lnTo>
                    <a:pt x="4152900" y="1979676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8259" y="1488947"/>
              <a:ext cx="3046730" cy="1163320"/>
            </a:xfrm>
            <a:custGeom>
              <a:avLst/>
              <a:gdLst/>
              <a:ahLst/>
              <a:cxnLst/>
              <a:rect l="l" t="t" r="r" b="b"/>
              <a:pathLst>
                <a:path w="3046729" h="1163320">
                  <a:moveTo>
                    <a:pt x="3046476" y="0"/>
                  </a:moveTo>
                  <a:lnTo>
                    <a:pt x="0" y="0"/>
                  </a:lnTo>
                  <a:lnTo>
                    <a:pt x="0" y="1162812"/>
                  </a:lnTo>
                  <a:lnTo>
                    <a:pt x="3046476" y="1162812"/>
                  </a:lnTo>
                  <a:lnTo>
                    <a:pt x="3046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8259" y="2186939"/>
              <a:ext cx="3046730" cy="231775"/>
            </a:xfrm>
            <a:custGeom>
              <a:avLst/>
              <a:gdLst/>
              <a:ahLst/>
              <a:cxnLst/>
              <a:rect l="l" t="t" r="r" b="b"/>
              <a:pathLst>
                <a:path w="3046729" h="231775">
                  <a:moveTo>
                    <a:pt x="0" y="231648"/>
                  </a:moveTo>
                  <a:lnTo>
                    <a:pt x="130301" y="231648"/>
                  </a:lnTo>
                </a:path>
                <a:path w="3046729" h="231775">
                  <a:moveTo>
                    <a:pt x="304038" y="231648"/>
                  </a:moveTo>
                  <a:lnTo>
                    <a:pt x="566165" y="231648"/>
                  </a:lnTo>
                </a:path>
                <a:path w="3046729" h="231775">
                  <a:moveTo>
                    <a:pt x="739901" y="231648"/>
                  </a:moveTo>
                  <a:lnTo>
                    <a:pt x="1000505" y="231648"/>
                  </a:lnTo>
                </a:path>
                <a:path w="3046729" h="231775">
                  <a:moveTo>
                    <a:pt x="1175765" y="231648"/>
                  </a:moveTo>
                  <a:lnTo>
                    <a:pt x="1436369" y="231648"/>
                  </a:lnTo>
                </a:path>
                <a:path w="3046729" h="231775">
                  <a:moveTo>
                    <a:pt x="1610106" y="231648"/>
                  </a:moveTo>
                  <a:lnTo>
                    <a:pt x="1872234" y="231648"/>
                  </a:lnTo>
                </a:path>
                <a:path w="3046729" h="231775">
                  <a:moveTo>
                    <a:pt x="2045969" y="231648"/>
                  </a:moveTo>
                  <a:lnTo>
                    <a:pt x="3046475" y="231648"/>
                  </a:lnTo>
                </a:path>
                <a:path w="3046729" h="231775">
                  <a:moveTo>
                    <a:pt x="0" y="0"/>
                  </a:moveTo>
                  <a:lnTo>
                    <a:pt x="566165" y="0"/>
                  </a:lnTo>
                </a:path>
                <a:path w="3046729" h="231775">
                  <a:moveTo>
                    <a:pt x="739901" y="0"/>
                  </a:moveTo>
                  <a:lnTo>
                    <a:pt x="1000505" y="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4025" y="2186939"/>
              <a:ext cx="1870710" cy="3810"/>
            </a:xfrm>
            <a:custGeom>
              <a:avLst/>
              <a:gdLst/>
              <a:ahLst/>
              <a:cxnLst/>
              <a:rect l="l" t="t" r="r" b="b"/>
              <a:pathLst>
                <a:path w="1870709" h="3810">
                  <a:moveTo>
                    <a:pt x="0" y="3524"/>
                  </a:moveTo>
                  <a:lnTo>
                    <a:pt x="1870709" y="3524"/>
                  </a:lnTo>
                </a:path>
                <a:path w="1870709" h="3810">
                  <a:moveTo>
                    <a:pt x="0" y="0"/>
                  </a:moveTo>
                  <a:lnTo>
                    <a:pt x="1870709" y="0"/>
                  </a:lnTo>
                </a:path>
              </a:pathLst>
            </a:custGeom>
            <a:ln w="317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04025" y="2183415"/>
              <a:ext cx="1870710" cy="0"/>
            </a:xfrm>
            <a:custGeom>
              <a:avLst/>
              <a:gdLst/>
              <a:ahLst/>
              <a:cxnLst/>
              <a:rect l="l" t="t" r="r" b="b"/>
              <a:pathLst>
                <a:path w="1870709">
                  <a:moveTo>
                    <a:pt x="0" y="0"/>
                  </a:moveTo>
                  <a:lnTo>
                    <a:pt x="1870709" y="0"/>
                  </a:lnTo>
                </a:path>
              </a:pathLst>
            </a:custGeom>
            <a:ln w="704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28259" y="1488947"/>
              <a:ext cx="3046730" cy="464820"/>
            </a:xfrm>
            <a:custGeom>
              <a:avLst/>
              <a:gdLst/>
              <a:ahLst/>
              <a:cxnLst/>
              <a:rect l="l" t="t" r="r" b="b"/>
              <a:pathLst>
                <a:path w="3046729" h="464819">
                  <a:moveTo>
                    <a:pt x="0" y="464819"/>
                  </a:moveTo>
                  <a:lnTo>
                    <a:pt x="1000505" y="464819"/>
                  </a:lnTo>
                </a:path>
                <a:path w="3046729" h="464819">
                  <a:moveTo>
                    <a:pt x="1175765" y="464819"/>
                  </a:moveTo>
                  <a:lnTo>
                    <a:pt x="3046475" y="464819"/>
                  </a:lnTo>
                </a:path>
                <a:path w="3046729" h="464819">
                  <a:moveTo>
                    <a:pt x="0" y="231648"/>
                  </a:moveTo>
                  <a:lnTo>
                    <a:pt x="1000505" y="231648"/>
                  </a:lnTo>
                </a:path>
                <a:path w="3046729" h="464819">
                  <a:moveTo>
                    <a:pt x="1175765" y="231648"/>
                  </a:moveTo>
                  <a:lnTo>
                    <a:pt x="3046475" y="231648"/>
                  </a:lnTo>
                </a:path>
                <a:path w="3046729" h="464819">
                  <a:moveTo>
                    <a:pt x="0" y="0"/>
                  </a:moveTo>
                  <a:lnTo>
                    <a:pt x="3046475" y="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7497" y="1488185"/>
              <a:ext cx="3048000" cy="1163320"/>
            </a:xfrm>
            <a:custGeom>
              <a:avLst/>
              <a:gdLst/>
              <a:ahLst/>
              <a:cxnLst/>
              <a:rect l="l" t="t" r="r" b="b"/>
              <a:pathLst>
                <a:path w="3048000" h="1163320">
                  <a:moveTo>
                    <a:pt x="0" y="1162812"/>
                  </a:moveTo>
                  <a:lnTo>
                    <a:pt x="3048000" y="1162812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1162812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8562" y="1712213"/>
              <a:ext cx="2786380" cy="939165"/>
            </a:xfrm>
            <a:custGeom>
              <a:avLst/>
              <a:gdLst/>
              <a:ahLst/>
              <a:cxnLst/>
              <a:rect l="l" t="t" r="r" b="b"/>
              <a:pathLst>
                <a:path w="2786379" h="939164">
                  <a:moveTo>
                    <a:pt x="173736" y="556260"/>
                  </a:moveTo>
                  <a:lnTo>
                    <a:pt x="0" y="556260"/>
                  </a:lnTo>
                  <a:lnTo>
                    <a:pt x="0" y="938784"/>
                  </a:lnTo>
                  <a:lnTo>
                    <a:pt x="173736" y="938784"/>
                  </a:lnTo>
                  <a:lnTo>
                    <a:pt x="173736" y="556260"/>
                  </a:lnTo>
                  <a:close/>
                </a:path>
                <a:path w="2786379" h="939164">
                  <a:moveTo>
                    <a:pt x="609600" y="467868"/>
                  </a:moveTo>
                  <a:lnTo>
                    <a:pt x="435864" y="467868"/>
                  </a:lnTo>
                  <a:lnTo>
                    <a:pt x="435864" y="938784"/>
                  </a:lnTo>
                  <a:lnTo>
                    <a:pt x="609600" y="938784"/>
                  </a:lnTo>
                  <a:lnTo>
                    <a:pt x="609600" y="467868"/>
                  </a:lnTo>
                  <a:close/>
                </a:path>
                <a:path w="2786379" h="939164">
                  <a:moveTo>
                    <a:pt x="1045464" y="0"/>
                  </a:moveTo>
                  <a:lnTo>
                    <a:pt x="870204" y="0"/>
                  </a:lnTo>
                  <a:lnTo>
                    <a:pt x="870204" y="938784"/>
                  </a:lnTo>
                  <a:lnTo>
                    <a:pt x="1045464" y="938784"/>
                  </a:lnTo>
                  <a:lnTo>
                    <a:pt x="1045464" y="0"/>
                  </a:lnTo>
                  <a:close/>
                </a:path>
                <a:path w="2786379" h="939164">
                  <a:moveTo>
                    <a:pt x="1479804" y="472440"/>
                  </a:moveTo>
                  <a:lnTo>
                    <a:pt x="1306068" y="472440"/>
                  </a:lnTo>
                  <a:lnTo>
                    <a:pt x="1306068" y="938784"/>
                  </a:lnTo>
                  <a:lnTo>
                    <a:pt x="1479804" y="938784"/>
                  </a:lnTo>
                  <a:lnTo>
                    <a:pt x="1479804" y="472440"/>
                  </a:lnTo>
                  <a:close/>
                </a:path>
                <a:path w="2786379" h="939164">
                  <a:moveTo>
                    <a:pt x="1915668" y="477012"/>
                  </a:moveTo>
                  <a:lnTo>
                    <a:pt x="1741932" y="477012"/>
                  </a:lnTo>
                  <a:lnTo>
                    <a:pt x="1741932" y="938784"/>
                  </a:lnTo>
                  <a:lnTo>
                    <a:pt x="1915668" y="938784"/>
                  </a:lnTo>
                  <a:lnTo>
                    <a:pt x="1915668" y="477012"/>
                  </a:lnTo>
                  <a:close/>
                </a:path>
                <a:path w="2786379" h="939164">
                  <a:moveTo>
                    <a:pt x="2350008" y="928116"/>
                  </a:moveTo>
                  <a:lnTo>
                    <a:pt x="2176272" y="928116"/>
                  </a:lnTo>
                  <a:lnTo>
                    <a:pt x="2176272" y="938784"/>
                  </a:lnTo>
                  <a:lnTo>
                    <a:pt x="2350008" y="938784"/>
                  </a:lnTo>
                  <a:lnTo>
                    <a:pt x="2350008" y="928116"/>
                  </a:lnTo>
                  <a:close/>
                </a:path>
                <a:path w="2786379" h="939164">
                  <a:moveTo>
                    <a:pt x="2785872" y="937260"/>
                  </a:moveTo>
                  <a:lnTo>
                    <a:pt x="2612136" y="937260"/>
                  </a:lnTo>
                  <a:lnTo>
                    <a:pt x="2612136" y="938784"/>
                  </a:lnTo>
                  <a:lnTo>
                    <a:pt x="2785872" y="938784"/>
                  </a:lnTo>
                  <a:lnTo>
                    <a:pt x="2785872" y="937260"/>
                  </a:lnTo>
                  <a:close/>
                </a:path>
              </a:pathLst>
            </a:custGeom>
            <a:solidFill>
              <a:srgbClr val="ED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8562" y="1712213"/>
              <a:ext cx="2786380" cy="939165"/>
            </a:xfrm>
            <a:custGeom>
              <a:avLst/>
              <a:gdLst/>
              <a:ahLst/>
              <a:cxnLst/>
              <a:rect l="l" t="t" r="r" b="b"/>
              <a:pathLst>
                <a:path w="2786379" h="939164">
                  <a:moveTo>
                    <a:pt x="0" y="556260"/>
                  </a:moveTo>
                  <a:lnTo>
                    <a:pt x="173736" y="556260"/>
                  </a:lnTo>
                  <a:lnTo>
                    <a:pt x="173736" y="938784"/>
                  </a:lnTo>
                  <a:lnTo>
                    <a:pt x="0" y="938784"/>
                  </a:lnTo>
                  <a:lnTo>
                    <a:pt x="0" y="556260"/>
                  </a:lnTo>
                  <a:close/>
                </a:path>
                <a:path w="2786379" h="939164">
                  <a:moveTo>
                    <a:pt x="435863" y="467868"/>
                  </a:moveTo>
                  <a:lnTo>
                    <a:pt x="609600" y="467868"/>
                  </a:lnTo>
                  <a:lnTo>
                    <a:pt x="609600" y="938784"/>
                  </a:lnTo>
                  <a:lnTo>
                    <a:pt x="435863" y="938784"/>
                  </a:lnTo>
                  <a:lnTo>
                    <a:pt x="435863" y="467868"/>
                  </a:lnTo>
                  <a:close/>
                </a:path>
                <a:path w="2786379" h="939164">
                  <a:moveTo>
                    <a:pt x="870203" y="0"/>
                  </a:moveTo>
                  <a:lnTo>
                    <a:pt x="1045463" y="0"/>
                  </a:lnTo>
                  <a:lnTo>
                    <a:pt x="1045463" y="938784"/>
                  </a:lnTo>
                  <a:lnTo>
                    <a:pt x="870203" y="938784"/>
                  </a:lnTo>
                  <a:lnTo>
                    <a:pt x="870203" y="0"/>
                  </a:lnTo>
                  <a:close/>
                </a:path>
                <a:path w="2786379" h="939164">
                  <a:moveTo>
                    <a:pt x="1306067" y="472440"/>
                  </a:moveTo>
                  <a:lnTo>
                    <a:pt x="1479804" y="472440"/>
                  </a:lnTo>
                  <a:lnTo>
                    <a:pt x="1479804" y="938784"/>
                  </a:lnTo>
                  <a:lnTo>
                    <a:pt x="1306067" y="938784"/>
                  </a:lnTo>
                  <a:lnTo>
                    <a:pt x="1306067" y="472440"/>
                  </a:lnTo>
                  <a:close/>
                </a:path>
                <a:path w="2786379" h="939164">
                  <a:moveTo>
                    <a:pt x="1741932" y="477012"/>
                  </a:moveTo>
                  <a:lnTo>
                    <a:pt x="1915667" y="477012"/>
                  </a:lnTo>
                  <a:lnTo>
                    <a:pt x="1915667" y="938784"/>
                  </a:lnTo>
                  <a:lnTo>
                    <a:pt x="1741932" y="938784"/>
                  </a:lnTo>
                  <a:lnTo>
                    <a:pt x="1741932" y="477012"/>
                  </a:lnTo>
                  <a:close/>
                </a:path>
                <a:path w="2786379" h="939164">
                  <a:moveTo>
                    <a:pt x="2176271" y="928116"/>
                  </a:moveTo>
                  <a:lnTo>
                    <a:pt x="2350008" y="928116"/>
                  </a:lnTo>
                  <a:lnTo>
                    <a:pt x="2350008" y="938784"/>
                  </a:lnTo>
                  <a:lnTo>
                    <a:pt x="2176271" y="938784"/>
                  </a:lnTo>
                  <a:lnTo>
                    <a:pt x="2176271" y="928116"/>
                  </a:lnTo>
                  <a:close/>
                </a:path>
                <a:path w="2786379" h="939164">
                  <a:moveTo>
                    <a:pt x="2612136" y="937260"/>
                  </a:moveTo>
                  <a:lnTo>
                    <a:pt x="2785871" y="937260"/>
                  </a:lnTo>
                  <a:lnTo>
                    <a:pt x="2785871" y="938784"/>
                  </a:lnTo>
                  <a:lnTo>
                    <a:pt x="2612136" y="938784"/>
                  </a:lnTo>
                  <a:lnTo>
                    <a:pt x="2612136" y="937260"/>
                  </a:lnTo>
                  <a:close/>
                </a:path>
              </a:pathLst>
            </a:custGeom>
            <a:ln w="25400">
              <a:solidFill>
                <a:srgbClr val="AEBB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90159" y="1488947"/>
              <a:ext cx="3084830" cy="1201420"/>
            </a:xfrm>
            <a:custGeom>
              <a:avLst/>
              <a:gdLst/>
              <a:ahLst/>
              <a:cxnLst/>
              <a:rect l="l" t="t" r="r" b="b"/>
              <a:pathLst>
                <a:path w="3084829" h="1201420">
                  <a:moveTo>
                    <a:pt x="38100" y="1162812"/>
                  </a:moveTo>
                  <a:lnTo>
                    <a:pt x="38100" y="0"/>
                  </a:lnTo>
                </a:path>
                <a:path w="3084829" h="1201420">
                  <a:moveTo>
                    <a:pt x="0" y="1162812"/>
                  </a:moveTo>
                  <a:lnTo>
                    <a:pt x="38100" y="1162812"/>
                  </a:lnTo>
                </a:path>
                <a:path w="3084829" h="1201420">
                  <a:moveTo>
                    <a:pt x="0" y="929639"/>
                  </a:moveTo>
                  <a:lnTo>
                    <a:pt x="38100" y="929639"/>
                  </a:lnTo>
                </a:path>
                <a:path w="3084829" h="1201420">
                  <a:moveTo>
                    <a:pt x="0" y="697991"/>
                  </a:moveTo>
                  <a:lnTo>
                    <a:pt x="38100" y="697991"/>
                  </a:lnTo>
                </a:path>
                <a:path w="3084829" h="1201420">
                  <a:moveTo>
                    <a:pt x="0" y="464819"/>
                  </a:moveTo>
                  <a:lnTo>
                    <a:pt x="38100" y="464819"/>
                  </a:lnTo>
                </a:path>
                <a:path w="3084829" h="1201420">
                  <a:moveTo>
                    <a:pt x="0" y="231648"/>
                  </a:moveTo>
                  <a:lnTo>
                    <a:pt x="38100" y="231648"/>
                  </a:lnTo>
                </a:path>
                <a:path w="3084829" h="1201420">
                  <a:moveTo>
                    <a:pt x="0" y="0"/>
                  </a:moveTo>
                  <a:lnTo>
                    <a:pt x="38100" y="0"/>
                  </a:lnTo>
                </a:path>
                <a:path w="3084829" h="1201420">
                  <a:moveTo>
                    <a:pt x="38100" y="1162812"/>
                  </a:moveTo>
                  <a:lnTo>
                    <a:pt x="3084575" y="1162812"/>
                  </a:lnTo>
                </a:path>
                <a:path w="3084829" h="1201420">
                  <a:moveTo>
                    <a:pt x="38100" y="1162812"/>
                  </a:moveTo>
                  <a:lnTo>
                    <a:pt x="38100" y="1200912"/>
                  </a:lnTo>
                </a:path>
                <a:path w="3084829" h="1201420">
                  <a:moveTo>
                    <a:pt x="473963" y="1162812"/>
                  </a:moveTo>
                  <a:lnTo>
                    <a:pt x="473963" y="1200912"/>
                  </a:lnTo>
                </a:path>
                <a:path w="3084829" h="1201420">
                  <a:moveTo>
                    <a:pt x="908303" y="1162812"/>
                  </a:moveTo>
                  <a:lnTo>
                    <a:pt x="908303" y="1200912"/>
                  </a:lnTo>
                </a:path>
                <a:path w="3084829" h="1201420">
                  <a:moveTo>
                    <a:pt x="1344167" y="1162812"/>
                  </a:moveTo>
                  <a:lnTo>
                    <a:pt x="1344167" y="1200912"/>
                  </a:lnTo>
                </a:path>
                <a:path w="3084829" h="1201420">
                  <a:moveTo>
                    <a:pt x="1778508" y="1162812"/>
                  </a:moveTo>
                  <a:lnTo>
                    <a:pt x="1778508" y="1200912"/>
                  </a:lnTo>
                </a:path>
                <a:path w="3084829" h="1201420">
                  <a:moveTo>
                    <a:pt x="2214371" y="1162812"/>
                  </a:moveTo>
                  <a:lnTo>
                    <a:pt x="2214371" y="1200912"/>
                  </a:lnTo>
                </a:path>
                <a:path w="3084829" h="1201420">
                  <a:moveTo>
                    <a:pt x="2650236" y="1162812"/>
                  </a:moveTo>
                  <a:lnTo>
                    <a:pt x="2650236" y="1200912"/>
                  </a:lnTo>
                </a:path>
                <a:path w="3084829" h="1201420">
                  <a:moveTo>
                    <a:pt x="3084575" y="1162812"/>
                  </a:moveTo>
                  <a:lnTo>
                    <a:pt x="3084575" y="1200912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07584" y="1308632"/>
            <a:ext cx="224790" cy="142176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3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3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3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3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4013" y="2704337"/>
            <a:ext cx="2949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20-29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30-39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40-49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50-59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60-69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70-79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80-89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36690" y="1040638"/>
            <a:ext cx="542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otal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62442" y="2106422"/>
            <a:ext cx="89535" cy="89535"/>
            <a:chOff x="8362442" y="2106422"/>
            <a:chExt cx="89535" cy="89535"/>
          </a:xfrm>
        </p:grpSpPr>
        <p:sp>
          <p:nvSpPr>
            <p:cNvPr id="21" name="object 21"/>
            <p:cNvSpPr/>
            <p:nvPr/>
          </p:nvSpPr>
          <p:spPr>
            <a:xfrm>
              <a:off x="8375142" y="211912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D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75142" y="211912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25400">
              <a:solidFill>
                <a:srgbClr val="AEBB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67597" y="2051684"/>
            <a:ext cx="2952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25161" y="971550"/>
            <a:ext cx="4151629" cy="1981200"/>
          </a:xfrm>
          <a:custGeom>
            <a:avLst/>
            <a:gdLst/>
            <a:ahLst/>
            <a:cxnLst/>
            <a:rect l="l" t="t" r="r" b="b"/>
            <a:pathLst>
              <a:path w="4151629" h="1981200">
                <a:moveTo>
                  <a:pt x="0" y="1981200"/>
                </a:moveTo>
                <a:lnTo>
                  <a:pt x="4151376" y="1981200"/>
                </a:lnTo>
                <a:lnTo>
                  <a:pt x="4151376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724400" y="3029711"/>
            <a:ext cx="4191000" cy="1827530"/>
            <a:chOff x="4724400" y="3029711"/>
            <a:chExt cx="4191000" cy="1827530"/>
          </a:xfrm>
        </p:grpSpPr>
        <p:sp>
          <p:nvSpPr>
            <p:cNvPr id="26" name="object 26"/>
            <p:cNvSpPr/>
            <p:nvPr/>
          </p:nvSpPr>
          <p:spPr>
            <a:xfrm>
              <a:off x="4724400" y="3029711"/>
              <a:ext cx="4191000" cy="1827530"/>
            </a:xfrm>
            <a:custGeom>
              <a:avLst/>
              <a:gdLst/>
              <a:ahLst/>
              <a:cxnLst/>
              <a:rect l="l" t="t" r="r" b="b"/>
              <a:pathLst>
                <a:path w="4191000" h="1827529">
                  <a:moveTo>
                    <a:pt x="4191000" y="0"/>
                  </a:moveTo>
                  <a:lnTo>
                    <a:pt x="0" y="0"/>
                  </a:lnTo>
                  <a:lnTo>
                    <a:pt x="0" y="1827276"/>
                  </a:lnTo>
                  <a:lnTo>
                    <a:pt x="4191000" y="1827276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28259" y="4369308"/>
              <a:ext cx="3084830" cy="0"/>
            </a:xfrm>
            <a:custGeom>
              <a:avLst/>
              <a:gdLst/>
              <a:ahLst/>
              <a:cxnLst/>
              <a:rect l="l" t="t" r="r" b="b"/>
              <a:pathLst>
                <a:path w="3084829">
                  <a:moveTo>
                    <a:pt x="0" y="0"/>
                  </a:moveTo>
                  <a:lnTo>
                    <a:pt x="131825" y="0"/>
                  </a:lnTo>
                </a:path>
                <a:path w="3084829">
                  <a:moveTo>
                    <a:pt x="308610" y="0"/>
                  </a:moveTo>
                  <a:lnTo>
                    <a:pt x="572262" y="0"/>
                  </a:lnTo>
                </a:path>
                <a:path w="3084829">
                  <a:moveTo>
                    <a:pt x="749045" y="0"/>
                  </a:moveTo>
                  <a:lnTo>
                    <a:pt x="1014222" y="0"/>
                  </a:lnTo>
                </a:path>
                <a:path w="3084829">
                  <a:moveTo>
                    <a:pt x="1189481" y="0"/>
                  </a:moveTo>
                  <a:lnTo>
                    <a:pt x="1454658" y="0"/>
                  </a:lnTo>
                </a:path>
                <a:path w="3084829">
                  <a:moveTo>
                    <a:pt x="1629917" y="0"/>
                  </a:moveTo>
                  <a:lnTo>
                    <a:pt x="1895093" y="0"/>
                  </a:lnTo>
                </a:path>
                <a:path w="3084829">
                  <a:moveTo>
                    <a:pt x="2071878" y="0"/>
                  </a:moveTo>
                  <a:lnTo>
                    <a:pt x="2335530" y="0"/>
                  </a:lnTo>
                </a:path>
                <a:path w="3084829">
                  <a:moveTo>
                    <a:pt x="2512314" y="0"/>
                  </a:moveTo>
                  <a:lnTo>
                    <a:pt x="3084575" y="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28259" y="4179093"/>
              <a:ext cx="3084830" cy="5080"/>
            </a:xfrm>
            <a:custGeom>
              <a:avLst/>
              <a:gdLst/>
              <a:ahLst/>
              <a:cxnLst/>
              <a:rect l="l" t="t" r="r" b="b"/>
              <a:pathLst>
                <a:path w="3084829" h="5079">
                  <a:moveTo>
                    <a:pt x="0" y="4762"/>
                  </a:moveTo>
                  <a:lnTo>
                    <a:pt x="1014222" y="4762"/>
                  </a:lnTo>
                </a:path>
                <a:path w="3084829" h="5079">
                  <a:moveTo>
                    <a:pt x="1189481" y="4762"/>
                  </a:moveTo>
                  <a:lnTo>
                    <a:pt x="1454658" y="4762"/>
                  </a:lnTo>
                </a:path>
                <a:path w="3084829" h="5079">
                  <a:moveTo>
                    <a:pt x="1629917" y="4762"/>
                  </a:moveTo>
                  <a:lnTo>
                    <a:pt x="1895093" y="4762"/>
                  </a:lnTo>
                </a:path>
                <a:path w="3084829" h="5079">
                  <a:moveTo>
                    <a:pt x="2071878" y="4762"/>
                  </a:moveTo>
                  <a:lnTo>
                    <a:pt x="3084575" y="4762"/>
                  </a:lnTo>
                </a:path>
                <a:path w="3084829" h="5079">
                  <a:moveTo>
                    <a:pt x="0" y="0"/>
                  </a:moveTo>
                  <a:lnTo>
                    <a:pt x="1014222" y="0"/>
                  </a:lnTo>
                </a:path>
                <a:path w="3084829" h="5079">
                  <a:moveTo>
                    <a:pt x="1189481" y="0"/>
                  </a:moveTo>
                  <a:lnTo>
                    <a:pt x="1454658" y="0"/>
                  </a:lnTo>
                </a:path>
                <a:path w="3084829" h="5079">
                  <a:moveTo>
                    <a:pt x="1629917" y="0"/>
                  </a:moveTo>
                  <a:lnTo>
                    <a:pt x="1895093" y="0"/>
                  </a:lnTo>
                </a:path>
                <a:path w="3084829" h="5079">
                  <a:moveTo>
                    <a:pt x="2071878" y="0"/>
                  </a:moveTo>
                  <a:lnTo>
                    <a:pt x="3084575" y="0"/>
                  </a:lnTo>
                </a:path>
              </a:pathLst>
            </a:custGeom>
            <a:ln w="8572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28259" y="3808475"/>
              <a:ext cx="3084830" cy="187960"/>
            </a:xfrm>
            <a:custGeom>
              <a:avLst/>
              <a:gdLst/>
              <a:ahLst/>
              <a:cxnLst/>
              <a:rect l="l" t="t" r="r" b="b"/>
              <a:pathLst>
                <a:path w="3084829" h="187960">
                  <a:moveTo>
                    <a:pt x="0" y="187452"/>
                  </a:moveTo>
                  <a:lnTo>
                    <a:pt x="1014222" y="187452"/>
                  </a:lnTo>
                </a:path>
                <a:path w="3084829" h="187960">
                  <a:moveTo>
                    <a:pt x="1189481" y="187452"/>
                  </a:moveTo>
                  <a:lnTo>
                    <a:pt x="3084575" y="187452"/>
                  </a:lnTo>
                </a:path>
                <a:path w="3084829" h="187960">
                  <a:moveTo>
                    <a:pt x="0" y="0"/>
                  </a:moveTo>
                  <a:lnTo>
                    <a:pt x="3084575" y="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60086" y="3984497"/>
              <a:ext cx="2821305" cy="571500"/>
            </a:xfrm>
            <a:custGeom>
              <a:avLst/>
              <a:gdLst/>
              <a:ahLst/>
              <a:cxnLst/>
              <a:rect l="l" t="t" r="r" b="b"/>
              <a:pathLst>
                <a:path w="2821304" h="571500">
                  <a:moveTo>
                    <a:pt x="176784" y="195072"/>
                  </a:moveTo>
                  <a:lnTo>
                    <a:pt x="0" y="195072"/>
                  </a:lnTo>
                  <a:lnTo>
                    <a:pt x="0" y="571500"/>
                  </a:lnTo>
                  <a:lnTo>
                    <a:pt x="176784" y="571500"/>
                  </a:lnTo>
                  <a:lnTo>
                    <a:pt x="176784" y="195072"/>
                  </a:lnTo>
                  <a:close/>
                </a:path>
                <a:path w="2821304" h="571500">
                  <a:moveTo>
                    <a:pt x="617220" y="262128"/>
                  </a:moveTo>
                  <a:lnTo>
                    <a:pt x="440436" y="262128"/>
                  </a:lnTo>
                  <a:lnTo>
                    <a:pt x="440436" y="571500"/>
                  </a:lnTo>
                  <a:lnTo>
                    <a:pt x="617220" y="571500"/>
                  </a:lnTo>
                  <a:lnTo>
                    <a:pt x="617220" y="262128"/>
                  </a:lnTo>
                  <a:close/>
                </a:path>
                <a:path w="2821304" h="571500">
                  <a:moveTo>
                    <a:pt x="1057656" y="0"/>
                  </a:moveTo>
                  <a:lnTo>
                    <a:pt x="882396" y="0"/>
                  </a:lnTo>
                  <a:lnTo>
                    <a:pt x="882396" y="571500"/>
                  </a:lnTo>
                  <a:lnTo>
                    <a:pt x="1057656" y="571500"/>
                  </a:lnTo>
                  <a:lnTo>
                    <a:pt x="1057656" y="0"/>
                  </a:lnTo>
                  <a:close/>
                </a:path>
                <a:path w="2821304" h="571500">
                  <a:moveTo>
                    <a:pt x="1498092" y="74676"/>
                  </a:moveTo>
                  <a:lnTo>
                    <a:pt x="1322832" y="74676"/>
                  </a:lnTo>
                  <a:lnTo>
                    <a:pt x="1322832" y="571500"/>
                  </a:lnTo>
                  <a:lnTo>
                    <a:pt x="1498092" y="571500"/>
                  </a:lnTo>
                  <a:lnTo>
                    <a:pt x="1498092" y="74676"/>
                  </a:lnTo>
                  <a:close/>
                </a:path>
                <a:path w="2821304" h="571500">
                  <a:moveTo>
                    <a:pt x="1940052" y="131064"/>
                  </a:moveTo>
                  <a:lnTo>
                    <a:pt x="1763268" y="131064"/>
                  </a:lnTo>
                  <a:lnTo>
                    <a:pt x="1763268" y="571500"/>
                  </a:lnTo>
                  <a:lnTo>
                    <a:pt x="1940052" y="571500"/>
                  </a:lnTo>
                  <a:lnTo>
                    <a:pt x="1940052" y="131064"/>
                  </a:lnTo>
                  <a:close/>
                </a:path>
                <a:path w="2821304" h="571500">
                  <a:moveTo>
                    <a:pt x="2380488" y="257556"/>
                  </a:moveTo>
                  <a:lnTo>
                    <a:pt x="2203704" y="257556"/>
                  </a:lnTo>
                  <a:lnTo>
                    <a:pt x="2203704" y="571500"/>
                  </a:lnTo>
                  <a:lnTo>
                    <a:pt x="2380488" y="571500"/>
                  </a:lnTo>
                  <a:lnTo>
                    <a:pt x="2380488" y="257556"/>
                  </a:lnTo>
                  <a:close/>
                </a:path>
                <a:path w="2821304" h="571500">
                  <a:moveTo>
                    <a:pt x="2820924" y="411480"/>
                  </a:moveTo>
                  <a:lnTo>
                    <a:pt x="2644140" y="411480"/>
                  </a:lnTo>
                  <a:lnTo>
                    <a:pt x="2644140" y="571500"/>
                  </a:lnTo>
                  <a:lnTo>
                    <a:pt x="2820924" y="571500"/>
                  </a:lnTo>
                  <a:lnTo>
                    <a:pt x="2820924" y="411480"/>
                  </a:lnTo>
                  <a:close/>
                </a:path>
              </a:pathLst>
            </a:custGeom>
            <a:solidFill>
              <a:srgbClr val="ED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60086" y="3984497"/>
              <a:ext cx="2821305" cy="571500"/>
            </a:xfrm>
            <a:custGeom>
              <a:avLst/>
              <a:gdLst/>
              <a:ahLst/>
              <a:cxnLst/>
              <a:rect l="l" t="t" r="r" b="b"/>
              <a:pathLst>
                <a:path w="2821304" h="571500">
                  <a:moveTo>
                    <a:pt x="0" y="195071"/>
                  </a:moveTo>
                  <a:lnTo>
                    <a:pt x="176784" y="195071"/>
                  </a:lnTo>
                  <a:lnTo>
                    <a:pt x="176784" y="571499"/>
                  </a:lnTo>
                  <a:lnTo>
                    <a:pt x="0" y="571499"/>
                  </a:lnTo>
                  <a:lnTo>
                    <a:pt x="0" y="195071"/>
                  </a:lnTo>
                  <a:close/>
                </a:path>
                <a:path w="2821304" h="571500">
                  <a:moveTo>
                    <a:pt x="440436" y="262127"/>
                  </a:moveTo>
                  <a:lnTo>
                    <a:pt x="617219" y="262127"/>
                  </a:lnTo>
                  <a:lnTo>
                    <a:pt x="617219" y="571499"/>
                  </a:lnTo>
                  <a:lnTo>
                    <a:pt x="440436" y="571499"/>
                  </a:lnTo>
                  <a:lnTo>
                    <a:pt x="440436" y="262127"/>
                  </a:lnTo>
                  <a:close/>
                </a:path>
                <a:path w="2821304" h="571500">
                  <a:moveTo>
                    <a:pt x="882396" y="0"/>
                  </a:moveTo>
                  <a:lnTo>
                    <a:pt x="1057655" y="0"/>
                  </a:lnTo>
                  <a:lnTo>
                    <a:pt x="1057655" y="571499"/>
                  </a:lnTo>
                  <a:lnTo>
                    <a:pt x="882396" y="571499"/>
                  </a:lnTo>
                  <a:lnTo>
                    <a:pt x="882396" y="0"/>
                  </a:lnTo>
                  <a:close/>
                </a:path>
                <a:path w="2821304" h="571500">
                  <a:moveTo>
                    <a:pt x="1322832" y="74675"/>
                  </a:moveTo>
                  <a:lnTo>
                    <a:pt x="1498091" y="74675"/>
                  </a:lnTo>
                  <a:lnTo>
                    <a:pt x="1498091" y="571499"/>
                  </a:lnTo>
                  <a:lnTo>
                    <a:pt x="1322832" y="571499"/>
                  </a:lnTo>
                  <a:lnTo>
                    <a:pt x="1322832" y="74675"/>
                  </a:lnTo>
                  <a:close/>
                </a:path>
                <a:path w="2821304" h="571500">
                  <a:moveTo>
                    <a:pt x="1763267" y="131063"/>
                  </a:moveTo>
                  <a:lnTo>
                    <a:pt x="1940052" y="131063"/>
                  </a:lnTo>
                  <a:lnTo>
                    <a:pt x="1940052" y="571499"/>
                  </a:lnTo>
                  <a:lnTo>
                    <a:pt x="1763267" y="571499"/>
                  </a:lnTo>
                  <a:lnTo>
                    <a:pt x="1763267" y="131063"/>
                  </a:lnTo>
                  <a:close/>
                </a:path>
                <a:path w="2821304" h="571500">
                  <a:moveTo>
                    <a:pt x="2203704" y="257555"/>
                  </a:moveTo>
                  <a:lnTo>
                    <a:pt x="2380488" y="257555"/>
                  </a:lnTo>
                  <a:lnTo>
                    <a:pt x="2380488" y="571499"/>
                  </a:lnTo>
                  <a:lnTo>
                    <a:pt x="2203704" y="571499"/>
                  </a:lnTo>
                  <a:lnTo>
                    <a:pt x="2203704" y="257555"/>
                  </a:lnTo>
                  <a:close/>
                </a:path>
                <a:path w="2821304" h="571500">
                  <a:moveTo>
                    <a:pt x="2644140" y="411479"/>
                  </a:moveTo>
                  <a:lnTo>
                    <a:pt x="2820923" y="411479"/>
                  </a:lnTo>
                  <a:lnTo>
                    <a:pt x="2820923" y="571499"/>
                  </a:lnTo>
                  <a:lnTo>
                    <a:pt x="2644140" y="571499"/>
                  </a:lnTo>
                  <a:lnTo>
                    <a:pt x="2644140" y="411479"/>
                  </a:lnTo>
                  <a:close/>
                </a:path>
              </a:pathLst>
            </a:custGeom>
            <a:ln w="25400">
              <a:solidFill>
                <a:srgbClr val="AEBB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90159" y="3808475"/>
              <a:ext cx="3122930" cy="786765"/>
            </a:xfrm>
            <a:custGeom>
              <a:avLst/>
              <a:gdLst/>
              <a:ahLst/>
              <a:cxnLst/>
              <a:rect l="l" t="t" r="r" b="b"/>
              <a:pathLst>
                <a:path w="3122929" h="786764">
                  <a:moveTo>
                    <a:pt x="38100" y="748284"/>
                  </a:moveTo>
                  <a:lnTo>
                    <a:pt x="38100" y="0"/>
                  </a:lnTo>
                </a:path>
                <a:path w="3122929" h="786764">
                  <a:moveTo>
                    <a:pt x="0" y="748284"/>
                  </a:moveTo>
                  <a:lnTo>
                    <a:pt x="38100" y="748284"/>
                  </a:lnTo>
                </a:path>
                <a:path w="3122929" h="786764">
                  <a:moveTo>
                    <a:pt x="0" y="560832"/>
                  </a:moveTo>
                  <a:lnTo>
                    <a:pt x="38100" y="560832"/>
                  </a:lnTo>
                </a:path>
                <a:path w="3122929" h="786764">
                  <a:moveTo>
                    <a:pt x="0" y="374904"/>
                  </a:moveTo>
                  <a:lnTo>
                    <a:pt x="38100" y="374904"/>
                  </a:lnTo>
                </a:path>
                <a:path w="3122929" h="786764">
                  <a:moveTo>
                    <a:pt x="0" y="187452"/>
                  </a:moveTo>
                  <a:lnTo>
                    <a:pt x="38100" y="187452"/>
                  </a:lnTo>
                </a:path>
                <a:path w="3122929" h="786764">
                  <a:moveTo>
                    <a:pt x="0" y="0"/>
                  </a:moveTo>
                  <a:lnTo>
                    <a:pt x="38100" y="0"/>
                  </a:lnTo>
                </a:path>
                <a:path w="3122929" h="786764">
                  <a:moveTo>
                    <a:pt x="38100" y="748284"/>
                  </a:moveTo>
                  <a:lnTo>
                    <a:pt x="3122675" y="748284"/>
                  </a:lnTo>
                </a:path>
                <a:path w="3122929" h="786764">
                  <a:moveTo>
                    <a:pt x="38100" y="748284"/>
                  </a:moveTo>
                  <a:lnTo>
                    <a:pt x="38100" y="786384"/>
                  </a:lnTo>
                </a:path>
                <a:path w="3122929" h="786764">
                  <a:moveTo>
                    <a:pt x="478536" y="748284"/>
                  </a:moveTo>
                  <a:lnTo>
                    <a:pt x="478536" y="786384"/>
                  </a:lnTo>
                </a:path>
                <a:path w="3122929" h="786764">
                  <a:moveTo>
                    <a:pt x="918972" y="748284"/>
                  </a:moveTo>
                  <a:lnTo>
                    <a:pt x="918972" y="786384"/>
                  </a:lnTo>
                </a:path>
                <a:path w="3122929" h="786764">
                  <a:moveTo>
                    <a:pt x="1359407" y="748284"/>
                  </a:moveTo>
                  <a:lnTo>
                    <a:pt x="1359407" y="786384"/>
                  </a:lnTo>
                </a:path>
                <a:path w="3122929" h="786764">
                  <a:moveTo>
                    <a:pt x="1801367" y="748284"/>
                  </a:moveTo>
                  <a:lnTo>
                    <a:pt x="1801367" y="786384"/>
                  </a:lnTo>
                </a:path>
                <a:path w="3122929" h="786764">
                  <a:moveTo>
                    <a:pt x="2241804" y="748284"/>
                  </a:moveTo>
                  <a:lnTo>
                    <a:pt x="2241804" y="786384"/>
                  </a:lnTo>
                </a:path>
                <a:path w="3122929" h="786764">
                  <a:moveTo>
                    <a:pt x="2682240" y="748284"/>
                  </a:moveTo>
                  <a:lnTo>
                    <a:pt x="2682240" y="786384"/>
                  </a:lnTo>
                </a:path>
                <a:path w="3122929" h="786764">
                  <a:moveTo>
                    <a:pt x="3122675" y="748284"/>
                  </a:moveTo>
                  <a:lnTo>
                    <a:pt x="3122675" y="786384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13241" y="423138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D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13241" y="423138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25400">
              <a:solidFill>
                <a:srgbClr val="AEBB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712461" y="3016250"/>
            <a:ext cx="4215130" cy="18542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635" algn="ctr">
              <a:lnSpc>
                <a:spcPts val="2110"/>
              </a:lnSpc>
              <a:spcBef>
                <a:spcPts val="75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New Customers'</a:t>
            </a:r>
            <a:r>
              <a:rPr sz="1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Bike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ts val="211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Purchases :Past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endParaRPr sz="180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58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200</a:t>
            </a:r>
            <a:endParaRPr sz="100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150</a:t>
            </a:r>
            <a:endParaRPr sz="1000">
              <a:latin typeface="Arial"/>
              <a:cs typeface="Arial"/>
            </a:endParaRPr>
          </a:p>
          <a:p>
            <a:pPr marL="94615">
              <a:lnSpc>
                <a:spcPts val="1019"/>
              </a:lnSpc>
              <a:spcBef>
                <a:spcPts val="905"/>
              </a:spcBef>
              <a:tabLst>
                <a:tab pos="3792854" algn="l"/>
              </a:tabLst>
            </a:pPr>
            <a:r>
              <a:rPr sz="1500" spc="-7" baseline="36111" dirty="0">
                <a:solidFill>
                  <a:srgbClr val="FFFFFF"/>
                </a:solidFill>
                <a:latin typeface="Arial"/>
                <a:cs typeface="Arial"/>
              </a:rPr>
              <a:t>100	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endParaRPr sz="1000">
              <a:latin typeface="Arial"/>
              <a:cs typeface="Arial"/>
            </a:endParaRPr>
          </a:p>
          <a:p>
            <a:pPr marR="3900804" algn="r">
              <a:lnSpc>
                <a:spcPts val="1019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  <a:p>
            <a:pPr marR="3900170" algn="r">
              <a:lnSpc>
                <a:spcPts val="1195"/>
              </a:lnSpc>
              <a:spcBef>
                <a:spcPts val="27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474345">
              <a:lnSpc>
                <a:spcPts val="1195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20-29</a:t>
            </a:r>
            <a:r>
              <a:rPr sz="1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30-39</a:t>
            </a: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40-49</a:t>
            </a:r>
            <a:r>
              <a:rPr sz="10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50-59</a:t>
            </a:r>
            <a:r>
              <a:rPr sz="10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60-69</a:t>
            </a:r>
            <a:r>
              <a:rPr sz="10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70-79</a:t>
            </a:r>
            <a:r>
              <a:rPr sz="1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80-89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25161" y="3028950"/>
            <a:ext cx="4189729" cy="1828800"/>
          </a:xfrm>
          <a:custGeom>
            <a:avLst/>
            <a:gdLst/>
            <a:ahLst/>
            <a:cxnLst/>
            <a:rect l="l" t="t" r="r" b="b"/>
            <a:pathLst>
              <a:path w="4189729" h="1828800">
                <a:moveTo>
                  <a:pt x="0" y="1828800"/>
                </a:moveTo>
                <a:lnTo>
                  <a:pt x="4189476" y="1828800"/>
                </a:lnTo>
                <a:lnTo>
                  <a:pt x="4189476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70" y="335407"/>
            <a:ext cx="2423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870" y="2210009"/>
            <a:ext cx="3693160" cy="1288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sz="1800" spc="-5" dirty="0">
                <a:latin typeface="Carlito"/>
                <a:cs typeface="Carlito"/>
              </a:rPr>
              <a:t>Financial Services ,Health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5" dirty="0">
                <a:latin typeface="Carlito"/>
                <a:cs typeface="Carlito"/>
              </a:rPr>
              <a:t>Manufacturing </a:t>
            </a:r>
            <a:r>
              <a:rPr sz="1800" dirty="0">
                <a:latin typeface="Carlito"/>
                <a:cs typeface="Carlito"/>
              </a:rPr>
              <a:t>are the top three </a:t>
            </a:r>
            <a:r>
              <a:rPr sz="1800" spc="-5" dirty="0">
                <a:latin typeface="Carlito"/>
                <a:cs typeface="Carlito"/>
              </a:rPr>
              <a:t>profit-  generating industries,followed by  retail,Property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60" dirty="0">
                <a:latin typeface="Carlito"/>
                <a:cs typeface="Carlito"/>
              </a:rPr>
              <a:t>IT</a:t>
            </a:r>
            <a:r>
              <a:rPr sz="1500" spc="-60" dirty="0">
                <a:latin typeface="Arial Black"/>
                <a:cs typeface="Arial Black"/>
              </a:rPr>
              <a:t>.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231775"/>
          </a:xfrm>
          <a:custGeom>
            <a:avLst/>
            <a:gdLst/>
            <a:ahLst/>
            <a:cxnLst/>
            <a:rect l="l" t="t" r="r" b="b"/>
            <a:pathLst>
              <a:path w="9144000" h="231775">
                <a:moveTo>
                  <a:pt x="9143999" y="0"/>
                </a:moveTo>
                <a:lnTo>
                  <a:pt x="0" y="0"/>
                </a:lnTo>
                <a:lnTo>
                  <a:pt x="0" y="231648"/>
                </a:lnTo>
                <a:lnTo>
                  <a:pt x="9143999" y="231648"/>
                </a:lnTo>
                <a:lnTo>
                  <a:pt x="9143999" y="0"/>
                </a:lnTo>
                <a:close/>
              </a:path>
            </a:pathLst>
          </a:custGeom>
          <a:solidFill>
            <a:srgbClr val="789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507" y="57657"/>
            <a:ext cx="442277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Carlito"/>
                <a:cs typeface="Carlito"/>
              </a:rPr>
              <a:t>Note:</a:t>
            </a:r>
            <a:r>
              <a:rPr sz="500" b="1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The data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</a:t>
            </a:r>
            <a:r>
              <a:rPr sz="500" spc="-5" dirty="0">
                <a:latin typeface="Carlito"/>
                <a:cs typeface="Carlito"/>
              </a:rPr>
              <a:t>information</a:t>
            </a:r>
            <a:r>
              <a:rPr sz="500" spc="-4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in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reflective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of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hypothetical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situation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client.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to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be used</a:t>
            </a:r>
            <a:r>
              <a:rPr sz="500" spc="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for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KPMG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Virtual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Internship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purposes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only.</a:t>
            </a:r>
            <a:endParaRPr sz="5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36641" y="2077466"/>
            <a:ext cx="3146425" cy="2731770"/>
            <a:chOff x="5136641" y="2077466"/>
            <a:chExt cx="3146425" cy="2731770"/>
          </a:xfrm>
        </p:grpSpPr>
        <p:sp>
          <p:nvSpPr>
            <p:cNvPr id="7" name="object 7"/>
            <p:cNvSpPr/>
            <p:nvPr/>
          </p:nvSpPr>
          <p:spPr>
            <a:xfrm>
              <a:off x="5416295" y="2089404"/>
              <a:ext cx="2854960" cy="1762125"/>
            </a:xfrm>
            <a:custGeom>
              <a:avLst/>
              <a:gdLst/>
              <a:ahLst/>
              <a:cxnLst/>
              <a:rect l="l" t="t" r="r" b="b"/>
              <a:pathLst>
                <a:path w="2854959" h="1762125">
                  <a:moveTo>
                    <a:pt x="2854452" y="0"/>
                  </a:moveTo>
                  <a:lnTo>
                    <a:pt x="0" y="0"/>
                  </a:lnTo>
                  <a:lnTo>
                    <a:pt x="0" y="1761744"/>
                  </a:lnTo>
                  <a:lnTo>
                    <a:pt x="2854452" y="1761744"/>
                  </a:lnTo>
                  <a:lnTo>
                    <a:pt x="2854452" y="0"/>
                  </a:lnTo>
                  <a:close/>
                </a:path>
              </a:pathLst>
            </a:custGeom>
            <a:solidFill>
              <a:srgbClr val="ED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6295" y="3499104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79">
                  <a:moveTo>
                    <a:pt x="0" y="0"/>
                  </a:moveTo>
                  <a:lnTo>
                    <a:pt x="729995" y="0"/>
                  </a:lnTo>
                </a:path>
                <a:path w="1681479">
                  <a:moveTo>
                    <a:pt x="856488" y="0"/>
                  </a:moveTo>
                  <a:lnTo>
                    <a:pt x="1046988" y="0"/>
                  </a:lnTo>
                </a:path>
                <a:path w="1681479">
                  <a:moveTo>
                    <a:pt x="1173479" y="0"/>
                  </a:moveTo>
                  <a:lnTo>
                    <a:pt x="1680972" y="0"/>
                  </a:lnTo>
                </a:path>
              </a:pathLst>
            </a:custGeom>
            <a:ln w="9525">
              <a:solidFill>
                <a:srgbClr val="EBFD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23759" y="3499008"/>
              <a:ext cx="1047115" cy="5080"/>
            </a:xfrm>
            <a:custGeom>
              <a:avLst/>
              <a:gdLst/>
              <a:ahLst/>
              <a:cxnLst/>
              <a:rect l="l" t="t" r="r" b="b"/>
              <a:pathLst>
                <a:path w="1047115" h="5079">
                  <a:moveTo>
                    <a:pt x="0" y="4762"/>
                  </a:moveTo>
                  <a:lnTo>
                    <a:pt x="507492" y="4762"/>
                  </a:lnTo>
                </a:path>
                <a:path w="1047115" h="5079">
                  <a:moveTo>
                    <a:pt x="633984" y="4762"/>
                  </a:moveTo>
                  <a:lnTo>
                    <a:pt x="1046988" y="4762"/>
                  </a:lnTo>
                </a:path>
                <a:path w="1047115" h="5079">
                  <a:moveTo>
                    <a:pt x="0" y="0"/>
                  </a:moveTo>
                  <a:lnTo>
                    <a:pt x="507492" y="0"/>
                  </a:lnTo>
                </a:path>
                <a:path w="1047115" h="5079">
                  <a:moveTo>
                    <a:pt x="633984" y="0"/>
                  </a:moveTo>
                  <a:lnTo>
                    <a:pt x="1046988" y="0"/>
                  </a:lnTo>
                </a:path>
              </a:pathLst>
            </a:custGeom>
            <a:ln w="3175">
              <a:solidFill>
                <a:srgbClr val="EBFD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6295" y="2089404"/>
              <a:ext cx="2854960" cy="1057910"/>
            </a:xfrm>
            <a:custGeom>
              <a:avLst/>
              <a:gdLst/>
              <a:ahLst/>
              <a:cxnLst/>
              <a:rect l="l" t="t" r="r" b="b"/>
              <a:pathLst>
                <a:path w="2854959" h="1057910">
                  <a:moveTo>
                    <a:pt x="0" y="1057656"/>
                  </a:moveTo>
                  <a:lnTo>
                    <a:pt x="729995" y="1057656"/>
                  </a:lnTo>
                </a:path>
                <a:path w="2854959" h="1057910">
                  <a:moveTo>
                    <a:pt x="856488" y="1057656"/>
                  </a:moveTo>
                  <a:lnTo>
                    <a:pt x="1046988" y="1057656"/>
                  </a:lnTo>
                </a:path>
                <a:path w="2854959" h="1057910">
                  <a:moveTo>
                    <a:pt x="1173479" y="1057656"/>
                  </a:moveTo>
                  <a:lnTo>
                    <a:pt x="1680972" y="1057656"/>
                  </a:lnTo>
                </a:path>
                <a:path w="2854959" h="1057910">
                  <a:moveTo>
                    <a:pt x="1807463" y="1057656"/>
                  </a:moveTo>
                  <a:lnTo>
                    <a:pt x="2854452" y="1057656"/>
                  </a:lnTo>
                </a:path>
                <a:path w="2854959" h="1057910">
                  <a:moveTo>
                    <a:pt x="0" y="704088"/>
                  </a:moveTo>
                  <a:lnTo>
                    <a:pt x="729995" y="704088"/>
                  </a:lnTo>
                </a:path>
                <a:path w="2854959" h="1057910">
                  <a:moveTo>
                    <a:pt x="856488" y="704088"/>
                  </a:moveTo>
                  <a:lnTo>
                    <a:pt x="1680972" y="704088"/>
                  </a:lnTo>
                </a:path>
                <a:path w="2854959" h="1057910">
                  <a:moveTo>
                    <a:pt x="1807463" y="704088"/>
                  </a:moveTo>
                  <a:lnTo>
                    <a:pt x="2854452" y="704088"/>
                  </a:lnTo>
                </a:path>
                <a:path w="2854959" h="1057910">
                  <a:moveTo>
                    <a:pt x="0" y="352044"/>
                  </a:moveTo>
                  <a:lnTo>
                    <a:pt x="1680972" y="352044"/>
                  </a:lnTo>
                </a:path>
                <a:path w="2854959" h="1057910">
                  <a:moveTo>
                    <a:pt x="1807463" y="352044"/>
                  </a:moveTo>
                  <a:lnTo>
                    <a:pt x="2854452" y="352044"/>
                  </a:lnTo>
                </a:path>
                <a:path w="2854959" h="1057910">
                  <a:moveTo>
                    <a:pt x="0" y="0"/>
                  </a:moveTo>
                  <a:lnTo>
                    <a:pt x="2854452" y="0"/>
                  </a:lnTo>
                </a:path>
              </a:pathLst>
            </a:custGeom>
            <a:ln w="9525">
              <a:solidFill>
                <a:srgbClr val="EBFD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5533" y="2090166"/>
              <a:ext cx="2854960" cy="1760220"/>
            </a:xfrm>
            <a:custGeom>
              <a:avLst/>
              <a:gdLst/>
              <a:ahLst/>
              <a:cxnLst/>
              <a:rect l="l" t="t" r="r" b="b"/>
              <a:pathLst>
                <a:path w="2854959" h="1760220">
                  <a:moveTo>
                    <a:pt x="0" y="1760220"/>
                  </a:moveTo>
                  <a:lnTo>
                    <a:pt x="2854452" y="1760220"/>
                  </a:lnTo>
                  <a:lnTo>
                    <a:pt x="2854452" y="0"/>
                  </a:lnTo>
                  <a:lnTo>
                    <a:pt x="0" y="0"/>
                  </a:lnTo>
                  <a:lnTo>
                    <a:pt x="0" y="1760220"/>
                  </a:lnTo>
                  <a:close/>
                </a:path>
              </a:pathLst>
            </a:custGeom>
            <a:ln w="25400">
              <a:solidFill>
                <a:srgbClr val="AEBB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10784" y="2310383"/>
              <a:ext cx="2664460" cy="1541145"/>
            </a:xfrm>
            <a:custGeom>
              <a:avLst/>
              <a:gdLst/>
              <a:ahLst/>
              <a:cxnLst/>
              <a:rect l="l" t="t" r="r" b="b"/>
              <a:pathLst>
                <a:path w="2664459" h="1541145">
                  <a:moveTo>
                    <a:pt x="128016" y="1341120"/>
                  </a:moveTo>
                  <a:lnTo>
                    <a:pt x="0" y="1341120"/>
                  </a:lnTo>
                  <a:lnTo>
                    <a:pt x="0" y="1540764"/>
                  </a:lnTo>
                  <a:lnTo>
                    <a:pt x="128016" y="1540764"/>
                  </a:lnTo>
                  <a:lnTo>
                    <a:pt x="128016" y="1341120"/>
                  </a:lnTo>
                  <a:close/>
                </a:path>
                <a:path w="2664459" h="1541145">
                  <a:moveTo>
                    <a:pt x="445008" y="1271016"/>
                  </a:moveTo>
                  <a:lnTo>
                    <a:pt x="316992" y="1271016"/>
                  </a:lnTo>
                  <a:lnTo>
                    <a:pt x="316992" y="1540764"/>
                  </a:lnTo>
                  <a:lnTo>
                    <a:pt x="445008" y="1540764"/>
                  </a:lnTo>
                  <a:lnTo>
                    <a:pt x="445008" y="1271016"/>
                  </a:lnTo>
                  <a:close/>
                </a:path>
                <a:path w="2664459" h="1541145">
                  <a:moveTo>
                    <a:pt x="762000" y="419100"/>
                  </a:moveTo>
                  <a:lnTo>
                    <a:pt x="635508" y="419100"/>
                  </a:lnTo>
                  <a:lnTo>
                    <a:pt x="635508" y="1540764"/>
                  </a:lnTo>
                  <a:lnTo>
                    <a:pt x="762000" y="1540764"/>
                  </a:lnTo>
                  <a:lnTo>
                    <a:pt x="762000" y="419100"/>
                  </a:lnTo>
                  <a:close/>
                </a:path>
                <a:path w="2664459" h="1541145">
                  <a:moveTo>
                    <a:pt x="1078992" y="537972"/>
                  </a:moveTo>
                  <a:lnTo>
                    <a:pt x="952500" y="537972"/>
                  </a:lnTo>
                  <a:lnTo>
                    <a:pt x="952500" y="1540764"/>
                  </a:lnTo>
                  <a:lnTo>
                    <a:pt x="1078992" y="1540764"/>
                  </a:lnTo>
                  <a:lnTo>
                    <a:pt x="1078992" y="537972"/>
                  </a:lnTo>
                  <a:close/>
                </a:path>
                <a:path w="2664459" h="1541145">
                  <a:moveTo>
                    <a:pt x="1395984" y="1283208"/>
                  </a:moveTo>
                  <a:lnTo>
                    <a:pt x="1269492" y="1283208"/>
                  </a:lnTo>
                  <a:lnTo>
                    <a:pt x="1269492" y="1540764"/>
                  </a:lnTo>
                  <a:lnTo>
                    <a:pt x="1395984" y="1540764"/>
                  </a:lnTo>
                  <a:lnTo>
                    <a:pt x="1395984" y="1283208"/>
                  </a:lnTo>
                  <a:close/>
                </a:path>
                <a:path w="2664459" h="1541145">
                  <a:moveTo>
                    <a:pt x="1712976" y="0"/>
                  </a:moveTo>
                  <a:lnTo>
                    <a:pt x="1586484" y="0"/>
                  </a:lnTo>
                  <a:lnTo>
                    <a:pt x="1586484" y="1540764"/>
                  </a:lnTo>
                  <a:lnTo>
                    <a:pt x="1712976" y="1540764"/>
                  </a:lnTo>
                  <a:lnTo>
                    <a:pt x="1712976" y="0"/>
                  </a:lnTo>
                  <a:close/>
                </a:path>
                <a:path w="2664459" h="1541145">
                  <a:moveTo>
                    <a:pt x="2029968" y="1193292"/>
                  </a:moveTo>
                  <a:lnTo>
                    <a:pt x="1903476" y="1193292"/>
                  </a:lnTo>
                  <a:lnTo>
                    <a:pt x="1903476" y="1540764"/>
                  </a:lnTo>
                  <a:lnTo>
                    <a:pt x="2029968" y="1540764"/>
                  </a:lnTo>
                  <a:lnTo>
                    <a:pt x="2029968" y="1193292"/>
                  </a:lnTo>
                  <a:close/>
                </a:path>
                <a:path w="2664459" h="1541145">
                  <a:moveTo>
                    <a:pt x="2346960" y="934212"/>
                  </a:moveTo>
                  <a:lnTo>
                    <a:pt x="2220468" y="934212"/>
                  </a:lnTo>
                  <a:lnTo>
                    <a:pt x="2220468" y="1540764"/>
                  </a:lnTo>
                  <a:lnTo>
                    <a:pt x="2346960" y="1540764"/>
                  </a:lnTo>
                  <a:lnTo>
                    <a:pt x="2346960" y="934212"/>
                  </a:lnTo>
                  <a:close/>
                </a:path>
                <a:path w="2664459" h="1541145">
                  <a:moveTo>
                    <a:pt x="2663952" y="1408176"/>
                  </a:moveTo>
                  <a:lnTo>
                    <a:pt x="2537460" y="1408176"/>
                  </a:lnTo>
                  <a:lnTo>
                    <a:pt x="2537460" y="1540764"/>
                  </a:lnTo>
                  <a:lnTo>
                    <a:pt x="2663952" y="1540764"/>
                  </a:lnTo>
                  <a:lnTo>
                    <a:pt x="2663952" y="1408176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8195" y="2089404"/>
              <a:ext cx="2893060" cy="1800225"/>
            </a:xfrm>
            <a:custGeom>
              <a:avLst/>
              <a:gdLst/>
              <a:ahLst/>
              <a:cxnLst/>
              <a:rect l="l" t="t" r="r" b="b"/>
              <a:pathLst>
                <a:path w="2893059" h="1800225">
                  <a:moveTo>
                    <a:pt x="38100" y="1761743"/>
                  </a:moveTo>
                  <a:lnTo>
                    <a:pt x="38100" y="0"/>
                  </a:lnTo>
                </a:path>
                <a:path w="2893059" h="1800225">
                  <a:moveTo>
                    <a:pt x="0" y="1761743"/>
                  </a:moveTo>
                  <a:lnTo>
                    <a:pt x="38100" y="1761743"/>
                  </a:lnTo>
                </a:path>
                <a:path w="2893059" h="1800225">
                  <a:moveTo>
                    <a:pt x="0" y="1409700"/>
                  </a:moveTo>
                  <a:lnTo>
                    <a:pt x="38100" y="1409700"/>
                  </a:lnTo>
                </a:path>
                <a:path w="2893059" h="1800225">
                  <a:moveTo>
                    <a:pt x="0" y="1057656"/>
                  </a:moveTo>
                  <a:lnTo>
                    <a:pt x="38100" y="1057656"/>
                  </a:lnTo>
                </a:path>
                <a:path w="2893059" h="1800225">
                  <a:moveTo>
                    <a:pt x="0" y="704088"/>
                  </a:moveTo>
                  <a:lnTo>
                    <a:pt x="38100" y="704088"/>
                  </a:lnTo>
                </a:path>
                <a:path w="2893059" h="1800225">
                  <a:moveTo>
                    <a:pt x="0" y="352044"/>
                  </a:moveTo>
                  <a:lnTo>
                    <a:pt x="38100" y="352044"/>
                  </a:lnTo>
                </a:path>
                <a:path w="2893059" h="1800225">
                  <a:moveTo>
                    <a:pt x="0" y="0"/>
                  </a:moveTo>
                  <a:lnTo>
                    <a:pt x="38100" y="0"/>
                  </a:lnTo>
                </a:path>
                <a:path w="2893059" h="1800225">
                  <a:moveTo>
                    <a:pt x="38100" y="1761743"/>
                  </a:moveTo>
                  <a:lnTo>
                    <a:pt x="2892552" y="1761743"/>
                  </a:lnTo>
                </a:path>
                <a:path w="2893059" h="1800225">
                  <a:moveTo>
                    <a:pt x="38100" y="1761743"/>
                  </a:moveTo>
                  <a:lnTo>
                    <a:pt x="38100" y="1799843"/>
                  </a:lnTo>
                </a:path>
                <a:path w="2893059" h="1800225">
                  <a:moveTo>
                    <a:pt x="355091" y="1761743"/>
                  </a:moveTo>
                  <a:lnTo>
                    <a:pt x="355091" y="1799843"/>
                  </a:lnTo>
                </a:path>
                <a:path w="2893059" h="1800225">
                  <a:moveTo>
                    <a:pt x="672083" y="1761743"/>
                  </a:moveTo>
                  <a:lnTo>
                    <a:pt x="672083" y="1799843"/>
                  </a:lnTo>
                </a:path>
                <a:path w="2893059" h="1800225">
                  <a:moveTo>
                    <a:pt x="989076" y="1761743"/>
                  </a:moveTo>
                  <a:lnTo>
                    <a:pt x="989076" y="1799843"/>
                  </a:lnTo>
                </a:path>
                <a:path w="2893059" h="1800225">
                  <a:moveTo>
                    <a:pt x="1623059" y="1761743"/>
                  </a:moveTo>
                  <a:lnTo>
                    <a:pt x="1623059" y="1799843"/>
                  </a:lnTo>
                </a:path>
                <a:path w="2893059" h="1800225">
                  <a:moveTo>
                    <a:pt x="1940052" y="1761743"/>
                  </a:moveTo>
                  <a:lnTo>
                    <a:pt x="1940052" y="1799843"/>
                  </a:lnTo>
                </a:path>
                <a:path w="2893059" h="1800225">
                  <a:moveTo>
                    <a:pt x="2258568" y="1761743"/>
                  </a:moveTo>
                  <a:lnTo>
                    <a:pt x="2258568" y="1799843"/>
                  </a:lnTo>
                </a:path>
                <a:path w="2893059" h="1800225">
                  <a:moveTo>
                    <a:pt x="2575559" y="1761743"/>
                  </a:moveTo>
                  <a:lnTo>
                    <a:pt x="2575559" y="1799843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36641" y="3851148"/>
              <a:ext cx="2994025" cy="9575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70747" y="385114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8099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24398" y="3752494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1823" y="3400171"/>
            <a:ext cx="377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71084" y="3047745"/>
            <a:ext cx="448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1084" y="2695447"/>
            <a:ext cx="448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1084" y="2343150"/>
            <a:ext cx="448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71084" y="1990725"/>
            <a:ext cx="448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8170" y="968158"/>
            <a:ext cx="8081009" cy="1023619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  <a:tabLst>
                <a:tab pos="3063875" algn="l"/>
              </a:tabLst>
            </a:pPr>
            <a:r>
              <a:rPr sz="2400" b="1" i="1" spc="-204" dirty="0">
                <a:latin typeface="Arial"/>
                <a:cs typeface="Arial"/>
              </a:rPr>
              <a:t>Bike</a:t>
            </a:r>
            <a:r>
              <a:rPr sz="2400" b="1" i="1" spc="-114" dirty="0">
                <a:latin typeface="Arial"/>
                <a:cs typeface="Arial"/>
              </a:rPr>
              <a:t> </a:t>
            </a:r>
            <a:r>
              <a:rPr sz="2400" b="1" i="1" spc="-145" dirty="0">
                <a:latin typeface="Arial"/>
                <a:cs typeface="Arial"/>
              </a:rPr>
              <a:t>Related</a:t>
            </a:r>
            <a:r>
              <a:rPr sz="2400" b="1" i="1" spc="-140" dirty="0">
                <a:latin typeface="Arial"/>
                <a:cs typeface="Arial"/>
              </a:rPr>
              <a:t> </a:t>
            </a:r>
            <a:r>
              <a:rPr sz="2400" b="1" i="1" spc="-250" dirty="0">
                <a:latin typeface="Arial"/>
                <a:cs typeface="Arial"/>
              </a:rPr>
              <a:t>Purchases	</a:t>
            </a:r>
            <a:r>
              <a:rPr sz="2400" b="1" i="1" spc="-240" dirty="0">
                <a:latin typeface="Arial"/>
                <a:cs typeface="Arial"/>
              </a:rPr>
              <a:t>Based </a:t>
            </a:r>
            <a:r>
              <a:rPr sz="2400" b="1" i="1" spc="-204" dirty="0">
                <a:latin typeface="Arial"/>
                <a:cs typeface="Arial"/>
              </a:rPr>
              <a:t>on </a:t>
            </a:r>
            <a:r>
              <a:rPr sz="2400" b="1" i="1" spc="-114" dirty="0">
                <a:latin typeface="Arial"/>
                <a:cs typeface="Arial"/>
              </a:rPr>
              <a:t>the </a:t>
            </a:r>
            <a:r>
              <a:rPr sz="2400" b="1" i="1" spc="-320" dirty="0">
                <a:latin typeface="Arial"/>
                <a:cs typeface="Arial"/>
              </a:rPr>
              <a:t>Job </a:t>
            </a:r>
            <a:r>
              <a:rPr sz="2400" b="1" i="1" spc="-150" dirty="0">
                <a:latin typeface="Arial"/>
                <a:cs typeface="Arial"/>
              </a:rPr>
              <a:t>Industry</a:t>
            </a:r>
            <a:r>
              <a:rPr sz="2000" b="1" i="1" spc="-15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905375">
              <a:lnSpc>
                <a:spcPct val="100000"/>
              </a:lnSpc>
              <a:spcBef>
                <a:spcPts val="1210"/>
              </a:spcBef>
            </a:pPr>
            <a:r>
              <a:rPr sz="1800" b="1" dirty="0">
                <a:latin typeface="Arial"/>
                <a:cs typeface="Arial"/>
              </a:rPr>
              <a:t>Profit </a:t>
            </a:r>
            <a:r>
              <a:rPr sz="1800" b="1" spc="-5" dirty="0">
                <a:latin typeface="Arial"/>
                <a:cs typeface="Arial"/>
              </a:rPr>
              <a:t>based 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Job_Industry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70392" y="3410711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4" h="62864">
                <a:moveTo>
                  <a:pt x="64007" y="0"/>
                </a:moveTo>
                <a:lnTo>
                  <a:pt x="0" y="0"/>
                </a:lnTo>
                <a:lnTo>
                  <a:pt x="0" y="62483"/>
                </a:lnTo>
                <a:lnTo>
                  <a:pt x="64007" y="62483"/>
                </a:lnTo>
                <a:lnTo>
                  <a:pt x="640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50402" y="3343402"/>
            <a:ext cx="307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Tot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01361" y="1573530"/>
            <a:ext cx="4171315" cy="3360420"/>
          </a:xfrm>
          <a:custGeom>
            <a:avLst/>
            <a:gdLst/>
            <a:ahLst/>
            <a:cxnLst/>
            <a:rect l="l" t="t" r="r" b="b"/>
            <a:pathLst>
              <a:path w="4171315" h="3360420">
                <a:moveTo>
                  <a:pt x="0" y="3360420"/>
                </a:moveTo>
                <a:lnTo>
                  <a:pt x="4171188" y="3360420"/>
                </a:lnTo>
                <a:lnTo>
                  <a:pt x="4171188" y="0"/>
                </a:lnTo>
                <a:lnTo>
                  <a:pt x="0" y="0"/>
                </a:lnTo>
                <a:lnTo>
                  <a:pt x="0" y="3360420"/>
                </a:lnTo>
                <a:close/>
              </a:path>
            </a:pathLst>
          </a:custGeom>
          <a:ln w="25400">
            <a:solidFill>
              <a:srgbClr val="789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70" y="335407"/>
            <a:ext cx="2423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870" y="1125785"/>
            <a:ext cx="3673475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spc="5" dirty="0">
                <a:latin typeface="Trebuchet MS"/>
                <a:cs typeface="Trebuchet MS"/>
              </a:rPr>
              <a:t>Profit </a:t>
            </a:r>
            <a:r>
              <a:rPr sz="2000" b="1" dirty="0">
                <a:latin typeface="Trebuchet MS"/>
                <a:cs typeface="Trebuchet MS"/>
              </a:rPr>
              <a:t>in </a:t>
            </a:r>
            <a:r>
              <a:rPr sz="2000" b="1" spc="-25" dirty="0">
                <a:latin typeface="Trebuchet MS"/>
                <a:cs typeface="Trebuchet MS"/>
              </a:rPr>
              <a:t>each </a:t>
            </a:r>
            <a:r>
              <a:rPr sz="2000" b="1" spc="25" dirty="0">
                <a:latin typeface="Trebuchet MS"/>
                <a:cs typeface="Trebuchet MS"/>
              </a:rPr>
              <a:t>Wealth</a:t>
            </a:r>
            <a:r>
              <a:rPr sz="2000" b="1" spc="-275" dirty="0">
                <a:latin typeface="Trebuchet MS"/>
                <a:cs typeface="Trebuchet MS"/>
              </a:rPr>
              <a:t> </a:t>
            </a:r>
            <a:r>
              <a:rPr sz="2000" b="1" spc="45" dirty="0">
                <a:latin typeface="Trebuchet MS"/>
                <a:cs typeface="Trebuchet MS"/>
              </a:rPr>
              <a:t>Segment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b="1" spc="20" dirty="0">
                <a:latin typeface="Trebuchet MS"/>
                <a:cs typeface="Trebuchet MS"/>
              </a:rPr>
              <a:t>based </a:t>
            </a:r>
            <a:r>
              <a:rPr sz="2000" b="1" spc="60" dirty="0">
                <a:latin typeface="Trebuchet MS"/>
                <a:cs typeface="Trebuchet MS"/>
              </a:rPr>
              <a:t>on</a:t>
            </a:r>
            <a:r>
              <a:rPr sz="2000" b="1" spc="-150" dirty="0">
                <a:latin typeface="Trebuchet MS"/>
                <a:cs typeface="Trebuchet MS"/>
              </a:rPr>
              <a:t> </a:t>
            </a:r>
            <a:r>
              <a:rPr sz="2000" b="1" spc="45" dirty="0">
                <a:latin typeface="Trebuchet MS"/>
                <a:cs typeface="Trebuchet MS"/>
              </a:rPr>
              <a:t>AGE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870" y="2214579"/>
            <a:ext cx="3788410" cy="5537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0"/>
              </a:spcBef>
              <a:buFont typeface="Wingdings"/>
              <a:buChar char=""/>
              <a:tabLst>
                <a:tab pos="299720" algn="l"/>
              </a:tabLst>
            </a:pPr>
            <a:r>
              <a:rPr sz="1500" spc="-225" dirty="0">
                <a:latin typeface="Arial Black"/>
                <a:cs typeface="Arial Black"/>
              </a:rPr>
              <a:t>The </a:t>
            </a:r>
            <a:r>
              <a:rPr sz="1500" spc="-180" dirty="0">
                <a:latin typeface="Arial Black"/>
                <a:cs typeface="Arial Black"/>
              </a:rPr>
              <a:t>highest </a:t>
            </a:r>
            <a:r>
              <a:rPr sz="1500" spc="-140" dirty="0">
                <a:latin typeface="Arial Black"/>
                <a:cs typeface="Arial Black"/>
              </a:rPr>
              <a:t>profit </a:t>
            </a:r>
            <a:r>
              <a:rPr sz="1500" spc="-210" dirty="0">
                <a:latin typeface="Arial Black"/>
                <a:cs typeface="Arial Black"/>
              </a:rPr>
              <a:t>is </a:t>
            </a:r>
            <a:r>
              <a:rPr sz="1500" spc="-160" dirty="0">
                <a:latin typeface="Arial Black"/>
                <a:cs typeface="Arial Black"/>
              </a:rPr>
              <a:t>obtained</a:t>
            </a:r>
            <a:r>
              <a:rPr sz="1500" spc="-215" dirty="0">
                <a:latin typeface="Arial Black"/>
                <a:cs typeface="Arial Black"/>
              </a:rPr>
              <a:t> </a:t>
            </a:r>
            <a:r>
              <a:rPr sz="1500" spc="-150" dirty="0">
                <a:latin typeface="Arial Black"/>
                <a:cs typeface="Arial Black"/>
              </a:rPr>
              <a:t>from</a:t>
            </a:r>
            <a:endParaRPr sz="1500">
              <a:latin typeface="Arial Black"/>
              <a:cs typeface="Arial Black"/>
            </a:endParaRPr>
          </a:p>
          <a:p>
            <a:pPr marL="299085">
              <a:lnSpc>
                <a:spcPct val="100000"/>
              </a:lnSpc>
              <a:spcBef>
                <a:spcPts val="275"/>
              </a:spcBef>
            </a:pPr>
            <a:r>
              <a:rPr sz="1500" spc="-210" dirty="0">
                <a:latin typeface="Arial Black"/>
                <a:cs typeface="Arial Black"/>
              </a:rPr>
              <a:t>customers </a:t>
            </a:r>
            <a:r>
              <a:rPr sz="1500" spc="-120" dirty="0">
                <a:latin typeface="Arial Black"/>
                <a:cs typeface="Arial Black"/>
              </a:rPr>
              <a:t>of </a:t>
            </a:r>
            <a:r>
              <a:rPr sz="1500" spc="-175" dirty="0">
                <a:latin typeface="Arial Black"/>
                <a:cs typeface="Arial Black"/>
              </a:rPr>
              <a:t>the </a:t>
            </a:r>
            <a:r>
              <a:rPr sz="1500" spc="-195" dirty="0">
                <a:latin typeface="Arial Black"/>
                <a:cs typeface="Arial Black"/>
              </a:rPr>
              <a:t>age </a:t>
            </a:r>
            <a:r>
              <a:rPr sz="1500" spc="-210" dirty="0">
                <a:latin typeface="Arial Black"/>
                <a:cs typeface="Arial Black"/>
              </a:rPr>
              <a:t>between </a:t>
            </a:r>
            <a:r>
              <a:rPr sz="1500" spc="-195" dirty="0">
                <a:latin typeface="Arial Black"/>
                <a:cs typeface="Arial Black"/>
              </a:rPr>
              <a:t>40 </a:t>
            </a:r>
            <a:r>
              <a:rPr sz="1500" spc="-170" dirty="0">
                <a:latin typeface="Arial Black"/>
                <a:cs typeface="Arial Black"/>
              </a:rPr>
              <a:t>and</a:t>
            </a:r>
            <a:r>
              <a:rPr sz="1500" spc="-80" dirty="0">
                <a:latin typeface="Arial Black"/>
                <a:cs typeface="Arial Black"/>
              </a:rPr>
              <a:t> </a:t>
            </a:r>
            <a:r>
              <a:rPr sz="1500" spc="-195" dirty="0">
                <a:latin typeface="Arial Black"/>
                <a:cs typeface="Arial Black"/>
              </a:rPr>
              <a:t>49.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870" y="3006701"/>
            <a:ext cx="3919220" cy="8134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360"/>
              </a:spcBef>
            </a:pPr>
            <a:r>
              <a:rPr sz="1500" spc="-175" dirty="0">
                <a:latin typeface="Arial Black"/>
                <a:cs typeface="Arial Black"/>
              </a:rPr>
              <a:t>In the </a:t>
            </a:r>
            <a:r>
              <a:rPr sz="1500" spc="-195" dirty="0">
                <a:latin typeface="Arial Black"/>
                <a:cs typeface="Arial Black"/>
              </a:rPr>
              <a:t>age </a:t>
            </a:r>
            <a:r>
              <a:rPr sz="1500" spc="-175" dirty="0">
                <a:latin typeface="Arial Black"/>
                <a:cs typeface="Arial Black"/>
              </a:rPr>
              <a:t>range </a:t>
            </a:r>
            <a:r>
              <a:rPr sz="1500" spc="-120" dirty="0">
                <a:latin typeface="Arial Black"/>
                <a:cs typeface="Arial Black"/>
              </a:rPr>
              <a:t>of </a:t>
            </a:r>
            <a:r>
              <a:rPr sz="1500" spc="-145" dirty="0">
                <a:latin typeface="Arial Black"/>
                <a:cs typeface="Arial Black"/>
              </a:rPr>
              <a:t>40-49, </a:t>
            </a:r>
            <a:r>
              <a:rPr sz="1500" spc="-254" dirty="0">
                <a:latin typeface="Arial Black"/>
                <a:cs typeface="Arial Black"/>
              </a:rPr>
              <a:t>mass </a:t>
            </a:r>
            <a:r>
              <a:rPr sz="1500" spc="-210" dirty="0">
                <a:latin typeface="Arial Black"/>
                <a:cs typeface="Arial Black"/>
              </a:rPr>
              <a:t>customers</a:t>
            </a:r>
            <a:endParaRPr sz="1500">
              <a:latin typeface="Arial Black"/>
              <a:cs typeface="Arial Black"/>
            </a:endParaRPr>
          </a:p>
          <a:p>
            <a:pPr marL="287020" marR="241935" indent="-287020" algn="r">
              <a:lnSpc>
                <a:spcPct val="100000"/>
              </a:lnSpc>
              <a:spcBef>
                <a:spcPts val="265"/>
              </a:spcBef>
              <a:buFont typeface="Wingdings"/>
              <a:buChar char=""/>
              <a:tabLst>
                <a:tab pos="287020" algn="l"/>
              </a:tabLst>
            </a:pPr>
            <a:r>
              <a:rPr sz="1500" spc="-200" dirty="0">
                <a:latin typeface="Arial Black"/>
                <a:cs typeface="Arial Black"/>
              </a:rPr>
              <a:t>have  </a:t>
            </a:r>
            <a:r>
              <a:rPr sz="1500" spc="-180" dirty="0">
                <a:latin typeface="Arial Black"/>
                <a:cs typeface="Arial Black"/>
              </a:rPr>
              <a:t>the highest </a:t>
            </a:r>
            <a:r>
              <a:rPr sz="1500" spc="-140" dirty="0">
                <a:latin typeface="Arial Black"/>
                <a:cs typeface="Arial Black"/>
              </a:rPr>
              <a:t>profit </a:t>
            </a:r>
            <a:r>
              <a:rPr sz="1500" spc="-170" dirty="0">
                <a:latin typeface="Arial Black"/>
                <a:cs typeface="Arial Black"/>
              </a:rPr>
              <a:t>followed  </a:t>
            </a:r>
            <a:r>
              <a:rPr sz="1500" spc="-160" dirty="0">
                <a:latin typeface="Arial Black"/>
                <a:cs typeface="Arial Black"/>
              </a:rPr>
              <a:t>by</a:t>
            </a:r>
            <a:r>
              <a:rPr sz="1500" spc="-235" dirty="0">
                <a:latin typeface="Arial Black"/>
                <a:cs typeface="Arial Black"/>
              </a:rPr>
              <a:t> </a:t>
            </a:r>
            <a:r>
              <a:rPr sz="1500" spc="-140" dirty="0">
                <a:latin typeface="Arial Black"/>
                <a:cs typeface="Arial Black"/>
              </a:rPr>
              <a:t>high</a:t>
            </a:r>
            <a:endParaRPr sz="1500">
              <a:latin typeface="Arial Black"/>
              <a:cs typeface="Arial Black"/>
            </a:endParaRPr>
          </a:p>
          <a:p>
            <a:pPr marR="228600" algn="r">
              <a:lnSpc>
                <a:spcPct val="100000"/>
              </a:lnSpc>
              <a:spcBef>
                <a:spcPts val="275"/>
              </a:spcBef>
            </a:pPr>
            <a:r>
              <a:rPr sz="1500" spc="-175" dirty="0">
                <a:latin typeface="Arial Black"/>
                <a:cs typeface="Arial Black"/>
              </a:rPr>
              <a:t>net </a:t>
            </a:r>
            <a:r>
              <a:rPr sz="1500" spc="-190" dirty="0">
                <a:latin typeface="Arial Black"/>
                <a:cs typeface="Arial Black"/>
              </a:rPr>
              <a:t>worth  </a:t>
            </a:r>
            <a:r>
              <a:rPr sz="1500" spc="-170" dirty="0">
                <a:latin typeface="Arial Black"/>
                <a:cs typeface="Arial Black"/>
              </a:rPr>
              <a:t>and </a:t>
            </a:r>
            <a:r>
              <a:rPr sz="1500" spc="-160" dirty="0">
                <a:latin typeface="Arial Black"/>
                <a:cs typeface="Arial Black"/>
              </a:rPr>
              <a:t>finally </a:t>
            </a:r>
            <a:r>
              <a:rPr sz="1500" spc="-165" dirty="0">
                <a:latin typeface="Arial Black"/>
                <a:cs typeface="Arial Black"/>
              </a:rPr>
              <a:t>affluent</a:t>
            </a:r>
            <a:r>
              <a:rPr sz="1500" spc="-35" dirty="0">
                <a:latin typeface="Arial Black"/>
                <a:cs typeface="Arial Black"/>
              </a:rPr>
              <a:t> </a:t>
            </a:r>
            <a:r>
              <a:rPr sz="1500" spc="-210" dirty="0">
                <a:latin typeface="Arial Black"/>
                <a:cs typeface="Arial Black"/>
              </a:rPr>
              <a:t>customers.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231775"/>
          </a:xfrm>
          <a:custGeom>
            <a:avLst/>
            <a:gdLst/>
            <a:ahLst/>
            <a:cxnLst/>
            <a:rect l="l" t="t" r="r" b="b"/>
            <a:pathLst>
              <a:path w="9144000" h="231775">
                <a:moveTo>
                  <a:pt x="9143999" y="0"/>
                </a:moveTo>
                <a:lnTo>
                  <a:pt x="0" y="0"/>
                </a:lnTo>
                <a:lnTo>
                  <a:pt x="0" y="231648"/>
                </a:lnTo>
                <a:lnTo>
                  <a:pt x="9143999" y="231648"/>
                </a:lnTo>
                <a:lnTo>
                  <a:pt x="9143999" y="0"/>
                </a:lnTo>
                <a:close/>
              </a:path>
            </a:pathLst>
          </a:custGeom>
          <a:solidFill>
            <a:srgbClr val="789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507" y="57657"/>
            <a:ext cx="442277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Carlito"/>
                <a:cs typeface="Carlito"/>
              </a:rPr>
              <a:t>Note:</a:t>
            </a:r>
            <a:r>
              <a:rPr sz="500" b="1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The data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</a:t>
            </a:r>
            <a:r>
              <a:rPr sz="500" spc="-5" dirty="0">
                <a:latin typeface="Carlito"/>
                <a:cs typeface="Carlito"/>
              </a:rPr>
              <a:t>information</a:t>
            </a:r>
            <a:r>
              <a:rPr sz="500" spc="-4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in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reflective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of</a:t>
            </a:r>
            <a:r>
              <a:rPr sz="500" spc="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hypothetical</a:t>
            </a:r>
            <a:r>
              <a:rPr sz="500" spc="-3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situation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and client.</a:t>
            </a:r>
            <a:r>
              <a:rPr sz="500" spc="-2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This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document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is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to</a:t>
            </a:r>
            <a:r>
              <a:rPr sz="500" spc="-1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be used</a:t>
            </a:r>
            <a:r>
              <a:rPr sz="500" spc="1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for</a:t>
            </a:r>
            <a:r>
              <a:rPr sz="500" spc="-10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KPMG</a:t>
            </a:r>
            <a:r>
              <a:rPr sz="500" spc="-5" dirty="0">
                <a:latin typeface="Carlito"/>
                <a:cs typeface="Carlito"/>
              </a:rPr>
              <a:t> </a:t>
            </a:r>
            <a:r>
              <a:rPr sz="500" dirty="0">
                <a:latin typeface="Carlito"/>
                <a:cs typeface="Carlito"/>
              </a:rPr>
              <a:t>Virtual</a:t>
            </a:r>
            <a:r>
              <a:rPr sz="500" spc="-25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Internship</a:t>
            </a:r>
            <a:r>
              <a:rPr sz="500" spc="-3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purposes</a:t>
            </a:r>
            <a:r>
              <a:rPr sz="500" spc="10" dirty="0">
                <a:latin typeface="Carlito"/>
                <a:cs typeface="Carlito"/>
              </a:rPr>
              <a:t> </a:t>
            </a:r>
            <a:r>
              <a:rPr sz="500" spc="-5" dirty="0">
                <a:latin typeface="Carlito"/>
                <a:cs typeface="Carlito"/>
              </a:rPr>
              <a:t>only.</a:t>
            </a:r>
            <a:endParaRPr sz="5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40352" y="1050036"/>
            <a:ext cx="4680585" cy="3959860"/>
            <a:chOff x="4340352" y="1050036"/>
            <a:chExt cx="4680585" cy="3959860"/>
          </a:xfrm>
        </p:grpSpPr>
        <p:sp>
          <p:nvSpPr>
            <p:cNvPr id="9" name="object 9"/>
            <p:cNvSpPr/>
            <p:nvPr/>
          </p:nvSpPr>
          <p:spPr>
            <a:xfrm>
              <a:off x="4340352" y="1050036"/>
              <a:ext cx="4680585" cy="3959860"/>
            </a:xfrm>
            <a:custGeom>
              <a:avLst/>
              <a:gdLst/>
              <a:ahLst/>
              <a:cxnLst/>
              <a:rect l="l" t="t" r="r" b="b"/>
              <a:pathLst>
                <a:path w="4680584" h="3959860">
                  <a:moveTo>
                    <a:pt x="4680204" y="0"/>
                  </a:moveTo>
                  <a:lnTo>
                    <a:pt x="0" y="0"/>
                  </a:lnTo>
                  <a:lnTo>
                    <a:pt x="0" y="3959352"/>
                  </a:lnTo>
                  <a:lnTo>
                    <a:pt x="4680204" y="3959352"/>
                  </a:lnTo>
                  <a:lnTo>
                    <a:pt x="46802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54524" y="1568195"/>
              <a:ext cx="3363595" cy="1755775"/>
            </a:xfrm>
            <a:custGeom>
              <a:avLst/>
              <a:gdLst/>
              <a:ahLst/>
              <a:cxnLst/>
              <a:rect l="l" t="t" r="r" b="b"/>
              <a:pathLst>
                <a:path w="3363595" h="1755775">
                  <a:moveTo>
                    <a:pt x="0" y="1755647"/>
                  </a:moveTo>
                  <a:lnTo>
                    <a:pt x="53339" y="1755647"/>
                  </a:lnTo>
                </a:path>
                <a:path w="3363595" h="1755775">
                  <a:moveTo>
                    <a:pt x="124967" y="1755647"/>
                  </a:moveTo>
                  <a:lnTo>
                    <a:pt x="408431" y="1755647"/>
                  </a:lnTo>
                </a:path>
                <a:path w="3363595" h="1755775">
                  <a:moveTo>
                    <a:pt x="478536" y="1755647"/>
                  </a:moveTo>
                  <a:lnTo>
                    <a:pt x="585215" y="1755647"/>
                  </a:lnTo>
                </a:path>
                <a:path w="3363595" h="1755775">
                  <a:moveTo>
                    <a:pt x="655320" y="1755647"/>
                  </a:moveTo>
                  <a:lnTo>
                    <a:pt x="762000" y="1755647"/>
                  </a:lnTo>
                </a:path>
                <a:path w="3363595" h="1755775">
                  <a:moveTo>
                    <a:pt x="832103" y="1755647"/>
                  </a:moveTo>
                  <a:lnTo>
                    <a:pt x="938784" y="1755647"/>
                  </a:lnTo>
                </a:path>
                <a:path w="3363595" h="1755775">
                  <a:moveTo>
                    <a:pt x="1008888" y="1755647"/>
                  </a:moveTo>
                  <a:lnTo>
                    <a:pt x="1115567" y="1755647"/>
                  </a:lnTo>
                </a:path>
                <a:path w="3363595" h="1755775">
                  <a:moveTo>
                    <a:pt x="1187196" y="1755647"/>
                  </a:moveTo>
                  <a:lnTo>
                    <a:pt x="1292352" y="1755647"/>
                  </a:lnTo>
                </a:path>
                <a:path w="3363595" h="1755775">
                  <a:moveTo>
                    <a:pt x="1363979" y="1755647"/>
                  </a:moveTo>
                  <a:lnTo>
                    <a:pt x="1469136" y="1755647"/>
                  </a:lnTo>
                </a:path>
                <a:path w="3363595" h="1755775">
                  <a:moveTo>
                    <a:pt x="1540764" y="1755647"/>
                  </a:moveTo>
                  <a:lnTo>
                    <a:pt x="1645920" y="1755647"/>
                  </a:lnTo>
                </a:path>
                <a:path w="3363595" h="1755775">
                  <a:moveTo>
                    <a:pt x="1717548" y="1755647"/>
                  </a:moveTo>
                  <a:lnTo>
                    <a:pt x="1824227" y="1755647"/>
                  </a:lnTo>
                </a:path>
                <a:path w="3363595" h="1755775">
                  <a:moveTo>
                    <a:pt x="1894331" y="1755647"/>
                  </a:moveTo>
                  <a:lnTo>
                    <a:pt x="2001011" y="1755647"/>
                  </a:lnTo>
                </a:path>
                <a:path w="3363595" h="1755775">
                  <a:moveTo>
                    <a:pt x="2071116" y="1755647"/>
                  </a:moveTo>
                  <a:lnTo>
                    <a:pt x="2177796" y="1755647"/>
                  </a:lnTo>
                </a:path>
                <a:path w="3363595" h="1755775">
                  <a:moveTo>
                    <a:pt x="2247900" y="1755647"/>
                  </a:moveTo>
                  <a:lnTo>
                    <a:pt x="2354579" y="1755647"/>
                  </a:lnTo>
                </a:path>
                <a:path w="3363595" h="1755775">
                  <a:moveTo>
                    <a:pt x="2424683" y="1755647"/>
                  </a:moveTo>
                  <a:lnTo>
                    <a:pt x="2531364" y="1755647"/>
                  </a:lnTo>
                </a:path>
                <a:path w="3363595" h="1755775">
                  <a:moveTo>
                    <a:pt x="2602992" y="1755647"/>
                  </a:moveTo>
                  <a:lnTo>
                    <a:pt x="3363468" y="1755647"/>
                  </a:lnTo>
                </a:path>
                <a:path w="3363595" h="1755775">
                  <a:moveTo>
                    <a:pt x="0" y="1463039"/>
                  </a:moveTo>
                  <a:lnTo>
                    <a:pt x="408431" y="1463039"/>
                  </a:lnTo>
                </a:path>
                <a:path w="3363595" h="1755775">
                  <a:moveTo>
                    <a:pt x="478536" y="1463039"/>
                  </a:moveTo>
                  <a:lnTo>
                    <a:pt x="938784" y="1463039"/>
                  </a:lnTo>
                </a:path>
                <a:path w="3363595" h="1755775">
                  <a:moveTo>
                    <a:pt x="1008888" y="1463039"/>
                  </a:moveTo>
                  <a:lnTo>
                    <a:pt x="1115567" y="1463039"/>
                  </a:lnTo>
                </a:path>
                <a:path w="3363595" h="1755775">
                  <a:moveTo>
                    <a:pt x="1187196" y="1463039"/>
                  </a:moveTo>
                  <a:lnTo>
                    <a:pt x="1292352" y="1463039"/>
                  </a:lnTo>
                </a:path>
                <a:path w="3363595" h="1755775">
                  <a:moveTo>
                    <a:pt x="1363979" y="1463039"/>
                  </a:moveTo>
                  <a:lnTo>
                    <a:pt x="1469136" y="1463039"/>
                  </a:lnTo>
                </a:path>
                <a:path w="3363595" h="1755775">
                  <a:moveTo>
                    <a:pt x="1540764" y="1463039"/>
                  </a:moveTo>
                  <a:lnTo>
                    <a:pt x="2001011" y="1463039"/>
                  </a:lnTo>
                </a:path>
                <a:path w="3363595" h="1755775">
                  <a:moveTo>
                    <a:pt x="2071116" y="1463039"/>
                  </a:moveTo>
                  <a:lnTo>
                    <a:pt x="2531364" y="1463039"/>
                  </a:lnTo>
                </a:path>
                <a:path w="3363595" h="1755775">
                  <a:moveTo>
                    <a:pt x="2602992" y="1463039"/>
                  </a:moveTo>
                  <a:lnTo>
                    <a:pt x="3363468" y="1463039"/>
                  </a:lnTo>
                </a:path>
                <a:path w="3363595" h="1755775">
                  <a:moveTo>
                    <a:pt x="0" y="1170431"/>
                  </a:moveTo>
                  <a:lnTo>
                    <a:pt x="1469136" y="1170431"/>
                  </a:lnTo>
                </a:path>
                <a:path w="3363595" h="1755775">
                  <a:moveTo>
                    <a:pt x="1540764" y="1170431"/>
                  </a:moveTo>
                  <a:lnTo>
                    <a:pt x="3363468" y="1170431"/>
                  </a:lnTo>
                </a:path>
                <a:path w="3363595" h="1755775">
                  <a:moveTo>
                    <a:pt x="0" y="877823"/>
                  </a:moveTo>
                  <a:lnTo>
                    <a:pt x="1469136" y="877823"/>
                  </a:lnTo>
                </a:path>
                <a:path w="3363595" h="1755775">
                  <a:moveTo>
                    <a:pt x="1540764" y="877823"/>
                  </a:moveTo>
                  <a:lnTo>
                    <a:pt x="3363468" y="877823"/>
                  </a:lnTo>
                </a:path>
                <a:path w="3363595" h="1755775">
                  <a:moveTo>
                    <a:pt x="0" y="585215"/>
                  </a:moveTo>
                  <a:lnTo>
                    <a:pt x="1469136" y="585215"/>
                  </a:lnTo>
                </a:path>
                <a:path w="3363595" h="1755775">
                  <a:moveTo>
                    <a:pt x="1540764" y="585215"/>
                  </a:moveTo>
                  <a:lnTo>
                    <a:pt x="3363468" y="585215"/>
                  </a:lnTo>
                </a:path>
                <a:path w="3363595" h="1755775">
                  <a:moveTo>
                    <a:pt x="0" y="292607"/>
                  </a:moveTo>
                  <a:lnTo>
                    <a:pt x="1469136" y="292607"/>
                  </a:lnTo>
                </a:path>
                <a:path w="3363595" h="1755775">
                  <a:moveTo>
                    <a:pt x="1540764" y="292607"/>
                  </a:moveTo>
                  <a:lnTo>
                    <a:pt x="3363468" y="292607"/>
                  </a:lnTo>
                </a:path>
                <a:path w="3363595" h="1755775">
                  <a:moveTo>
                    <a:pt x="0" y="0"/>
                  </a:moveTo>
                  <a:lnTo>
                    <a:pt x="3363468" y="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07864" y="1839467"/>
              <a:ext cx="3256915" cy="1777364"/>
            </a:xfrm>
            <a:custGeom>
              <a:avLst/>
              <a:gdLst/>
              <a:ahLst/>
              <a:cxnLst/>
              <a:rect l="l" t="t" r="r" b="b"/>
              <a:pathLst>
                <a:path w="3256915" h="1777364">
                  <a:moveTo>
                    <a:pt x="71628" y="1289304"/>
                  </a:moveTo>
                  <a:lnTo>
                    <a:pt x="0" y="1289304"/>
                  </a:lnTo>
                  <a:lnTo>
                    <a:pt x="0" y="1776984"/>
                  </a:lnTo>
                  <a:lnTo>
                    <a:pt x="71628" y="1776984"/>
                  </a:lnTo>
                  <a:lnTo>
                    <a:pt x="71628" y="1289304"/>
                  </a:lnTo>
                  <a:close/>
                </a:path>
                <a:path w="3256915" h="1777364">
                  <a:moveTo>
                    <a:pt x="248412" y="1559052"/>
                  </a:moveTo>
                  <a:lnTo>
                    <a:pt x="176784" y="1559052"/>
                  </a:lnTo>
                  <a:lnTo>
                    <a:pt x="176784" y="1776984"/>
                  </a:lnTo>
                  <a:lnTo>
                    <a:pt x="248412" y="1776984"/>
                  </a:lnTo>
                  <a:lnTo>
                    <a:pt x="248412" y="1559052"/>
                  </a:lnTo>
                  <a:close/>
                </a:path>
                <a:path w="3256915" h="1777364">
                  <a:moveTo>
                    <a:pt x="425196" y="1101852"/>
                  </a:moveTo>
                  <a:lnTo>
                    <a:pt x="355092" y="1101852"/>
                  </a:lnTo>
                  <a:lnTo>
                    <a:pt x="355092" y="1776984"/>
                  </a:lnTo>
                  <a:lnTo>
                    <a:pt x="425196" y="1776984"/>
                  </a:lnTo>
                  <a:lnTo>
                    <a:pt x="425196" y="1101852"/>
                  </a:lnTo>
                  <a:close/>
                </a:path>
                <a:path w="3256915" h="1777364">
                  <a:moveTo>
                    <a:pt x="601980" y="1310640"/>
                  </a:moveTo>
                  <a:lnTo>
                    <a:pt x="531876" y="1310640"/>
                  </a:lnTo>
                  <a:lnTo>
                    <a:pt x="531876" y="1776984"/>
                  </a:lnTo>
                  <a:lnTo>
                    <a:pt x="601980" y="1776984"/>
                  </a:lnTo>
                  <a:lnTo>
                    <a:pt x="601980" y="1310640"/>
                  </a:lnTo>
                  <a:close/>
                </a:path>
                <a:path w="3256915" h="1777364">
                  <a:moveTo>
                    <a:pt x="778764" y="1203960"/>
                  </a:moveTo>
                  <a:lnTo>
                    <a:pt x="708660" y="1203960"/>
                  </a:lnTo>
                  <a:lnTo>
                    <a:pt x="708660" y="1776984"/>
                  </a:lnTo>
                  <a:lnTo>
                    <a:pt x="778764" y="1776984"/>
                  </a:lnTo>
                  <a:lnTo>
                    <a:pt x="778764" y="1203960"/>
                  </a:lnTo>
                  <a:close/>
                </a:path>
                <a:path w="3256915" h="1777364">
                  <a:moveTo>
                    <a:pt x="955548" y="1046988"/>
                  </a:moveTo>
                  <a:lnTo>
                    <a:pt x="885444" y="1046988"/>
                  </a:lnTo>
                  <a:lnTo>
                    <a:pt x="885444" y="1776984"/>
                  </a:lnTo>
                  <a:lnTo>
                    <a:pt x="955548" y="1776984"/>
                  </a:lnTo>
                  <a:lnTo>
                    <a:pt x="955548" y="1046988"/>
                  </a:lnTo>
                  <a:close/>
                </a:path>
                <a:path w="3256915" h="1777364">
                  <a:moveTo>
                    <a:pt x="1133856" y="1011936"/>
                  </a:moveTo>
                  <a:lnTo>
                    <a:pt x="1062228" y="1011936"/>
                  </a:lnTo>
                  <a:lnTo>
                    <a:pt x="1062228" y="1776984"/>
                  </a:lnTo>
                  <a:lnTo>
                    <a:pt x="1133856" y="1776984"/>
                  </a:lnTo>
                  <a:lnTo>
                    <a:pt x="1133856" y="1011936"/>
                  </a:lnTo>
                  <a:close/>
                </a:path>
                <a:path w="3256915" h="1777364">
                  <a:moveTo>
                    <a:pt x="1310640" y="925068"/>
                  </a:moveTo>
                  <a:lnTo>
                    <a:pt x="1239012" y="925068"/>
                  </a:lnTo>
                  <a:lnTo>
                    <a:pt x="1239012" y="1776984"/>
                  </a:lnTo>
                  <a:lnTo>
                    <a:pt x="1310640" y="1776984"/>
                  </a:lnTo>
                  <a:lnTo>
                    <a:pt x="1310640" y="925068"/>
                  </a:lnTo>
                  <a:close/>
                </a:path>
                <a:path w="3256915" h="1777364">
                  <a:moveTo>
                    <a:pt x="1487424" y="0"/>
                  </a:moveTo>
                  <a:lnTo>
                    <a:pt x="1415796" y="0"/>
                  </a:lnTo>
                  <a:lnTo>
                    <a:pt x="1415796" y="1776984"/>
                  </a:lnTo>
                  <a:lnTo>
                    <a:pt x="1487424" y="1776984"/>
                  </a:lnTo>
                  <a:lnTo>
                    <a:pt x="1487424" y="0"/>
                  </a:lnTo>
                  <a:close/>
                </a:path>
                <a:path w="3256915" h="1777364">
                  <a:moveTo>
                    <a:pt x="1664208" y="1450848"/>
                  </a:moveTo>
                  <a:lnTo>
                    <a:pt x="1592580" y="1450848"/>
                  </a:lnTo>
                  <a:lnTo>
                    <a:pt x="1592580" y="1776984"/>
                  </a:lnTo>
                  <a:lnTo>
                    <a:pt x="1664208" y="1776984"/>
                  </a:lnTo>
                  <a:lnTo>
                    <a:pt x="1664208" y="1450848"/>
                  </a:lnTo>
                  <a:close/>
                </a:path>
                <a:path w="3256915" h="1777364">
                  <a:moveTo>
                    <a:pt x="1840992" y="1338072"/>
                  </a:moveTo>
                  <a:lnTo>
                    <a:pt x="1770888" y="1338072"/>
                  </a:lnTo>
                  <a:lnTo>
                    <a:pt x="1770888" y="1776984"/>
                  </a:lnTo>
                  <a:lnTo>
                    <a:pt x="1840992" y="1776984"/>
                  </a:lnTo>
                  <a:lnTo>
                    <a:pt x="1840992" y="1338072"/>
                  </a:lnTo>
                  <a:close/>
                </a:path>
                <a:path w="3256915" h="1777364">
                  <a:moveTo>
                    <a:pt x="2017776" y="944880"/>
                  </a:moveTo>
                  <a:lnTo>
                    <a:pt x="1947672" y="944880"/>
                  </a:lnTo>
                  <a:lnTo>
                    <a:pt x="1947672" y="1776984"/>
                  </a:lnTo>
                  <a:lnTo>
                    <a:pt x="2017776" y="1776984"/>
                  </a:lnTo>
                  <a:lnTo>
                    <a:pt x="2017776" y="944880"/>
                  </a:lnTo>
                  <a:close/>
                </a:path>
                <a:path w="3256915" h="1777364">
                  <a:moveTo>
                    <a:pt x="2194560" y="1461516"/>
                  </a:moveTo>
                  <a:lnTo>
                    <a:pt x="2124456" y="1461516"/>
                  </a:lnTo>
                  <a:lnTo>
                    <a:pt x="2124456" y="1776984"/>
                  </a:lnTo>
                  <a:lnTo>
                    <a:pt x="2194560" y="1776984"/>
                  </a:lnTo>
                  <a:lnTo>
                    <a:pt x="2194560" y="1461516"/>
                  </a:lnTo>
                  <a:close/>
                </a:path>
                <a:path w="3256915" h="1777364">
                  <a:moveTo>
                    <a:pt x="2371344" y="1336548"/>
                  </a:moveTo>
                  <a:lnTo>
                    <a:pt x="2301240" y="1336548"/>
                  </a:lnTo>
                  <a:lnTo>
                    <a:pt x="2301240" y="1776984"/>
                  </a:lnTo>
                  <a:lnTo>
                    <a:pt x="2371344" y="1776984"/>
                  </a:lnTo>
                  <a:lnTo>
                    <a:pt x="2371344" y="1336548"/>
                  </a:lnTo>
                  <a:close/>
                </a:path>
                <a:path w="3256915" h="1777364">
                  <a:moveTo>
                    <a:pt x="2549652" y="947928"/>
                  </a:moveTo>
                  <a:lnTo>
                    <a:pt x="2478024" y="947928"/>
                  </a:lnTo>
                  <a:lnTo>
                    <a:pt x="2478024" y="1776984"/>
                  </a:lnTo>
                  <a:lnTo>
                    <a:pt x="2549652" y="1776984"/>
                  </a:lnTo>
                  <a:lnTo>
                    <a:pt x="2549652" y="947928"/>
                  </a:lnTo>
                  <a:close/>
                </a:path>
                <a:path w="3256915" h="1777364">
                  <a:moveTo>
                    <a:pt x="2726436" y="1773936"/>
                  </a:moveTo>
                  <a:lnTo>
                    <a:pt x="2654808" y="1773936"/>
                  </a:lnTo>
                  <a:lnTo>
                    <a:pt x="2654808" y="1776984"/>
                  </a:lnTo>
                  <a:lnTo>
                    <a:pt x="2726436" y="1776984"/>
                  </a:lnTo>
                  <a:lnTo>
                    <a:pt x="2726436" y="1773936"/>
                  </a:lnTo>
                  <a:close/>
                </a:path>
                <a:path w="3256915" h="1777364">
                  <a:moveTo>
                    <a:pt x="2903220" y="1751076"/>
                  </a:moveTo>
                  <a:lnTo>
                    <a:pt x="2831592" y="1751076"/>
                  </a:lnTo>
                  <a:lnTo>
                    <a:pt x="2831592" y="1776984"/>
                  </a:lnTo>
                  <a:lnTo>
                    <a:pt x="2903220" y="1776984"/>
                  </a:lnTo>
                  <a:lnTo>
                    <a:pt x="2903220" y="1751076"/>
                  </a:lnTo>
                  <a:close/>
                </a:path>
                <a:path w="3256915" h="1777364">
                  <a:moveTo>
                    <a:pt x="3080004" y="1775460"/>
                  </a:moveTo>
                  <a:lnTo>
                    <a:pt x="3009900" y="1775460"/>
                  </a:lnTo>
                  <a:lnTo>
                    <a:pt x="3009900" y="1776984"/>
                  </a:lnTo>
                  <a:lnTo>
                    <a:pt x="3080004" y="1776984"/>
                  </a:lnTo>
                  <a:lnTo>
                    <a:pt x="3080004" y="1775460"/>
                  </a:lnTo>
                  <a:close/>
                </a:path>
                <a:path w="3256915" h="1777364">
                  <a:moveTo>
                    <a:pt x="3256788" y="1773936"/>
                  </a:moveTo>
                  <a:lnTo>
                    <a:pt x="3186684" y="1773936"/>
                  </a:lnTo>
                  <a:lnTo>
                    <a:pt x="3186684" y="1776984"/>
                  </a:lnTo>
                  <a:lnTo>
                    <a:pt x="3256788" y="1776984"/>
                  </a:lnTo>
                  <a:lnTo>
                    <a:pt x="3256788" y="1773936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16424" y="1568195"/>
              <a:ext cx="3401695" cy="3378835"/>
            </a:xfrm>
            <a:custGeom>
              <a:avLst/>
              <a:gdLst/>
              <a:ahLst/>
              <a:cxnLst/>
              <a:rect l="l" t="t" r="r" b="b"/>
              <a:pathLst>
                <a:path w="3401695" h="3378835">
                  <a:moveTo>
                    <a:pt x="38100" y="2048255"/>
                  </a:moveTo>
                  <a:lnTo>
                    <a:pt x="38100" y="0"/>
                  </a:lnTo>
                </a:path>
                <a:path w="3401695" h="3378835">
                  <a:moveTo>
                    <a:pt x="0" y="2048255"/>
                  </a:moveTo>
                  <a:lnTo>
                    <a:pt x="38100" y="2048255"/>
                  </a:lnTo>
                </a:path>
                <a:path w="3401695" h="3378835">
                  <a:moveTo>
                    <a:pt x="0" y="1755647"/>
                  </a:moveTo>
                  <a:lnTo>
                    <a:pt x="38100" y="1755647"/>
                  </a:lnTo>
                </a:path>
                <a:path w="3401695" h="3378835">
                  <a:moveTo>
                    <a:pt x="0" y="1463039"/>
                  </a:moveTo>
                  <a:lnTo>
                    <a:pt x="38100" y="1463039"/>
                  </a:lnTo>
                </a:path>
                <a:path w="3401695" h="3378835">
                  <a:moveTo>
                    <a:pt x="0" y="1170431"/>
                  </a:moveTo>
                  <a:lnTo>
                    <a:pt x="38100" y="1170431"/>
                  </a:lnTo>
                </a:path>
                <a:path w="3401695" h="3378835">
                  <a:moveTo>
                    <a:pt x="0" y="877823"/>
                  </a:moveTo>
                  <a:lnTo>
                    <a:pt x="38100" y="877823"/>
                  </a:lnTo>
                </a:path>
                <a:path w="3401695" h="3378835">
                  <a:moveTo>
                    <a:pt x="0" y="585215"/>
                  </a:moveTo>
                  <a:lnTo>
                    <a:pt x="38100" y="585215"/>
                  </a:lnTo>
                </a:path>
                <a:path w="3401695" h="3378835">
                  <a:moveTo>
                    <a:pt x="0" y="292607"/>
                  </a:moveTo>
                  <a:lnTo>
                    <a:pt x="38100" y="292607"/>
                  </a:lnTo>
                </a:path>
                <a:path w="3401695" h="3378835">
                  <a:moveTo>
                    <a:pt x="0" y="0"/>
                  </a:moveTo>
                  <a:lnTo>
                    <a:pt x="38100" y="0"/>
                  </a:lnTo>
                </a:path>
                <a:path w="3401695" h="3378835">
                  <a:moveTo>
                    <a:pt x="38100" y="2048255"/>
                  </a:moveTo>
                  <a:lnTo>
                    <a:pt x="3401568" y="2048255"/>
                  </a:lnTo>
                </a:path>
                <a:path w="3401695" h="3378835">
                  <a:moveTo>
                    <a:pt x="38100" y="2048255"/>
                  </a:moveTo>
                  <a:lnTo>
                    <a:pt x="38100" y="2086355"/>
                  </a:lnTo>
                </a:path>
                <a:path w="3401695" h="3378835">
                  <a:moveTo>
                    <a:pt x="38100" y="2048255"/>
                  </a:moveTo>
                  <a:lnTo>
                    <a:pt x="38100" y="3150108"/>
                  </a:lnTo>
                </a:path>
                <a:path w="3401695" h="3378835">
                  <a:moveTo>
                    <a:pt x="216408" y="2048255"/>
                  </a:moveTo>
                  <a:lnTo>
                    <a:pt x="216408" y="2086355"/>
                  </a:lnTo>
                </a:path>
                <a:path w="3401695" h="3378835">
                  <a:moveTo>
                    <a:pt x="216408" y="2048255"/>
                  </a:moveTo>
                  <a:lnTo>
                    <a:pt x="216408" y="3150108"/>
                  </a:lnTo>
                </a:path>
                <a:path w="3401695" h="3378835">
                  <a:moveTo>
                    <a:pt x="393191" y="2048255"/>
                  </a:moveTo>
                  <a:lnTo>
                    <a:pt x="393191" y="2086355"/>
                  </a:lnTo>
                </a:path>
                <a:path w="3401695" h="3378835">
                  <a:moveTo>
                    <a:pt x="393191" y="2048255"/>
                  </a:moveTo>
                  <a:lnTo>
                    <a:pt x="393191" y="3150108"/>
                  </a:lnTo>
                </a:path>
                <a:path w="3401695" h="3378835">
                  <a:moveTo>
                    <a:pt x="569976" y="2048255"/>
                  </a:moveTo>
                  <a:lnTo>
                    <a:pt x="569976" y="2086355"/>
                  </a:lnTo>
                </a:path>
                <a:path w="3401695" h="3378835">
                  <a:moveTo>
                    <a:pt x="569976" y="2048255"/>
                  </a:moveTo>
                  <a:lnTo>
                    <a:pt x="569976" y="3150108"/>
                  </a:lnTo>
                </a:path>
                <a:path w="3401695" h="3378835">
                  <a:moveTo>
                    <a:pt x="746760" y="2048255"/>
                  </a:moveTo>
                  <a:lnTo>
                    <a:pt x="746760" y="2086355"/>
                  </a:lnTo>
                </a:path>
                <a:path w="3401695" h="3378835">
                  <a:moveTo>
                    <a:pt x="746760" y="2048255"/>
                  </a:moveTo>
                  <a:lnTo>
                    <a:pt x="746760" y="3150108"/>
                  </a:lnTo>
                </a:path>
                <a:path w="3401695" h="3378835">
                  <a:moveTo>
                    <a:pt x="923543" y="2048255"/>
                  </a:moveTo>
                  <a:lnTo>
                    <a:pt x="923543" y="2086355"/>
                  </a:lnTo>
                </a:path>
                <a:path w="3401695" h="3378835">
                  <a:moveTo>
                    <a:pt x="923543" y="2048255"/>
                  </a:moveTo>
                  <a:lnTo>
                    <a:pt x="923543" y="3150108"/>
                  </a:lnTo>
                </a:path>
                <a:path w="3401695" h="3378835">
                  <a:moveTo>
                    <a:pt x="1100327" y="2048255"/>
                  </a:moveTo>
                  <a:lnTo>
                    <a:pt x="1100327" y="2086355"/>
                  </a:lnTo>
                </a:path>
                <a:path w="3401695" h="3378835">
                  <a:moveTo>
                    <a:pt x="1100327" y="2048255"/>
                  </a:moveTo>
                  <a:lnTo>
                    <a:pt x="1100327" y="3150108"/>
                  </a:lnTo>
                </a:path>
                <a:path w="3401695" h="3378835">
                  <a:moveTo>
                    <a:pt x="1277112" y="2048255"/>
                  </a:moveTo>
                  <a:lnTo>
                    <a:pt x="1277112" y="2086355"/>
                  </a:lnTo>
                </a:path>
                <a:path w="3401695" h="3378835">
                  <a:moveTo>
                    <a:pt x="1277112" y="2048255"/>
                  </a:moveTo>
                  <a:lnTo>
                    <a:pt x="1277112" y="3150108"/>
                  </a:lnTo>
                </a:path>
                <a:path w="3401695" h="3378835">
                  <a:moveTo>
                    <a:pt x="1455420" y="2048255"/>
                  </a:moveTo>
                  <a:lnTo>
                    <a:pt x="1455420" y="2086355"/>
                  </a:lnTo>
                </a:path>
                <a:path w="3401695" h="3378835">
                  <a:moveTo>
                    <a:pt x="1455420" y="2048255"/>
                  </a:moveTo>
                  <a:lnTo>
                    <a:pt x="1455420" y="3150108"/>
                  </a:lnTo>
                </a:path>
                <a:path w="3401695" h="3378835">
                  <a:moveTo>
                    <a:pt x="1632203" y="2048255"/>
                  </a:moveTo>
                  <a:lnTo>
                    <a:pt x="1632203" y="2086355"/>
                  </a:lnTo>
                </a:path>
                <a:path w="3401695" h="3378835">
                  <a:moveTo>
                    <a:pt x="1632203" y="2048255"/>
                  </a:moveTo>
                  <a:lnTo>
                    <a:pt x="1632203" y="3150108"/>
                  </a:lnTo>
                </a:path>
                <a:path w="3401695" h="3378835">
                  <a:moveTo>
                    <a:pt x="1808987" y="2048255"/>
                  </a:moveTo>
                  <a:lnTo>
                    <a:pt x="1808987" y="2086355"/>
                  </a:lnTo>
                </a:path>
                <a:path w="3401695" h="3378835">
                  <a:moveTo>
                    <a:pt x="1808987" y="2048255"/>
                  </a:moveTo>
                  <a:lnTo>
                    <a:pt x="1808987" y="3150108"/>
                  </a:lnTo>
                </a:path>
                <a:path w="3401695" h="3378835">
                  <a:moveTo>
                    <a:pt x="1985772" y="2048255"/>
                  </a:moveTo>
                  <a:lnTo>
                    <a:pt x="1985772" y="2086355"/>
                  </a:lnTo>
                </a:path>
                <a:path w="3401695" h="3378835">
                  <a:moveTo>
                    <a:pt x="1985772" y="2048255"/>
                  </a:moveTo>
                  <a:lnTo>
                    <a:pt x="1985772" y="3150108"/>
                  </a:lnTo>
                </a:path>
                <a:path w="3401695" h="3378835">
                  <a:moveTo>
                    <a:pt x="2162555" y="2048255"/>
                  </a:moveTo>
                  <a:lnTo>
                    <a:pt x="2162555" y="2086355"/>
                  </a:lnTo>
                </a:path>
                <a:path w="3401695" h="3378835">
                  <a:moveTo>
                    <a:pt x="2162555" y="2048255"/>
                  </a:moveTo>
                  <a:lnTo>
                    <a:pt x="2162555" y="3150108"/>
                  </a:lnTo>
                </a:path>
                <a:path w="3401695" h="3378835">
                  <a:moveTo>
                    <a:pt x="2339340" y="2048255"/>
                  </a:moveTo>
                  <a:lnTo>
                    <a:pt x="2339340" y="2086355"/>
                  </a:lnTo>
                </a:path>
                <a:path w="3401695" h="3378835">
                  <a:moveTo>
                    <a:pt x="2339340" y="2048255"/>
                  </a:moveTo>
                  <a:lnTo>
                    <a:pt x="2339340" y="3150108"/>
                  </a:lnTo>
                </a:path>
                <a:path w="3401695" h="3378835">
                  <a:moveTo>
                    <a:pt x="2516124" y="2048255"/>
                  </a:moveTo>
                  <a:lnTo>
                    <a:pt x="2516124" y="2086355"/>
                  </a:lnTo>
                </a:path>
                <a:path w="3401695" h="3378835">
                  <a:moveTo>
                    <a:pt x="2516124" y="2048255"/>
                  </a:moveTo>
                  <a:lnTo>
                    <a:pt x="2516124" y="3150108"/>
                  </a:lnTo>
                </a:path>
                <a:path w="3401695" h="3378835">
                  <a:moveTo>
                    <a:pt x="2692907" y="2048255"/>
                  </a:moveTo>
                  <a:lnTo>
                    <a:pt x="2692907" y="2086355"/>
                  </a:lnTo>
                </a:path>
                <a:path w="3401695" h="3378835">
                  <a:moveTo>
                    <a:pt x="2692907" y="2048255"/>
                  </a:moveTo>
                  <a:lnTo>
                    <a:pt x="2692907" y="3150108"/>
                  </a:lnTo>
                </a:path>
                <a:path w="3401695" h="3378835">
                  <a:moveTo>
                    <a:pt x="2871216" y="2048255"/>
                  </a:moveTo>
                  <a:lnTo>
                    <a:pt x="2871216" y="2086355"/>
                  </a:lnTo>
                </a:path>
                <a:path w="3401695" h="3378835">
                  <a:moveTo>
                    <a:pt x="2871216" y="2048255"/>
                  </a:moveTo>
                  <a:lnTo>
                    <a:pt x="2871216" y="3150108"/>
                  </a:lnTo>
                </a:path>
                <a:path w="3401695" h="3378835">
                  <a:moveTo>
                    <a:pt x="3048000" y="2048255"/>
                  </a:moveTo>
                  <a:lnTo>
                    <a:pt x="3048000" y="2086355"/>
                  </a:lnTo>
                </a:path>
                <a:path w="3401695" h="3378835">
                  <a:moveTo>
                    <a:pt x="3048000" y="2048255"/>
                  </a:moveTo>
                  <a:lnTo>
                    <a:pt x="3048000" y="3150108"/>
                  </a:lnTo>
                </a:path>
                <a:path w="3401695" h="3378835">
                  <a:moveTo>
                    <a:pt x="3224783" y="2048255"/>
                  </a:moveTo>
                  <a:lnTo>
                    <a:pt x="3224783" y="2086355"/>
                  </a:lnTo>
                </a:path>
                <a:path w="3401695" h="3378835">
                  <a:moveTo>
                    <a:pt x="3224783" y="2048255"/>
                  </a:moveTo>
                  <a:lnTo>
                    <a:pt x="3224783" y="3150108"/>
                  </a:lnTo>
                </a:path>
                <a:path w="3401695" h="3378835">
                  <a:moveTo>
                    <a:pt x="3401568" y="2048255"/>
                  </a:moveTo>
                  <a:lnTo>
                    <a:pt x="3401568" y="2086355"/>
                  </a:lnTo>
                </a:path>
                <a:path w="3401695" h="3378835">
                  <a:moveTo>
                    <a:pt x="3401568" y="2048255"/>
                  </a:moveTo>
                  <a:lnTo>
                    <a:pt x="3401568" y="3150108"/>
                  </a:lnTo>
                </a:path>
                <a:path w="3401695" h="3378835">
                  <a:moveTo>
                    <a:pt x="38100" y="3150108"/>
                  </a:moveTo>
                  <a:lnTo>
                    <a:pt x="38100" y="3378707"/>
                  </a:lnTo>
                </a:path>
                <a:path w="3401695" h="3378835">
                  <a:moveTo>
                    <a:pt x="569976" y="3150108"/>
                  </a:moveTo>
                  <a:lnTo>
                    <a:pt x="569976" y="3378707"/>
                  </a:lnTo>
                </a:path>
                <a:path w="3401695" h="3378835">
                  <a:moveTo>
                    <a:pt x="1100327" y="3150108"/>
                  </a:moveTo>
                  <a:lnTo>
                    <a:pt x="1100327" y="3378707"/>
                  </a:lnTo>
                </a:path>
                <a:path w="3401695" h="3378835">
                  <a:moveTo>
                    <a:pt x="1632203" y="3150108"/>
                  </a:moveTo>
                  <a:lnTo>
                    <a:pt x="1632203" y="3378707"/>
                  </a:lnTo>
                </a:path>
                <a:path w="3401695" h="3378835">
                  <a:moveTo>
                    <a:pt x="2162555" y="3150108"/>
                  </a:moveTo>
                  <a:lnTo>
                    <a:pt x="2162555" y="3378707"/>
                  </a:lnTo>
                </a:path>
                <a:path w="3401695" h="3378835">
                  <a:moveTo>
                    <a:pt x="2692907" y="3150108"/>
                  </a:moveTo>
                  <a:lnTo>
                    <a:pt x="2692907" y="3378707"/>
                  </a:lnTo>
                </a:path>
                <a:path w="3401695" h="3378835">
                  <a:moveTo>
                    <a:pt x="3048000" y="3150108"/>
                  </a:moveTo>
                  <a:lnTo>
                    <a:pt x="3048000" y="3378707"/>
                  </a:lnTo>
                </a:path>
                <a:path w="3401695" h="3378835">
                  <a:moveTo>
                    <a:pt x="3224783" y="3150108"/>
                  </a:moveTo>
                  <a:lnTo>
                    <a:pt x="3224783" y="3378707"/>
                  </a:lnTo>
                </a:path>
                <a:path w="3401695" h="3378835">
                  <a:moveTo>
                    <a:pt x="3401568" y="3150108"/>
                  </a:moveTo>
                  <a:lnTo>
                    <a:pt x="3401568" y="3378707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60537" y="3681300"/>
            <a:ext cx="3353435" cy="1042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R="5715" algn="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Affluent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endParaRPr sz="1000">
              <a:latin typeface="Arial"/>
              <a:cs typeface="Arial"/>
            </a:endParaRPr>
          </a:p>
          <a:p>
            <a:pPr marL="12700" marR="5080" indent="147955" algn="r">
              <a:lnSpc>
                <a:spcPct val="116199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Mass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Affluent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Mass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Affluent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Mass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Affluent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Mass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Affluent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Mass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Mass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Affluent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17635" y="318668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26890" y="1038097"/>
            <a:ext cx="4705985" cy="39852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Profit in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wealth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segment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($)</a:t>
            </a:r>
            <a:endParaRPr sz="18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  <a:spcBef>
                <a:spcPts val="58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140000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120000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100000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80000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60000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40000</a:t>
            </a:r>
            <a:endParaRPr sz="1000">
              <a:latin typeface="Arial"/>
              <a:cs typeface="Arial"/>
            </a:endParaRPr>
          </a:p>
          <a:p>
            <a:pPr marL="4283710">
              <a:lnSpc>
                <a:spcPts val="1010"/>
              </a:lnSpc>
              <a:spcBef>
                <a:spcPts val="284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endParaRPr sz="1000">
              <a:latin typeface="Arial"/>
              <a:cs typeface="Arial"/>
            </a:endParaRPr>
          </a:p>
          <a:p>
            <a:pPr marL="166370">
              <a:lnSpc>
                <a:spcPts val="101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20000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"/>
              <a:cs typeface="Arial"/>
            </a:endParaRPr>
          </a:p>
          <a:p>
            <a:pPr marL="448945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Arial"/>
              <a:cs typeface="Arial"/>
            </a:endParaRPr>
          </a:p>
          <a:p>
            <a:pPr marL="92075" algn="ctr">
              <a:lnSpc>
                <a:spcPct val="100000"/>
              </a:lnSpc>
              <a:tabLst>
                <a:tab pos="622935" algn="l"/>
                <a:tab pos="1153795" algn="l"/>
                <a:tab pos="1685289" algn="l"/>
                <a:tab pos="2216150" algn="l"/>
              </a:tabLst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20-29	30-39	40-49	50-59	60-69</a:t>
            </a:r>
            <a:r>
              <a:rPr sz="1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FFFFFF"/>
                </a:solidFill>
                <a:latin typeface="Arial"/>
                <a:cs typeface="Arial"/>
              </a:rPr>
              <a:t>70-7980-9809-99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39590" y="1050797"/>
            <a:ext cx="4680585" cy="3959860"/>
          </a:xfrm>
          <a:custGeom>
            <a:avLst/>
            <a:gdLst/>
            <a:ahLst/>
            <a:cxnLst/>
            <a:rect l="l" t="t" r="r" b="b"/>
            <a:pathLst>
              <a:path w="4680584" h="3959860">
                <a:moveTo>
                  <a:pt x="0" y="3959352"/>
                </a:moveTo>
                <a:lnTo>
                  <a:pt x="4680204" y="3959352"/>
                </a:lnTo>
                <a:lnTo>
                  <a:pt x="4680204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938631"/>
            <a:ext cx="3965575" cy="378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4835" algn="just">
              <a:lnSpc>
                <a:spcPct val="114999"/>
              </a:lnSpc>
              <a:spcBef>
                <a:spcPts val="100"/>
              </a:spcBef>
            </a:pP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Bike related purchases</a:t>
            </a:r>
            <a:r>
              <a:rPr sz="2000" b="1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with  respect to Car ownership in  each</a:t>
            </a:r>
            <a:r>
              <a:rPr sz="20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state.</a:t>
            </a:r>
            <a:endParaRPr sz="2000">
              <a:latin typeface="Arial"/>
              <a:cs typeface="Arial"/>
            </a:endParaRPr>
          </a:p>
          <a:p>
            <a:pPr marL="355600" marR="88265" indent="-342900">
              <a:lnSpc>
                <a:spcPct val="114999"/>
              </a:lnSpc>
              <a:spcBef>
                <a:spcPts val="85"/>
              </a:spcBef>
              <a:buSzPct val="12857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Most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 the purchases are from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customers</a:t>
            </a:r>
            <a:r>
              <a:rPr sz="1400" spc="-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 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NSW who own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cars.NSW also has the  highest population of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customers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877.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85858"/>
              </a:buClr>
              <a:buFont typeface="Wingdings"/>
              <a:buChar char="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12857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those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customers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that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doesn’t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own</a:t>
            </a:r>
            <a:r>
              <a:rPr sz="14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cars</a:t>
            </a:r>
            <a:endParaRPr sz="1400">
              <a:latin typeface="Arial"/>
              <a:cs typeface="Arial"/>
            </a:endParaRPr>
          </a:p>
          <a:p>
            <a:pPr marL="355600" marR="5080">
              <a:lnSpc>
                <a:spcPct val="114999"/>
              </a:lnSpc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,most purchases are also from NSW,</a:t>
            </a:r>
            <a:r>
              <a:rPr sz="1400" spc="-2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followed 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by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by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VIC and finally QLD</a:t>
            </a:r>
            <a:r>
              <a:rPr sz="1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state.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355600" marR="311785" indent="-342900">
              <a:lnSpc>
                <a:spcPct val="115100"/>
              </a:lnSpc>
              <a:buSzPct val="12857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Bike related purchases and the number</a:t>
            </a:r>
            <a:r>
              <a:rPr sz="1400" spc="-2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 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customers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 each state are directly 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proportional.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3999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367" y="228091"/>
            <a:ext cx="2423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9620" y="896111"/>
            <a:ext cx="4488180" cy="2213610"/>
            <a:chOff x="4579620" y="896111"/>
            <a:chExt cx="4488180" cy="2213610"/>
          </a:xfrm>
        </p:grpSpPr>
        <p:sp>
          <p:nvSpPr>
            <p:cNvPr id="6" name="object 6"/>
            <p:cNvSpPr/>
            <p:nvPr/>
          </p:nvSpPr>
          <p:spPr>
            <a:xfrm>
              <a:off x="4579620" y="896111"/>
              <a:ext cx="4488180" cy="2208530"/>
            </a:xfrm>
            <a:custGeom>
              <a:avLst/>
              <a:gdLst/>
              <a:ahLst/>
              <a:cxnLst/>
              <a:rect l="l" t="t" r="r" b="b"/>
              <a:pathLst>
                <a:path w="4488180" h="2208530">
                  <a:moveTo>
                    <a:pt x="4488180" y="0"/>
                  </a:moveTo>
                  <a:lnTo>
                    <a:pt x="0" y="0"/>
                  </a:lnTo>
                  <a:lnTo>
                    <a:pt x="0" y="2208276"/>
                  </a:lnTo>
                  <a:lnTo>
                    <a:pt x="4488180" y="2208276"/>
                  </a:lnTo>
                  <a:lnTo>
                    <a:pt x="4488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8636" y="1513331"/>
              <a:ext cx="3383279" cy="917575"/>
            </a:xfrm>
            <a:custGeom>
              <a:avLst/>
              <a:gdLst/>
              <a:ahLst/>
              <a:cxnLst/>
              <a:rect l="l" t="t" r="r" b="b"/>
              <a:pathLst>
                <a:path w="3383279" h="917575">
                  <a:moveTo>
                    <a:pt x="0" y="917447"/>
                  </a:moveTo>
                  <a:lnTo>
                    <a:pt x="168401" y="917447"/>
                  </a:lnTo>
                </a:path>
                <a:path w="3383279" h="917575">
                  <a:moveTo>
                    <a:pt x="395477" y="917447"/>
                  </a:moveTo>
                  <a:lnTo>
                    <a:pt x="733805" y="917447"/>
                  </a:lnTo>
                </a:path>
                <a:path w="3383279" h="917575">
                  <a:moveTo>
                    <a:pt x="959358" y="917447"/>
                  </a:moveTo>
                  <a:lnTo>
                    <a:pt x="1297686" y="917447"/>
                  </a:lnTo>
                </a:path>
                <a:path w="3383279" h="917575">
                  <a:moveTo>
                    <a:pt x="1523238" y="917447"/>
                  </a:moveTo>
                  <a:lnTo>
                    <a:pt x="1861565" y="917447"/>
                  </a:lnTo>
                </a:path>
                <a:path w="3383279" h="917575">
                  <a:moveTo>
                    <a:pt x="2087117" y="917447"/>
                  </a:moveTo>
                  <a:lnTo>
                    <a:pt x="2425445" y="917447"/>
                  </a:lnTo>
                </a:path>
                <a:path w="3383279" h="917575">
                  <a:moveTo>
                    <a:pt x="2650997" y="917447"/>
                  </a:moveTo>
                  <a:lnTo>
                    <a:pt x="2989325" y="917447"/>
                  </a:lnTo>
                </a:path>
                <a:path w="3383279" h="917575">
                  <a:moveTo>
                    <a:pt x="3214878" y="917447"/>
                  </a:moveTo>
                  <a:lnTo>
                    <a:pt x="3383280" y="917447"/>
                  </a:lnTo>
                </a:path>
                <a:path w="3383279" h="917575">
                  <a:moveTo>
                    <a:pt x="0" y="688847"/>
                  </a:moveTo>
                  <a:lnTo>
                    <a:pt x="168401" y="688847"/>
                  </a:lnTo>
                </a:path>
                <a:path w="3383279" h="917575">
                  <a:moveTo>
                    <a:pt x="395477" y="688847"/>
                  </a:moveTo>
                  <a:lnTo>
                    <a:pt x="733805" y="688847"/>
                  </a:lnTo>
                </a:path>
                <a:path w="3383279" h="917575">
                  <a:moveTo>
                    <a:pt x="959358" y="688847"/>
                  </a:moveTo>
                  <a:lnTo>
                    <a:pt x="2425445" y="688847"/>
                  </a:lnTo>
                </a:path>
                <a:path w="3383279" h="917575">
                  <a:moveTo>
                    <a:pt x="2650997" y="688847"/>
                  </a:moveTo>
                  <a:lnTo>
                    <a:pt x="2989325" y="688847"/>
                  </a:lnTo>
                </a:path>
                <a:path w="3383279" h="917575">
                  <a:moveTo>
                    <a:pt x="3214878" y="688847"/>
                  </a:moveTo>
                  <a:lnTo>
                    <a:pt x="3383280" y="688847"/>
                  </a:lnTo>
                </a:path>
                <a:path w="3383279" h="917575">
                  <a:moveTo>
                    <a:pt x="0" y="458723"/>
                  </a:moveTo>
                  <a:lnTo>
                    <a:pt x="168401" y="458723"/>
                  </a:lnTo>
                </a:path>
                <a:path w="3383279" h="917575">
                  <a:moveTo>
                    <a:pt x="395477" y="458723"/>
                  </a:moveTo>
                  <a:lnTo>
                    <a:pt x="733805" y="458723"/>
                  </a:lnTo>
                </a:path>
                <a:path w="3383279" h="917575">
                  <a:moveTo>
                    <a:pt x="959358" y="458723"/>
                  </a:moveTo>
                  <a:lnTo>
                    <a:pt x="3383280" y="458723"/>
                  </a:lnTo>
                </a:path>
                <a:path w="3383279" h="917575">
                  <a:moveTo>
                    <a:pt x="0" y="230123"/>
                  </a:moveTo>
                  <a:lnTo>
                    <a:pt x="168401" y="230123"/>
                  </a:lnTo>
                </a:path>
                <a:path w="3383279" h="917575">
                  <a:moveTo>
                    <a:pt x="395477" y="230123"/>
                  </a:moveTo>
                  <a:lnTo>
                    <a:pt x="733805" y="230123"/>
                  </a:lnTo>
                </a:path>
                <a:path w="3383279" h="917575">
                  <a:moveTo>
                    <a:pt x="959358" y="230123"/>
                  </a:moveTo>
                  <a:lnTo>
                    <a:pt x="3383280" y="230123"/>
                  </a:lnTo>
                </a:path>
                <a:path w="3383279" h="917575">
                  <a:moveTo>
                    <a:pt x="0" y="0"/>
                  </a:moveTo>
                  <a:lnTo>
                    <a:pt x="3383280" y="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7038" y="1642109"/>
              <a:ext cx="3046730" cy="1018540"/>
            </a:xfrm>
            <a:custGeom>
              <a:avLst/>
              <a:gdLst/>
              <a:ahLst/>
              <a:cxnLst/>
              <a:rect l="l" t="t" r="r" b="b"/>
              <a:pathLst>
                <a:path w="3046729" h="1018539">
                  <a:moveTo>
                    <a:pt x="227076" y="77724"/>
                  </a:moveTo>
                  <a:lnTo>
                    <a:pt x="0" y="77724"/>
                  </a:lnTo>
                  <a:lnTo>
                    <a:pt x="0" y="1018032"/>
                  </a:lnTo>
                  <a:lnTo>
                    <a:pt x="227076" y="1018032"/>
                  </a:lnTo>
                  <a:lnTo>
                    <a:pt x="227076" y="77724"/>
                  </a:lnTo>
                  <a:close/>
                </a:path>
                <a:path w="3046729" h="1018539">
                  <a:moveTo>
                    <a:pt x="790956" y="0"/>
                  </a:moveTo>
                  <a:lnTo>
                    <a:pt x="565404" y="0"/>
                  </a:lnTo>
                  <a:lnTo>
                    <a:pt x="565404" y="1018032"/>
                  </a:lnTo>
                  <a:lnTo>
                    <a:pt x="790956" y="1018032"/>
                  </a:lnTo>
                  <a:lnTo>
                    <a:pt x="790956" y="0"/>
                  </a:lnTo>
                  <a:close/>
                </a:path>
                <a:path w="3046729" h="1018539">
                  <a:moveTo>
                    <a:pt x="1354836" y="598932"/>
                  </a:moveTo>
                  <a:lnTo>
                    <a:pt x="1129284" y="598932"/>
                  </a:lnTo>
                  <a:lnTo>
                    <a:pt x="1129284" y="1018032"/>
                  </a:lnTo>
                  <a:lnTo>
                    <a:pt x="1354836" y="1018032"/>
                  </a:lnTo>
                  <a:lnTo>
                    <a:pt x="1354836" y="598932"/>
                  </a:lnTo>
                  <a:close/>
                </a:path>
                <a:path w="3046729" h="1018539">
                  <a:moveTo>
                    <a:pt x="1918716" y="585216"/>
                  </a:moveTo>
                  <a:lnTo>
                    <a:pt x="1693164" y="585216"/>
                  </a:lnTo>
                  <a:lnTo>
                    <a:pt x="1693164" y="1018032"/>
                  </a:lnTo>
                  <a:lnTo>
                    <a:pt x="1918716" y="1018032"/>
                  </a:lnTo>
                  <a:lnTo>
                    <a:pt x="1918716" y="585216"/>
                  </a:lnTo>
                  <a:close/>
                </a:path>
                <a:path w="3046729" h="1018539">
                  <a:moveTo>
                    <a:pt x="2482596" y="548640"/>
                  </a:moveTo>
                  <a:lnTo>
                    <a:pt x="2257044" y="548640"/>
                  </a:lnTo>
                  <a:lnTo>
                    <a:pt x="2257044" y="1018032"/>
                  </a:lnTo>
                  <a:lnTo>
                    <a:pt x="2482596" y="1018032"/>
                  </a:lnTo>
                  <a:lnTo>
                    <a:pt x="2482596" y="548640"/>
                  </a:lnTo>
                  <a:close/>
                </a:path>
                <a:path w="3046729" h="1018539">
                  <a:moveTo>
                    <a:pt x="3046476" y="509016"/>
                  </a:moveTo>
                  <a:lnTo>
                    <a:pt x="2820924" y="509016"/>
                  </a:lnTo>
                  <a:lnTo>
                    <a:pt x="2820924" y="1018032"/>
                  </a:lnTo>
                  <a:lnTo>
                    <a:pt x="3046476" y="1018032"/>
                  </a:lnTo>
                  <a:lnTo>
                    <a:pt x="3046476" y="509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57038" y="1642109"/>
              <a:ext cx="3046730" cy="1018540"/>
            </a:xfrm>
            <a:custGeom>
              <a:avLst/>
              <a:gdLst/>
              <a:ahLst/>
              <a:cxnLst/>
              <a:rect l="l" t="t" r="r" b="b"/>
              <a:pathLst>
                <a:path w="3046729" h="1018539">
                  <a:moveTo>
                    <a:pt x="0" y="77724"/>
                  </a:moveTo>
                  <a:lnTo>
                    <a:pt x="227075" y="77724"/>
                  </a:lnTo>
                  <a:lnTo>
                    <a:pt x="227075" y="1018032"/>
                  </a:lnTo>
                  <a:lnTo>
                    <a:pt x="0" y="1018032"/>
                  </a:lnTo>
                  <a:lnTo>
                    <a:pt x="0" y="77724"/>
                  </a:lnTo>
                  <a:close/>
                </a:path>
                <a:path w="3046729" h="1018539">
                  <a:moveTo>
                    <a:pt x="565403" y="0"/>
                  </a:moveTo>
                  <a:lnTo>
                    <a:pt x="790956" y="0"/>
                  </a:lnTo>
                  <a:lnTo>
                    <a:pt x="790956" y="1018032"/>
                  </a:lnTo>
                  <a:lnTo>
                    <a:pt x="565403" y="1018032"/>
                  </a:lnTo>
                  <a:lnTo>
                    <a:pt x="565403" y="0"/>
                  </a:lnTo>
                  <a:close/>
                </a:path>
                <a:path w="3046729" h="1018539">
                  <a:moveTo>
                    <a:pt x="1129284" y="598932"/>
                  </a:moveTo>
                  <a:lnTo>
                    <a:pt x="1354836" y="598932"/>
                  </a:lnTo>
                  <a:lnTo>
                    <a:pt x="1354836" y="1018032"/>
                  </a:lnTo>
                  <a:lnTo>
                    <a:pt x="1129284" y="1018032"/>
                  </a:lnTo>
                  <a:lnTo>
                    <a:pt x="1129284" y="598932"/>
                  </a:lnTo>
                  <a:close/>
                </a:path>
                <a:path w="3046729" h="1018539">
                  <a:moveTo>
                    <a:pt x="1693164" y="585215"/>
                  </a:moveTo>
                  <a:lnTo>
                    <a:pt x="1918715" y="585215"/>
                  </a:lnTo>
                  <a:lnTo>
                    <a:pt x="1918715" y="1018032"/>
                  </a:lnTo>
                  <a:lnTo>
                    <a:pt x="1693164" y="1018032"/>
                  </a:lnTo>
                  <a:lnTo>
                    <a:pt x="1693164" y="585215"/>
                  </a:lnTo>
                  <a:close/>
                </a:path>
                <a:path w="3046729" h="1018539">
                  <a:moveTo>
                    <a:pt x="2257043" y="548639"/>
                  </a:moveTo>
                  <a:lnTo>
                    <a:pt x="2482595" y="548639"/>
                  </a:lnTo>
                  <a:lnTo>
                    <a:pt x="2482595" y="1018032"/>
                  </a:lnTo>
                  <a:lnTo>
                    <a:pt x="2257043" y="1018032"/>
                  </a:lnTo>
                  <a:lnTo>
                    <a:pt x="2257043" y="548639"/>
                  </a:lnTo>
                  <a:close/>
                </a:path>
                <a:path w="3046729" h="1018539">
                  <a:moveTo>
                    <a:pt x="2820923" y="509015"/>
                  </a:moveTo>
                  <a:lnTo>
                    <a:pt x="3046476" y="509015"/>
                  </a:lnTo>
                  <a:lnTo>
                    <a:pt x="3046476" y="1018032"/>
                  </a:lnTo>
                  <a:lnTo>
                    <a:pt x="2820923" y="1018032"/>
                  </a:lnTo>
                  <a:lnTo>
                    <a:pt x="2820923" y="509015"/>
                  </a:lnTo>
                  <a:close/>
                </a:path>
              </a:pathLst>
            </a:custGeom>
            <a:ln w="25400">
              <a:solidFill>
                <a:srgbClr val="EDF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50536" y="1513331"/>
              <a:ext cx="3421379" cy="1374775"/>
            </a:xfrm>
            <a:custGeom>
              <a:avLst/>
              <a:gdLst/>
              <a:ahLst/>
              <a:cxnLst/>
              <a:rect l="l" t="t" r="r" b="b"/>
              <a:pathLst>
                <a:path w="3421379" h="1374775">
                  <a:moveTo>
                    <a:pt x="38100" y="1147571"/>
                  </a:moveTo>
                  <a:lnTo>
                    <a:pt x="38100" y="0"/>
                  </a:lnTo>
                </a:path>
                <a:path w="3421379" h="1374775">
                  <a:moveTo>
                    <a:pt x="0" y="1147571"/>
                  </a:moveTo>
                  <a:lnTo>
                    <a:pt x="38100" y="1147571"/>
                  </a:lnTo>
                </a:path>
                <a:path w="3421379" h="1374775">
                  <a:moveTo>
                    <a:pt x="0" y="917447"/>
                  </a:moveTo>
                  <a:lnTo>
                    <a:pt x="38100" y="917447"/>
                  </a:lnTo>
                </a:path>
                <a:path w="3421379" h="1374775">
                  <a:moveTo>
                    <a:pt x="0" y="688847"/>
                  </a:moveTo>
                  <a:lnTo>
                    <a:pt x="38100" y="688847"/>
                  </a:lnTo>
                </a:path>
                <a:path w="3421379" h="1374775">
                  <a:moveTo>
                    <a:pt x="0" y="458723"/>
                  </a:moveTo>
                  <a:lnTo>
                    <a:pt x="38100" y="458723"/>
                  </a:lnTo>
                </a:path>
                <a:path w="3421379" h="1374775">
                  <a:moveTo>
                    <a:pt x="0" y="230123"/>
                  </a:moveTo>
                  <a:lnTo>
                    <a:pt x="38100" y="230123"/>
                  </a:lnTo>
                </a:path>
                <a:path w="3421379" h="1374775">
                  <a:moveTo>
                    <a:pt x="0" y="0"/>
                  </a:moveTo>
                  <a:lnTo>
                    <a:pt x="38100" y="0"/>
                  </a:lnTo>
                </a:path>
                <a:path w="3421379" h="1374775">
                  <a:moveTo>
                    <a:pt x="38100" y="1147571"/>
                  </a:moveTo>
                  <a:lnTo>
                    <a:pt x="3421380" y="1147571"/>
                  </a:lnTo>
                </a:path>
                <a:path w="3421379" h="1374775">
                  <a:moveTo>
                    <a:pt x="38100" y="1147571"/>
                  </a:moveTo>
                  <a:lnTo>
                    <a:pt x="38100" y="1185671"/>
                  </a:lnTo>
                </a:path>
                <a:path w="3421379" h="1374775">
                  <a:moveTo>
                    <a:pt x="38100" y="1147571"/>
                  </a:moveTo>
                  <a:lnTo>
                    <a:pt x="38100" y="1374647"/>
                  </a:lnTo>
                </a:path>
                <a:path w="3421379" h="1374775">
                  <a:moveTo>
                    <a:pt x="601979" y="1147571"/>
                  </a:moveTo>
                  <a:lnTo>
                    <a:pt x="601979" y="1185671"/>
                  </a:lnTo>
                </a:path>
                <a:path w="3421379" h="1374775">
                  <a:moveTo>
                    <a:pt x="601979" y="1147571"/>
                  </a:moveTo>
                  <a:lnTo>
                    <a:pt x="601979" y="1374647"/>
                  </a:lnTo>
                </a:path>
                <a:path w="3421379" h="1374775">
                  <a:moveTo>
                    <a:pt x="1165860" y="1147571"/>
                  </a:moveTo>
                  <a:lnTo>
                    <a:pt x="1165860" y="1185671"/>
                  </a:lnTo>
                </a:path>
                <a:path w="3421379" h="1374775">
                  <a:moveTo>
                    <a:pt x="1165860" y="1147571"/>
                  </a:moveTo>
                  <a:lnTo>
                    <a:pt x="1165860" y="1374647"/>
                  </a:lnTo>
                </a:path>
                <a:path w="3421379" h="1374775">
                  <a:moveTo>
                    <a:pt x="1729739" y="1147571"/>
                  </a:moveTo>
                  <a:lnTo>
                    <a:pt x="1729739" y="1185671"/>
                  </a:lnTo>
                </a:path>
                <a:path w="3421379" h="1374775">
                  <a:moveTo>
                    <a:pt x="1729739" y="1147571"/>
                  </a:moveTo>
                  <a:lnTo>
                    <a:pt x="1729739" y="1374647"/>
                  </a:lnTo>
                </a:path>
                <a:path w="3421379" h="1374775">
                  <a:moveTo>
                    <a:pt x="2293619" y="1147571"/>
                  </a:moveTo>
                  <a:lnTo>
                    <a:pt x="2293619" y="1185671"/>
                  </a:lnTo>
                </a:path>
                <a:path w="3421379" h="1374775">
                  <a:moveTo>
                    <a:pt x="2293619" y="1147571"/>
                  </a:moveTo>
                  <a:lnTo>
                    <a:pt x="2293619" y="1374647"/>
                  </a:lnTo>
                </a:path>
                <a:path w="3421379" h="1374775">
                  <a:moveTo>
                    <a:pt x="2857499" y="1147571"/>
                  </a:moveTo>
                  <a:lnTo>
                    <a:pt x="2857499" y="1185671"/>
                  </a:lnTo>
                </a:path>
                <a:path w="3421379" h="1374775">
                  <a:moveTo>
                    <a:pt x="2857499" y="1147571"/>
                  </a:moveTo>
                  <a:lnTo>
                    <a:pt x="2857499" y="1374647"/>
                  </a:lnTo>
                </a:path>
                <a:path w="3421379" h="1374775">
                  <a:moveTo>
                    <a:pt x="3421380" y="1147571"/>
                  </a:moveTo>
                  <a:lnTo>
                    <a:pt x="3421380" y="1185671"/>
                  </a:lnTo>
                </a:path>
                <a:path w="3421379" h="1374775">
                  <a:moveTo>
                    <a:pt x="3421380" y="1147571"/>
                  </a:moveTo>
                  <a:lnTo>
                    <a:pt x="3421380" y="1374647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8636" y="2887979"/>
              <a:ext cx="3383279" cy="216535"/>
            </a:xfrm>
            <a:custGeom>
              <a:avLst/>
              <a:gdLst/>
              <a:ahLst/>
              <a:cxnLst/>
              <a:rect l="l" t="t" r="r" b="b"/>
              <a:pathLst>
                <a:path w="3383279" h="216535">
                  <a:moveTo>
                    <a:pt x="0" y="0"/>
                  </a:moveTo>
                  <a:lnTo>
                    <a:pt x="0" y="216407"/>
                  </a:lnTo>
                </a:path>
                <a:path w="3383279" h="216535">
                  <a:moveTo>
                    <a:pt x="1127760" y="0"/>
                  </a:moveTo>
                  <a:lnTo>
                    <a:pt x="1127760" y="216407"/>
                  </a:lnTo>
                </a:path>
                <a:path w="3383279" h="216535">
                  <a:moveTo>
                    <a:pt x="2255519" y="0"/>
                  </a:moveTo>
                  <a:lnTo>
                    <a:pt x="2255519" y="216407"/>
                  </a:lnTo>
                </a:path>
                <a:path w="3383279" h="216535">
                  <a:moveTo>
                    <a:pt x="3383280" y="0"/>
                  </a:moveTo>
                  <a:lnTo>
                    <a:pt x="3383280" y="216407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55641" y="1567187"/>
            <a:ext cx="238125" cy="11715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6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5641" y="1415034"/>
            <a:ext cx="2374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1158" y="897128"/>
            <a:ext cx="3121660" cy="561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763905" marR="5080" indent="-751840">
              <a:lnSpc>
                <a:spcPts val="2060"/>
              </a:lnSpc>
              <a:spcBef>
                <a:spcPts val="25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Bike Related purchases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w.r.t 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Car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ownership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52942" y="2275585"/>
            <a:ext cx="89535" cy="89535"/>
            <a:chOff x="8552942" y="2275585"/>
            <a:chExt cx="89535" cy="89535"/>
          </a:xfrm>
        </p:grpSpPr>
        <p:sp>
          <p:nvSpPr>
            <p:cNvPr id="16" name="object 16"/>
            <p:cNvSpPr/>
            <p:nvPr/>
          </p:nvSpPr>
          <p:spPr>
            <a:xfrm>
              <a:off x="8565642" y="228828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65642" y="228828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25400">
              <a:solidFill>
                <a:srgbClr val="EDF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45397" y="2221483"/>
            <a:ext cx="307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80382" y="895350"/>
            <a:ext cx="4486910" cy="2209800"/>
          </a:xfrm>
          <a:custGeom>
            <a:avLst/>
            <a:gdLst/>
            <a:ahLst/>
            <a:cxnLst/>
            <a:rect l="l" t="t" r="r" b="b"/>
            <a:pathLst>
              <a:path w="4486909" h="2209800">
                <a:moveTo>
                  <a:pt x="0" y="2209800"/>
                </a:moveTo>
                <a:lnTo>
                  <a:pt x="4486656" y="2209800"/>
                </a:lnTo>
                <a:lnTo>
                  <a:pt x="4486656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579620" y="3182111"/>
            <a:ext cx="4478020" cy="1827530"/>
            <a:chOff x="4579620" y="3182111"/>
            <a:chExt cx="4478020" cy="1827530"/>
          </a:xfrm>
        </p:grpSpPr>
        <p:sp>
          <p:nvSpPr>
            <p:cNvPr id="21" name="object 21"/>
            <p:cNvSpPr/>
            <p:nvPr/>
          </p:nvSpPr>
          <p:spPr>
            <a:xfrm>
              <a:off x="4579620" y="3182111"/>
              <a:ext cx="4478020" cy="1827530"/>
            </a:xfrm>
            <a:custGeom>
              <a:avLst/>
              <a:gdLst/>
              <a:ahLst/>
              <a:cxnLst/>
              <a:rect l="l" t="t" r="r" b="b"/>
              <a:pathLst>
                <a:path w="4478020" h="1827529">
                  <a:moveTo>
                    <a:pt x="4477512" y="0"/>
                  </a:moveTo>
                  <a:lnTo>
                    <a:pt x="0" y="0"/>
                  </a:lnTo>
                  <a:lnTo>
                    <a:pt x="0" y="1827276"/>
                  </a:lnTo>
                  <a:lnTo>
                    <a:pt x="4477512" y="1827276"/>
                  </a:lnTo>
                  <a:lnTo>
                    <a:pt x="4477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55108" y="3698747"/>
              <a:ext cx="3299460" cy="807720"/>
            </a:xfrm>
            <a:custGeom>
              <a:avLst/>
              <a:gdLst/>
              <a:ahLst/>
              <a:cxnLst/>
              <a:rect l="l" t="t" r="r" b="b"/>
              <a:pathLst>
                <a:path w="3299459" h="807720">
                  <a:moveTo>
                    <a:pt x="0" y="807719"/>
                  </a:moveTo>
                  <a:lnTo>
                    <a:pt x="329183" y="807719"/>
                  </a:lnTo>
                </a:path>
                <a:path w="3299459" h="807720">
                  <a:moveTo>
                    <a:pt x="769619" y="807719"/>
                  </a:moveTo>
                  <a:lnTo>
                    <a:pt x="1429512" y="807719"/>
                  </a:lnTo>
                </a:path>
                <a:path w="3299459" h="807720">
                  <a:moveTo>
                    <a:pt x="1869947" y="807719"/>
                  </a:moveTo>
                  <a:lnTo>
                    <a:pt x="2529840" y="807719"/>
                  </a:lnTo>
                </a:path>
                <a:path w="3299459" h="807720">
                  <a:moveTo>
                    <a:pt x="2970275" y="807719"/>
                  </a:moveTo>
                  <a:lnTo>
                    <a:pt x="3299460" y="807719"/>
                  </a:lnTo>
                </a:path>
                <a:path w="3299459" h="807720">
                  <a:moveTo>
                    <a:pt x="0" y="606551"/>
                  </a:moveTo>
                  <a:lnTo>
                    <a:pt x="329183" y="606551"/>
                  </a:lnTo>
                </a:path>
                <a:path w="3299459" h="807720">
                  <a:moveTo>
                    <a:pt x="769619" y="606551"/>
                  </a:moveTo>
                  <a:lnTo>
                    <a:pt x="2529840" y="606551"/>
                  </a:lnTo>
                </a:path>
                <a:path w="3299459" h="807720">
                  <a:moveTo>
                    <a:pt x="0" y="403859"/>
                  </a:moveTo>
                  <a:lnTo>
                    <a:pt x="329183" y="403859"/>
                  </a:lnTo>
                </a:path>
                <a:path w="3299459" h="807720">
                  <a:moveTo>
                    <a:pt x="769619" y="403859"/>
                  </a:moveTo>
                  <a:lnTo>
                    <a:pt x="3299460" y="403859"/>
                  </a:lnTo>
                </a:path>
                <a:path w="3299459" h="807720">
                  <a:moveTo>
                    <a:pt x="0" y="201167"/>
                  </a:moveTo>
                  <a:lnTo>
                    <a:pt x="329183" y="201167"/>
                  </a:lnTo>
                </a:path>
                <a:path w="3299459" h="807720">
                  <a:moveTo>
                    <a:pt x="769619" y="201167"/>
                  </a:moveTo>
                  <a:lnTo>
                    <a:pt x="3299460" y="201167"/>
                  </a:lnTo>
                </a:path>
                <a:path w="3299459" h="807720">
                  <a:moveTo>
                    <a:pt x="0" y="0"/>
                  </a:moveTo>
                  <a:lnTo>
                    <a:pt x="3299460" y="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84292" y="3845051"/>
              <a:ext cx="2641600" cy="864235"/>
            </a:xfrm>
            <a:custGeom>
              <a:avLst/>
              <a:gdLst/>
              <a:ahLst/>
              <a:cxnLst/>
              <a:rect l="l" t="t" r="r" b="b"/>
              <a:pathLst>
                <a:path w="2641600" h="864235">
                  <a:moveTo>
                    <a:pt x="440436" y="0"/>
                  </a:moveTo>
                  <a:lnTo>
                    <a:pt x="0" y="0"/>
                  </a:lnTo>
                  <a:lnTo>
                    <a:pt x="0" y="864108"/>
                  </a:lnTo>
                  <a:lnTo>
                    <a:pt x="440436" y="864108"/>
                  </a:lnTo>
                  <a:lnTo>
                    <a:pt x="440436" y="0"/>
                  </a:lnTo>
                  <a:close/>
                </a:path>
                <a:path w="2641600" h="864235">
                  <a:moveTo>
                    <a:pt x="1540764" y="487680"/>
                  </a:moveTo>
                  <a:lnTo>
                    <a:pt x="1100328" y="487680"/>
                  </a:lnTo>
                  <a:lnTo>
                    <a:pt x="1100328" y="864108"/>
                  </a:lnTo>
                  <a:lnTo>
                    <a:pt x="1540764" y="864108"/>
                  </a:lnTo>
                  <a:lnTo>
                    <a:pt x="1540764" y="487680"/>
                  </a:lnTo>
                  <a:close/>
                </a:path>
                <a:path w="2641600" h="864235">
                  <a:moveTo>
                    <a:pt x="2641092" y="432816"/>
                  </a:moveTo>
                  <a:lnTo>
                    <a:pt x="2200656" y="432816"/>
                  </a:lnTo>
                  <a:lnTo>
                    <a:pt x="2200656" y="864108"/>
                  </a:lnTo>
                  <a:lnTo>
                    <a:pt x="2641092" y="864108"/>
                  </a:lnTo>
                  <a:lnTo>
                    <a:pt x="2641092" y="432816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15484" y="3698747"/>
              <a:ext cx="3339465" cy="1049020"/>
            </a:xfrm>
            <a:custGeom>
              <a:avLst/>
              <a:gdLst/>
              <a:ahLst/>
              <a:cxnLst/>
              <a:rect l="l" t="t" r="r" b="b"/>
              <a:pathLst>
                <a:path w="3339465" h="1049020">
                  <a:moveTo>
                    <a:pt x="39624" y="1010411"/>
                  </a:moveTo>
                  <a:lnTo>
                    <a:pt x="39624" y="0"/>
                  </a:lnTo>
                </a:path>
                <a:path w="3339465" h="1049020">
                  <a:moveTo>
                    <a:pt x="0" y="1010411"/>
                  </a:moveTo>
                  <a:lnTo>
                    <a:pt x="39624" y="1010411"/>
                  </a:lnTo>
                </a:path>
                <a:path w="3339465" h="1049020">
                  <a:moveTo>
                    <a:pt x="0" y="807719"/>
                  </a:moveTo>
                  <a:lnTo>
                    <a:pt x="39624" y="807719"/>
                  </a:lnTo>
                </a:path>
                <a:path w="3339465" h="1049020">
                  <a:moveTo>
                    <a:pt x="0" y="606551"/>
                  </a:moveTo>
                  <a:lnTo>
                    <a:pt x="39624" y="606551"/>
                  </a:lnTo>
                </a:path>
                <a:path w="3339465" h="1049020">
                  <a:moveTo>
                    <a:pt x="0" y="403859"/>
                  </a:moveTo>
                  <a:lnTo>
                    <a:pt x="39624" y="403859"/>
                  </a:lnTo>
                </a:path>
                <a:path w="3339465" h="1049020">
                  <a:moveTo>
                    <a:pt x="0" y="201167"/>
                  </a:moveTo>
                  <a:lnTo>
                    <a:pt x="39624" y="201167"/>
                  </a:lnTo>
                </a:path>
                <a:path w="3339465" h="1049020">
                  <a:moveTo>
                    <a:pt x="0" y="0"/>
                  </a:moveTo>
                  <a:lnTo>
                    <a:pt x="39624" y="0"/>
                  </a:lnTo>
                </a:path>
                <a:path w="3339465" h="1049020">
                  <a:moveTo>
                    <a:pt x="39624" y="1010411"/>
                  </a:moveTo>
                  <a:lnTo>
                    <a:pt x="3339084" y="1010411"/>
                  </a:lnTo>
                </a:path>
                <a:path w="3339465" h="1049020">
                  <a:moveTo>
                    <a:pt x="39624" y="1010411"/>
                  </a:moveTo>
                  <a:lnTo>
                    <a:pt x="39624" y="1048511"/>
                  </a:lnTo>
                </a:path>
                <a:path w="3339465" h="1049020">
                  <a:moveTo>
                    <a:pt x="1138427" y="1010411"/>
                  </a:moveTo>
                  <a:lnTo>
                    <a:pt x="1138427" y="1048511"/>
                  </a:lnTo>
                </a:path>
                <a:path w="3339465" h="1049020">
                  <a:moveTo>
                    <a:pt x="2238756" y="1010411"/>
                  </a:moveTo>
                  <a:lnTo>
                    <a:pt x="2238756" y="1048511"/>
                  </a:lnTo>
                </a:path>
                <a:path w="3339465" h="1049020">
                  <a:moveTo>
                    <a:pt x="3339084" y="1010411"/>
                  </a:moveTo>
                  <a:lnTo>
                    <a:pt x="3339084" y="1048511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650740" y="3549548"/>
            <a:ext cx="308610" cy="12388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44490" y="4762296"/>
            <a:ext cx="321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62470" y="4762296"/>
            <a:ext cx="286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QLD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87436" y="4762296"/>
            <a:ext cx="2374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30165" y="2636418"/>
            <a:ext cx="3376929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 marR="198120" algn="ctr">
              <a:lnSpc>
                <a:spcPct val="149700"/>
              </a:lnSpc>
              <a:spcBef>
                <a:spcPts val="100"/>
              </a:spcBef>
              <a:tabLst>
                <a:tab pos="695325" algn="l"/>
                <a:tab pos="1287780" algn="l"/>
                <a:tab pos="1823720" algn="l"/>
                <a:tab pos="2415540" algn="l"/>
                <a:tab pos="2457450" algn="l"/>
                <a:tab pos="2951480" algn="l"/>
              </a:tabLst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No	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	Y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	Y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es  NSW		QLD			VIC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No. of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Customers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55735" y="4251959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5" h="64135">
                <a:moveTo>
                  <a:pt x="62483" y="0"/>
                </a:moveTo>
                <a:lnTo>
                  <a:pt x="0" y="0"/>
                </a:lnTo>
                <a:lnTo>
                  <a:pt x="0" y="64007"/>
                </a:lnTo>
                <a:lnTo>
                  <a:pt x="62483" y="64007"/>
                </a:lnTo>
                <a:lnTo>
                  <a:pt x="62483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012683" y="4185920"/>
            <a:ext cx="386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80" algn="l"/>
              </a:tabLst>
            </a:pPr>
            <a:r>
              <a:rPr sz="1000" u="sng" spc="-5" dirty="0">
                <a:solidFill>
                  <a:srgbClr val="FFFFFF"/>
                </a:solidFill>
                <a:uFill>
                  <a:solidFill>
                    <a:srgbClr val="858585"/>
                  </a:solidFill>
                </a:uFill>
                <a:latin typeface="Arial"/>
                <a:cs typeface="Arial"/>
              </a:rPr>
              <a:t> 	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34730" y="4185920"/>
            <a:ext cx="307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80382" y="3181350"/>
            <a:ext cx="4476115" cy="1828800"/>
          </a:xfrm>
          <a:custGeom>
            <a:avLst/>
            <a:gdLst/>
            <a:ahLst/>
            <a:cxnLst/>
            <a:rect l="l" t="t" r="r" b="b"/>
            <a:pathLst>
              <a:path w="4476115" h="1828800">
                <a:moveTo>
                  <a:pt x="0" y="1828800"/>
                </a:moveTo>
                <a:lnTo>
                  <a:pt x="4475988" y="1828800"/>
                </a:lnTo>
                <a:lnTo>
                  <a:pt x="4475988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249" y="892276"/>
            <a:ext cx="3480435" cy="147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Profit based on total</a:t>
            </a:r>
            <a:r>
              <a:rPr sz="2000" b="1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number  of customers and</a:t>
            </a:r>
            <a:r>
              <a:rPr sz="2000" b="1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gender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355600" marR="314960" indent="-342900">
              <a:lnSpc>
                <a:spcPct val="114999"/>
              </a:lnSpc>
              <a:spcBef>
                <a:spcPts val="5"/>
              </a:spcBef>
              <a:buSzPct val="12857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Maximum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profit is received from  customers from the age of 40 to</a:t>
            </a:r>
            <a:r>
              <a:rPr sz="1400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49.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249" y="2831439"/>
            <a:ext cx="3589654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100"/>
              </a:spcBef>
              <a:buSzPct val="12857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From the data, the highest number of  customers are female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followed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400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males.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3999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367" y="228091"/>
            <a:ext cx="2423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9620" y="896111"/>
            <a:ext cx="4366260" cy="2360930"/>
            <a:chOff x="4579620" y="896111"/>
            <a:chExt cx="4366260" cy="2360930"/>
          </a:xfrm>
        </p:grpSpPr>
        <p:sp>
          <p:nvSpPr>
            <p:cNvPr id="7" name="object 7"/>
            <p:cNvSpPr/>
            <p:nvPr/>
          </p:nvSpPr>
          <p:spPr>
            <a:xfrm>
              <a:off x="4579620" y="896111"/>
              <a:ext cx="4366260" cy="2360930"/>
            </a:xfrm>
            <a:custGeom>
              <a:avLst/>
              <a:gdLst/>
              <a:ahLst/>
              <a:cxnLst/>
              <a:rect l="l" t="t" r="r" b="b"/>
              <a:pathLst>
                <a:path w="4366259" h="2360929">
                  <a:moveTo>
                    <a:pt x="4366260" y="0"/>
                  </a:moveTo>
                  <a:lnTo>
                    <a:pt x="0" y="0"/>
                  </a:lnTo>
                  <a:lnTo>
                    <a:pt x="0" y="2360676"/>
                  </a:lnTo>
                  <a:lnTo>
                    <a:pt x="4366260" y="2360676"/>
                  </a:lnTo>
                  <a:lnTo>
                    <a:pt x="4366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784" y="1638299"/>
              <a:ext cx="2958465" cy="1183005"/>
            </a:xfrm>
            <a:custGeom>
              <a:avLst/>
              <a:gdLst/>
              <a:ahLst/>
              <a:cxnLst/>
              <a:rect l="l" t="t" r="r" b="b"/>
              <a:pathLst>
                <a:path w="2958465" h="1183005">
                  <a:moveTo>
                    <a:pt x="38100" y="914400"/>
                  </a:moveTo>
                  <a:lnTo>
                    <a:pt x="2958084" y="914400"/>
                  </a:lnTo>
                </a:path>
                <a:path w="2958465" h="1183005">
                  <a:moveTo>
                    <a:pt x="38100" y="685800"/>
                  </a:moveTo>
                  <a:lnTo>
                    <a:pt x="2958084" y="685800"/>
                  </a:lnTo>
                </a:path>
                <a:path w="2958465" h="1183005">
                  <a:moveTo>
                    <a:pt x="38100" y="457200"/>
                  </a:moveTo>
                  <a:lnTo>
                    <a:pt x="2958084" y="457200"/>
                  </a:lnTo>
                </a:path>
                <a:path w="2958465" h="1183005">
                  <a:moveTo>
                    <a:pt x="38100" y="228600"/>
                  </a:moveTo>
                  <a:lnTo>
                    <a:pt x="2958084" y="228600"/>
                  </a:lnTo>
                </a:path>
                <a:path w="2958465" h="1183005">
                  <a:moveTo>
                    <a:pt x="38100" y="0"/>
                  </a:moveTo>
                  <a:lnTo>
                    <a:pt x="2958084" y="0"/>
                  </a:lnTo>
                </a:path>
                <a:path w="2958465" h="1183005">
                  <a:moveTo>
                    <a:pt x="38100" y="1143000"/>
                  </a:moveTo>
                  <a:lnTo>
                    <a:pt x="38100" y="0"/>
                  </a:lnTo>
                </a:path>
                <a:path w="2958465" h="1183005">
                  <a:moveTo>
                    <a:pt x="0" y="1143000"/>
                  </a:moveTo>
                  <a:lnTo>
                    <a:pt x="38100" y="1143000"/>
                  </a:lnTo>
                </a:path>
                <a:path w="2958465" h="1183005">
                  <a:moveTo>
                    <a:pt x="0" y="914400"/>
                  </a:moveTo>
                  <a:lnTo>
                    <a:pt x="38100" y="914400"/>
                  </a:lnTo>
                </a:path>
                <a:path w="2958465" h="1183005">
                  <a:moveTo>
                    <a:pt x="0" y="685800"/>
                  </a:moveTo>
                  <a:lnTo>
                    <a:pt x="38100" y="685800"/>
                  </a:lnTo>
                </a:path>
                <a:path w="2958465" h="1183005">
                  <a:moveTo>
                    <a:pt x="0" y="457200"/>
                  </a:moveTo>
                  <a:lnTo>
                    <a:pt x="38100" y="457200"/>
                  </a:lnTo>
                </a:path>
                <a:path w="2958465" h="1183005">
                  <a:moveTo>
                    <a:pt x="0" y="228600"/>
                  </a:moveTo>
                  <a:lnTo>
                    <a:pt x="38100" y="228600"/>
                  </a:lnTo>
                </a:path>
                <a:path w="2958465" h="1183005">
                  <a:moveTo>
                    <a:pt x="0" y="0"/>
                  </a:moveTo>
                  <a:lnTo>
                    <a:pt x="38100" y="0"/>
                  </a:lnTo>
                </a:path>
                <a:path w="2958465" h="1183005">
                  <a:moveTo>
                    <a:pt x="38100" y="1143000"/>
                  </a:moveTo>
                  <a:lnTo>
                    <a:pt x="2958084" y="1143000"/>
                  </a:lnTo>
                </a:path>
                <a:path w="2958465" h="1183005">
                  <a:moveTo>
                    <a:pt x="38100" y="1143000"/>
                  </a:moveTo>
                  <a:lnTo>
                    <a:pt x="38100" y="1182624"/>
                  </a:lnTo>
                </a:path>
                <a:path w="2958465" h="1183005">
                  <a:moveTo>
                    <a:pt x="402336" y="1143000"/>
                  </a:moveTo>
                  <a:lnTo>
                    <a:pt x="402336" y="1182624"/>
                  </a:lnTo>
                </a:path>
                <a:path w="2958465" h="1183005">
                  <a:moveTo>
                    <a:pt x="768095" y="1143000"/>
                  </a:moveTo>
                  <a:lnTo>
                    <a:pt x="768095" y="1182624"/>
                  </a:lnTo>
                </a:path>
                <a:path w="2958465" h="1183005">
                  <a:moveTo>
                    <a:pt x="1132331" y="1143000"/>
                  </a:moveTo>
                  <a:lnTo>
                    <a:pt x="1132331" y="1182624"/>
                  </a:lnTo>
                </a:path>
                <a:path w="2958465" h="1183005">
                  <a:moveTo>
                    <a:pt x="1498091" y="1143000"/>
                  </a:moveTo>
                  <a:lnTo>
                    <a:pt x="1498091" y="1182624"/>
                  </a:lnTo>
                </a:path>
                <a:path w="2958465" h="1183005">
                  <a:moveTo>
                    <a:pt x="1862327" y="1143000"/>
                  </a:moveTo>
                  <a:lnTo>
                    <a:pt x="1862327" y="1182624"/>
                  </a:lnTo>
                </a:path>
                <a:path w="2958465" h="1183005">
                  <a:moveTo>
                    <a:pt x="2228088" y="1143000"/>
                  </a:moveTo>
                  <a:lnTo>
                    <a:pt x="2228088" y="1182624"/>
                  </a:lnTo>
                </a:path>
                <a:path w="2958465" h="1183005">
                  <a:moveTo>
                    <a:pt x="2592323" y="1143000"/>
                  </a:moveTo>
                  <a:lnTo>
                    <a:pt x="2592323" y="1182624"/>
                  </a:lnTo>
                </a:path>
                <a:path w="2958465" h="1183005">
                  <a:moveTo>
                    <a:pt x="2958084" y="1143000"/>
                  </a:moveTo>
                  <a:lnTo>
                    <a:pt x="2958084" y="1182624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50002" y="1719833"/>
              <a:ext cx="2555875" cy="1062355"/>
            </a:xfrm>
            <a:custGeom>
              <a:avLst/>
              <a:gdLst/>
              <a:ahLst/>
              <a:cxnLst/>
              <a:rect l="l" t="t" r="r" b="b"/>
              <a:pathLst>
                <a:path w="2555875" h="1062355">
                  <a:moveTo>
                    <a:pt x="0" y="629411"/>
                  </a:moveTo>
                  <a:lnTo>
                    <a:pt x="365760" y="509015"/>
                  </a:lnTo>
                  <a:lnTo>
                    <a:pt x="729996" y="0"/>
                  </a:lnTo>
                  <a:lnTo>
                    <a:pt x="1095756" y="562355"/>
                  </a:lnTo>
                  <a:lnTo>
                    <a:pt x="1459992" y="566927"/>
                  </a:lnTo>
                  <a:lnTo>
                    <a:pt x="1825752" y="1053083"/>
                  </a:lnTo>
                  <a:lnTo>
                    <a:pt x="2189988" y="1062227"/>
                  </a:lnTo>
                  <a:lnTo>
                    <a:pt x="2555748" y="1060703"/>
                  </a:lnTo>
                </a:path>
              </a:pathLst>
            </a:custGeom>
            <a:ln w="28575">
              <a:solidFill>
                <a:srgbClr val="FDA8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35753" y="1461668"/>
            <a:ext cx="436245" cy="13989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8584" y="2834081"/>
            <a:ext cx="2893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20-29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30-39 40-49 50-59 60-69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70-79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80-89</a:t>
            </a:r>
            <a:r>
              <a:rPr sz="10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90-99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1909" y="962101"/>
            <a:ext cx="2565400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ts val="2115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Profit based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endParaRPr sz="1800">
              <a:latin typeface="Arial"/>
              <a:cs typeface="Arial"/>
            </a:endParaRPr>
          </a:p>
          <a:p>
            <a:pPr marR="5080" algn="ctr">
              <a:lnSpc>
                <a:spcPts val="2115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distribution and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gender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65414" y="252755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575">
            <a:solidFill>
              <a:srgbClr val="FDA8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35669" y="2429001"/>
            <a:ext cx="2952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80382" y="895350"/>
            <a:ext cx="4364990" cy="2362200"/>
          </a:xfrm>
          <a:custGeom>
            <a:avLst/>
            <a:gdLst/>
            <a:ahLst/>
            <a:cxnLst/>
            <a:rect l="l" t="t" r="r" b="b"/>
            <a:pathLst>
              <a:path w="4364990" h="2362200">
                <a:moveTo>
                  <a:pt x="0" y="2362200"/>
                </a:moveTo>
                <a:lnTo>
                  <a:pt x="4364736" y="2362200"/>
                </a:lnTo>
                <a:lnTo>
                  <a:pt x="4364736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844821" y="3450590"/>
            <a:ext cx="1344295" cy="1344295"/>
            <a:chOff x="5844821" y="3450590"/>
            <a:chExt cx="1344295" cy="1344295"/>
          </a:xfrm>
        </p:grpSpPr>
        <p:sp>
          <p:nvSpPr>
            <p:cNvPr id="17" name="object 17"/>
            <p:cNvSpPr/>
            <p:nvPr/>
          </p:nvSpPr>
          <p:spPr>
            <a:xfrm>
              <a:off x="6516751" y="3450590"/>
              <a:ext cx="671830" cy="1337310"/>
            </a:xfrm>
            <a:custGeom>
              <a:avLst/>
              <a:gdLst/>
              <a:ahLst/>
              <a:cxnLst/>
              <a:rect l="l" t="t" r="r" b="b"/>
              <a:pathLst>
                <a:path w="671829" h="1337310">
                  <a:moveTo>
                    <a:pt x="0" y="0"/>
                  </a:moveTo>
                  <a:lnTo>
                    <a:pt x="0" y="671830"/>
                  </a:lnTo>
                  <a:lnTo>
                    <a:pt x="94869" y="1336929"/>
                  </a:lnTo>
                  <a:lnTo>
                    <a:pt x="141570" y="1328594"/>
                  </a:lnTo>
                  <a:lnTo>
                    <a:pt x="187008" y="1317165"/>
                  </a:lnTo>
                  <a:lnTo>
                    <a:pt x="231078" y="1302762"/>
                  </a:lnTo>
                  <a:lnTo>
                    <a:pt x="273677" y="1285505"/>
                  </a:lnTo>
                  <a:lnTo>
                    <a:pt x="314700" y="1265514"/>
                  </a:lnTo>
                  <a:lnTo>
                    <a:pt x="354043" y="1242909"/>
                  </a:lnTo>
                  <a:lnTo>
                    <a:pt x="391602" y="1217810"/>
                  </a:lnTo>
                  <a:lnTo>
                    <a:pt x="427273" y="1190337"/>
                  </a:lnTo>
                  <a:lnTo>
                    <a:pt x="460952" y="1160611"/>
                  </a:lnTo>
                  <a:lnTo>
                    <a:pt x="492535" y="1128752"/>
                  </a:lnTo>
                  <a:lnTo>
                    <a:pt x="521917" y="1094878"/>
                  </a:lnTo>
                  <a:lnTo>
                    <a:pt x="548995" y="1059112"/>
                  </a:lnTo>
                  <a:lnTo>
                    <a:pt x="573665" y="1021572"/>
                  </a:lnTo>
                  <a:lnTo>
                    <a:pt x="595822" y="982379"/>
                  </a:lnTo>
                  <a:lnTo>
                    <a:pt x="615363" y="941653"/>
                  </a:lnTo>
                  <a:lnTo>
                    <a:pt x="632183" y="899515"/>
                  </a:lnTo>
                  <a:lnTo>
                    <a:pt x="646178" y="856083"/>
                  </a:lnTo>
                  <a:lnTo>
                    <a:pt x="657244" y="811478"/>
                  </a:lnTo>
                  <a:lnTo>
                    <a:pt x="665278" y="765821"/>
                  </a:lnTo>
                  <a:lnTo>
                    <a:pt x="670174" y="719232"/>
                  </a:lnTo>
                  <a:lnTo>
                    <a:pt x="671829" y="671830"/>
                  </a:lnTo>
                  <a:lnTo>
                    <a:pt x="670142" y="623844"/>
                  </a:lnTo>
                  <a:lnTo>
                    <a:pt x="665156" y="576770"/>
                  </a:lnTo>
                  <a:lnTo>
                    <a:pt x="656986" y="530721"/>
                  </a:lnTo>
                  <a:lnTo>
                    <a:pt x="645744" y="485811"/>
                  </a:lnTo>
                  <a:lnTo>
                    <a:pt x="631545" y="442154"/>
                  </a:lnTo>
                  <a:lnTo>
                    <a:pt x="614502" y="399862"/>
                  </a:lnTo>
                  <a:lnTo>
                    <a:pt x="594730" y="359050"/>
                  </a:lnTo>
                  <a:lnTo>
                    <a:pt x="572342" y="319832"/>
                  </a:lnTo>
                  <a:lnTo>
                    <a:pt x="547452" y="282320"/>
                  </a:lnTo>
                  <a:lnTo>
                    <a:pt x="520174" y="246629"/>
                  </a:lnTo>
                  <a:lnTo>
                    <a:pt x="490621" y="212872"/>
                  </a:lnTo>
                  <a:lnTo>
                    <a:pt x="458907" y="181163"/>
                  </a:lnTo>
                  <a:lnTo>
                    <a:pt x="425147" y="151615"/>
                  </a:lnTo>
                  <a:lnTo>
                    <a:pt x="389454" y="124341"/>
                  </a:lnTo>
                  <a:lnTo>
                    <a:pt x="351941" y="99457"/>
                  </a:lnTo>
                  <a:lnTo>
                    <a:pt x="312722" y="77074"/>
                  </a:lnTo>
                  <a:lnTo>
                    <a:pt x="271913" y="57308"/>
                  </a:lnTo>
                  <a:lnTo>
                    <a:pt x="229625" y="40270"/>
                  </a:lnTo>
                  <a:lnTo>
                    <a:pt x="185973" y="26076"/>
                  </a:lnTo>
                  <a:lnTo>
                    <a:pt x="141070" y="14838"/>
                  </a:lnTo>
                  <a:lnTo>
                    <a:pt x="95032" y="6670"/>
                  </a:lnTo>
                  <a:lnTo>
                    <a:pt x="47970" y="1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44821" y="3450590"/>
              <a:ext cx="767080" cy="1344295"/>
            </a:xfrm>
            <a:custGeom>
              <a:avLst/>
              <a:gdLst/>
              <a:ahLst/>
              <a:cxnLst/>
              <a:rect l="l" t="t" r="r" b="b"/>
              <a:pathLst>
                <a:path w="767079" h="1344295">
                  <a:moveTo>
                    <a:pt x="671930" y="0"/>
                  </a:moveTo>
                  <a:lnTo>
                    <a:pt x="624352" y="1698"/>
                  </a:lnTo>
                  <a:lnTo>
                    <a:pt x="577061" y="6731"/>
                  </a:lnTo>
                  <a:lnTo>
                    <a:pt x="529789" y="15183"/>
                  </a:lnTo>
                  <a:lnTo>
                    <a:pt x="483887" y="26770"/>
                  </a:lnTo>
                  <a:lnTo>
                    <a:pt x="439449" y="41365"/>
                  </a:lnTo>
                  <a:lnTo>
                    <a:pt x="396572" y="58837"/>
                  </a:lnTo>
                  <a:lnTo>
                    <a:pt x="355353" y="79060"/>
                  </a:lnTo>
                  <a:lnTo>
                    <a:pt x="315888" y="101904"/>
                  </a:lnTo>
                  <a:lnTo>
                    <a:pt x="278274" y="127240"/>
                  </a:lnTo>
                  <a:lnTo>
                    <a:pt x="242607" y="154941"/>
                  </a:lnTo>
                  <a:lnTo>
                    <a:pt x="208983" y="184877"/>
                  </a:lnTo>
                  <a:lnTo>
                    <a:pt x="177499" y="216920"/>
                  </a:lnTo>
                  <a:lnTo>
                    <a:pt x="148252" y="250941"/>
                  </a:lnTo>
                  <a:lnTo>
                    <a:pt x="121338" y="286812"/>
                  </a:lnTo>
                  <a:lnTo>
                    <a:pt x="96853" y="324405"/>
                  </a:lnTo>
                  <a:lnTo>
                    <a:pt x="74893" y="363590"/>
                  </a:lnTo>
                  <a:lnTo>
                    <a:pt x="55556" y="404239"/>
                  </a:lnTo>
                  <a:lnTo>
                    <a:pt x="38937" y="446224"/>
                  </a:lnTo>
                  <a:lnTo>
                    <a:pt x="25134" y="489415"/>
                  </a:lnTo>
                  <a:lnTo>
                    <a:pt x="14242" y="533685"/>
                  </a:lnTo>
                  <a:lnTo>
                    <a:pt x="6358" y="578905"/>
                  </a:lnTo>
                  <a:lnTo>
                    <a:pt x="1578" y="624946"/>
                  </a:lnTo>
                  <a:lnTo>
                    <a:pt x="0" y="671680"/>
                  </a:lnTo>
                  <a:lnTo>
                    <a:pt x="1718" y="718978"/>
                  </a:lnTo>
                  <a:lnTo>
                    <a:pt x="6831" y="766711"/>
                  </a:lnTo>
                  <a:lnTo>
                    <a:pt x="15283" y="813971"/>
                  </a:lnTo>
                  <a:lnTo>
                    <a:pt x="26870" y="859864"/>
                  </a:lnTo>
                  <a:lnTo>
                    <a:pt x="41465" y="904294"/>
                  </a:lnTo>
                  <a:lnTo>
                    <a:pt x="58937" y="947163"/>
                  </a:lnTo>
                  <a:lnTo>
                    <a:pt x="79160" y="988376"/>
                  </a:lnTo>
                  <a:lnTo>
                    <a:pt x="102004" y="1027836"/>
                  </a:lnTo>
                  <a:lnTo>
                    <a:pt x="127340" y="1065446"/>
                  </a:lnTo>
                  <a:lnTo>
                    <a:pt x="155040" y="1101110"/>
                  </a:lnTo>
                  <a:lnTo>
                    <a:pt x="184976" y="1134731"/>
                  </a:lnTo>
                  <a:lnTo>
                    <a:pt x="217019" y="1166214"/>
                  </a:lnTo>
                  <a:lnTo>
                    <a:pt x="251040" y="1195461"/>
                  </a:lnTo>
                  <a:lnTo>
                    <a:pt x="286911" y="1222376"/>
                  </a:lnTo>
                  <a:lnTo>
                    <a:pt x="324503" y="1246862"/>
                  </a:lnTo>
                  <a:lnTo>
                    <a:pt x="363687" y="1268823"/>
                  </a:lnTo>
                  <a:lnTo>
                    <a:pt x="404336" y="1288163"/>
                  </a:lnTo>
                  <a:lnTo>
                    <a:pt x="446320" y="1304785"/>
                  </a:lnTo>
                  <a:lnTo>
                    <a:pt x="489510" y="1318592"/>
                  </a:lnTo>
                  <a:lnTo>
                    <a:pt x="533779" y="1329489"/>
                  </a:lnTo>
                  <a:lnTo>
                    <a:pt x="578998" y="1337378"/>
                  </a:lnTo>
                  <a:lnTo>
                    <a:pt x="625038" y="1342162"/>
                  </a:lnTo>
                  <a:lnTo>
                    <a:pt x="671770" y="1343747"/>
                  </a:lnTo>
                  <a:lnTo>
                    <a:pt x="719067" y="1342034"/>
                  </a:lnTo>
                  <a:lnTo>
                    <a:pt x="766799" y="1336929"/>
                  </a:lnTo>
                  <a:lnTo>
                    <a:pt x="671930" y="671830"/>
                  </a:lnTo>
                  <a:lnTo>
                    <a:pt x="67193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8513064" y="398221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93328" y="3851100"/>
            <a:ext cx="131445" cy="4584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000" spc="-5" dirty="0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13064" y="419862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980</Words>
  <Application>Microsoft Office PowerPoint</Application>
  <PresentationFormat>On-screen Show (16:9)</PresentationFormat>
  <Paragraphs>200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Carlito</vt:lpstr>
      <vt:lpstr>Times New Roman</vt:lpstr>
      <vt:lpstr>Trebuchet MS</vt:lpstr>
      <vt:lpstr>Wingdings</vt:lpstr>
      <vt:lpstr>Office Theme</vt:lpstr>
      <vt:lpstr>PowerPoint Presentation</vt:lpstr>
      <vt:lpstr>Agenda</vt:lpstr>
      <vt:lpstr>Introduction</vt:lpstr>
      <vt:lpstr>Data Exploration</vt:lpstr>
      <vt:lpstr>Data Exploration</vt:lpstr>
      <vt:lpstr>Model Development</vt:lpstr>
      <vt:lpstr>Model Development</vt:lpstr>
      <vt:lpstr>Model Development</vt:lpstr>
      <vt:lpstr>Model Development</vt:lpstr>
      <vt:lpstr>Model Development</vt:lpstr>
      <vt:lpstr>Interpretation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Rajat Mishra</cp:lastModifiedBy>
  <cp:revision>1</cp:revision>
  <dcterms:created xsi:type="dcterms:W3CDTF">2023-12-15T20:27:55Z</dcterms:created>
  <dcterms:modified xsi:type="dcterms:W3CDTF">2023-12-15T21:17:17Z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2023-12-15T00:00:00Z</vt:filetime>
  </property>
</Properties>
</file>