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2" r:id="rId5"/>
    <p:sldId id="264" r:id="rId6"/>
    <p:sldId id="265" r:id="rId7"/>
    <p:sldId id="268" r:id="rId8"/>
    <p:sldId id="266" r:id="rId9"/>
    <p:sldId id="267" r:id="rId10"/>
    <p:sldId id="269" r:id="rId11"/>
    <p:sldId id="270" r:id="rId12"/>
    <p:sldId id="271" r:id="rId13"/>
    <p:sldId id="272" r:id="rId14"/>
    <p:sldId id="273" r:id="rId15"/>
    <p:sldId id="274" r:id="rId16"/>
    <p:sldId id="275" r:id="rId17"/>
    <p:sldId id="276" r:id="rId18"/>
    <p:sldId id="27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6D37F-6026-4B67-BDBF-DEC9888D24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4285E4F-1E14-4651-B172-74A225443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5E45089-C2D6-493B-B6ED-C283F90898C7}"/>
              </a:ext>
            </a:extLst>
          </p:cNvPr>
          <p:cNvSpPr>
            <a:spLocks noGrp="1"/>
          </p:cNvSpPr>
          <p:nvPr>
            <p:ph type="dt" sz="half" idx="10"/>
          </p:nvPr>
        </p:nvSpPr>
        <p:spPr/>
        <p:txBody>
          <a:bodyPr/>
          <a:lstStyle/>
          <a:p>
            <a:fld id="{58262900-F4A3-462C-99E8-0AA76D61C613}" type="datetimeFigureOut">
              <a:rPr lang="en-IN" smtClean="0"/>
              <a:t>30-09-2021</a:t>
            </a:fld>
            <a:endParaRPr lang="en-IN"/>
          </a:p>
        </p:txBody>
      </p:sp>
      <p:sp>
        <p:nvSpPr>
          <p:cNvPr id="5" name="Footer Placeholder 4">
            <a:extLst>
              <a:ext uri="{FF2B5EF4-FFF2-40B4-BE49-F238E27FC236}">
                <a16:creationId xmlns:a16="http://schemas.microsoft.com/office/drawing/2014/main" id="{654D1A61-394E-497C-BACA-47150EEF23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B54F19-32F3-4292-926A-9C2E8BFA21D3}"/>
              </a:ext>
            </a:extLst>
          </p:cNvPr>
          <p:cNvSpPr>
            <a:spLocks noGrp="1"/>
          </p:cNvSpPr>
          <p:nvPr>
            <p:ph type="sldNum" sz="quarter" idx="12"/>
          </p:nvPr>
        </p:nvSpPr>
        <p:spPr/>
        <p:txBody>
          <a:bodyPr/>
          <a:lstStyle/>
          <a:p>
            <a:fld id="{02A7412B-3FC3-4E8C-9A48-132FDD07E835}" type="slidenum">
              <a:rPr lang="en-IN" smtClean="0"/>
              <a:t>‹#›</a:t>
            </a:fld>
            <a:endParaRPr lang="en-IN"/>
          </a:p>
        </p:txBody>
      </p:sp>
    </p:spTree>
    <p:extLst>
      <p:ext uri="{BB962C8B-B14F-4D97-AF65-F5344CB8AC3E}">
        <p14:creationId xmlns:p14="http://schemas.microsoft.com/office/powerpoint/2010/main" val="1139165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D00A1-432E-4DED-B5E9-0B86D49C5FF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E063F47-50DE-4828-9499-9E775F12D6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2DBC55-CCA1-46C7-A303-8A31593B0BC9}"/>
              </a:ext>
            </a:extLst>
          </p:cNvPr>
          <p:cNvSpPr>
            <a:spLocks noGrp="1"/>
          </p:cNvSpPr>
          <p:nvPr>
            <p:ph type="dt" sz="half" idx="10"/>
          </p:nvPr>
        </p:nvSpPr>
        <p:spPr/>
        <p:txBody>
          <a:bodyPr/>
          <a:lstStyle/>
          <a:p>
            <a:fld id="{58262900-F4A3-462C-99E8-0AA76D61C613}" type="datetimeFigureOut">
              <a:rPr lang="en-IN" smtClean="0"/>
              <a:t>30-09-2021</a:t>
            </a:fld>
            <a:endParaRPr lang="en-IN"/>
          </a:p>
        </p:txBody>
      </p:sp>
      <p:sp>
        <p:nvSpPr>
          <p:cNvPr id="5" name="Footer Placeholder 4">
            <a:extLst>
              <a:ext uri="{FF2B5EF4-FFF2-40B4-BE49-F238E27FC236}">
                <a16:creationId xmlns:a16="http://schemas.microsoft.com/office/drawing/2014/main" id="{A78BD111-B2E0-4229-B595-1E909D51F7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7040B3-C658-49B3-9AAC-FE7D961CBAC8}"/>
              </a:ext>
            </a:extLst>
          </p:cNvPr>
          <p:cNvSpPr>
            <a:spLocks noGrp="1"/>
          </p:cNvSpPr>
          <p:nvPr>
            <p:ph type="sldNum" sz="quarter" idx="12"/>
          </p:nvPr>
        </p:nvSpPr>
        <p:spPr/>
        <p:txBody>
          <a:bodyPr/>
          <a:lstStyle/>
          <a:p>
            <a:fld id="{02A7412B-3FC3-4E8C-9A48-132FDD07E835}" type="slidenum">
              <a:rPr lang="en-IN" smtClean="0"/>
              <a:t>‹#›</a:t>
            </a:fld>
            <a:endParaRPr lang="en-IN"/>
          </a:p>
        </p:txBody>
      </p:sp>
    </p:spTree>
    <p:extLst>
      <p:ext uri="{BB962C8B-B14F-4D97-AF65-F5344CB8AC3E}">
        <p14:creationId xmlns:p14="http://schemas.microsoft.com/office/powerpoint/2010/main" val="2035006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E2866E-95E5-44F7-85C5-324C866B6A6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428F687-16E1-40A0-A929-4026E658DC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A9A324-E7A0-4B5F-A1B6-74292C80F7FB}"/>
              </a:ext>
            </a:extLst>
          </p:cNvPr>
          <p:cNvSpPr>
            <a:spLocks noGrp="1"/>
          </p:cNvSpPr>
          <p:nvPr>
            <p:ph type="dt" sz="half" idx="10"/>
          </p:nvPr>
        </p:nvSpPr>
        <p:spPr/>
        <p:txBody>
          <a:bodyPr/>
          <a:lstStyle/>
          <a:p>
            <a:fld id="{58262900-F4A3-462C-99E8-0AA76D61C613}" type="datetimeFigureOut">
              <a:rPr lang="en-IN" smtClean="0"/>
              <a:t>30-09-2021</a:t>
            </a:fld>
            <a:endParaRPr lang="en-IN"/>
          </a:p>
        </p:txBody>
      </p:sp>
      <p:sp>
        <p:nvSpPr>
          <p:cNvPr id="5" name="Footer Placeholder 4">
            <a:extLst>
              <a:ext uri="{FF2B5EF4-FFF2-40B4-BE49-F238E27FC236}">
                <a16:creationId xmlns:a16="http://schemas.microsoft.com/office/drawing/2014/main" id="{586C5853-F8F0-4518-B23F-32D1A292DA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6A3AEC-7A7B-4512-AF6C-1D259526FF89}"/>
              </a:ext>
            </a:extLst>
          </p:cNvPr>
          <p:cNvSpPr>
            <a:spLocks noGrp="1"/>
          </p:cNvSpPr>
          <p:nvPr>
            <p:ph type="sldNum" sz="quarter" idx="12"/>
          </p:nvPr>
        </p:nvSpPr>
        <p:spPr/>
        <p:txBody>
          <a:bodyPr/>
          <a:lstStyle/>
          <a:p>
            <a:fld id="{02A7412B-3FC3-4E8C-9A48-132FDD07E835}" type="slidenum">
              <a:rPr lang="en-IN" smtClean="0"/>
              <a:t>‹#›</a:t>
            </a:fld>
            <a:endParaRPr lang="en-IN"/>
          </a:p>
        </p:txBody>
      </p:sp>
    </p:spTree>
    <p:extLst>
      <p:ext uri="{BB962C8B-B14F-4D97-AF65-F5344CB8AC3E}">
        <p14:creationId xmlns:p14="http://schemas.microsoft.com/office/powerpoint/2010/main" val="291577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5BD0-1933-43AE-89F7-E7C12C70274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6387177-CED7-4F35-BA77-45F038F7BB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720142-F787-460A-8A05-412513D4C7A5}"/>
              </a:ext>
            </a:extLst>
          </p:cNvPr>
          <p:cNvSpPr>
            <a:spLocks noGrp="1"/>
          </p:cNvSpPr>
          <p:nvPr>
            <p:ph type="dt" sz="half" idx="10"/>
          </p:nvPr>
        </p:nvSpPr>
        <p:spPr/>
        <p:txBody>
          <a:bodyPr/>
          <a:lstStyle/>
          <a:p>
            <a:fld id="{58262900-F4A3-462C-99E8-0AA76D61C613}" type="datetimeFigureOut">
              <a:rPr lang="en-IN" smtClean="0"/>
              <a:t>30-09-2021</a:t>
            </a:fld>
            <a:endParaRPr lang="en-IN"/>
          </a:p>
        </p:txBody>
      </p:sp>
      <p:sp>
        <p:nvSpPr>
          <p:cNvPr id="5" name="Footer Placeholder 4">
            <a:extLst>
              <a:ext uri="{FF2B5EF4-FFF2-40B4-BE49-F238E27FC236}">
                <a16:creationId xmlns:a16="http://schemas.microsoft.com/office/drawing/2014/main" id="{00D8F59E-3F64-437E-9426-C8123E2CD3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3BF7B4-1097-4483-9FFF-79A9F7503439}"/>
              </a:ext>
            </a:extLst>
          </p:cNvPr>
          <p:cNvSpPr>
            <a:spLocks noGrp="1"/>
          </p:cNvSpPr>
          <p:nvPr>
            <p:ph type="sldNum" sz="quarter" idx="12"/>
          </p:nvPr>
        </p:nvSpPr>
        <p:spPr/>
        <p:txBody>
          <a:bodyPr/>
          <a:lstStyle/>
          <a:p>
            <a:fld id="{02A7412B-3FC3-4E8C-9A48-132FDD07E835}" type="slidenum">
              <a:rPr lang="en-IN" smtClean="0"/>
              <a:t>‹#›</a:t>
            </a:fld>
            <a:endParaRPr lang="en-IN"/>
          </a:p>
        </p:txBody>
      </p:sp>
    </p:spTree>
    <p:extLst>
      <p:ext uri="{BB962C8B-B14F-4D97-AF65-F5344CB8AC3E}">
        <p14:creationId xmlns:p14="http://schemas.microsoft.com/office/powerpoint/2010/main" val="574690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2EE0D-5DFB-4611-AA01-551923427D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361F4EB-76D1-47A9-9B35-1FFD74D035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3D63A3-6D4F-4C80-8107-F89C90CD7FA9}"/>
              </a:ext>
            </a:extLst>
          </p:cNvPr>
          <p:cNvSpPr>
            <a:spLocks noGrp="1"/>
          </p:cNvSpPr>
          <p:nvPr>
            <p:ph type="dt" sz="half" idx="10"/>
          </p:nvPr>
        </p:nvSpPr>
        <p:spPr/>
        <p:txBody>
          <a:bodyPr/>
          <a:lstStyle/>
          <a:p>
            <a:fld id="{58262900-F4A3-462C-99E8-0AA76D61C613}" type="datetimeFigureOut">
              <a:rPr lang="en-IN" smtClean="0"/>
              <a:t>30-09-2021</a:t>
            </a:fld>
            <a:endParaRPr lang="en-IN"/>
          </a:p>
        </p:txBody>
      </p:sp>
      <p:sp>
        <p:nvSpPr>
          <p:cNvPr id="5" name="Footer Placeholder 4">
            <a:extLst>
              <a:ext uri="{FF2B5EF4-FFF2-40B4-BE49-F238E27FC236}">
                <a16:creationId xmlns:a16="http://schemas.microsoft.com/office/drawing/2014/main" id="{B3A53A29-D83F-4359-BA33-DDD0AFDCED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68AF46-5C4D-44EB-8899-DFA8AD3D7312}"/>
              </a:ext>
            </a:extLst>
          </p:cNvPr>
          <p:cNvSpPr>
            <a:spLocks noGrp="1"/>
          </p:cNvSpPr>
          <p:nvPr>
            <p:ph type="sldNum" sz="quarter" idx="12"/>
          </p:nvPr>
        </p:nvSpPr>
        <p:spPr/>
        <p:txBody>
          <a:bodyPr/>
          <a:lstStyle/>
          <a:p>
            <a:fld id="{02A7412B-3FC3-4E8C-9A48-132FDD07E835}" type="slidenum">
              <a:rPr lang="en-IN" smtClean="0"/>
              <a:t>‹#›</a:t>
            </a:fld>
            <a:endParaRPr lang="en-IN"/>
          </a:p>
        </p:txBody>
      </p:sp>
    </p:spTree>
    <p:extLst>
      <p:ext uri="{BB962C8B-B14F-4D97-AF65-F5344CB8AC3E}">
        <p14:creationId xmlns:p14="http://schemas.microsoft.com/office/powerpoint/2010/main" val="251748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478A7-B0E8-4B96-A42D-1F51F4631C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8DEBE87-0640-4815-AC00-C4E8413917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6BA58F0-3DDB-4FB0-BA3B-E8500C3467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B1D677D-95B8-4777-B600-BDACB8AEF5DB}"/>
              </a:ext>
            </a:extLst>
          </p:cNvPr>
          <p:cNvSpPr>
            <a:spLocks noGrp="1"/>
          </p:cNvSpPr>
          <p:nvPr>
            <p:ph type="dt" sz="half" idx="10"/>
          </p:nvPr>
        </p:nvSpPr>
        <p:spPr/>
        <p:txBody>
          <a:bodyPr/>
          <a:lstStyle/>
          <a:p>
            <a:fld id="{58262900-F4A3-462C-99E8-0AA76D61C613}" type="datetimeFigureOut">
              <a:rPr lang="en-IN" smtClean="0"/>
              <a:t>30-09-2021</a:t>
            </a:fld>
            <a:endParaRPr lang="en-IN"/>
          </a:p>
        </p:txBody>
      </p:sp>
      <p:sp>
        <p:nvSpPr>
          <p:cNvPr id="6" name="Footer Placeholder 5">
            <a:extLst>
              <a:ext uri="{FF2B5EF4-FFF2-40B4-BE49-F238E27FC236}">
                <a16:creationId xmlns:a16="http://schemas.microsoft.com/office/drawing/2014/main" id="{F56FDD56-41B4-47D2-B45E-15578753B2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44788F-378F-4402-95E1-B5B55FB1B052}"/>
              </a:ext>
            </a:extLst>
          </p:cNvPr>
          <p:cNvSpPr>
            <a:spLocks noGrp="1"/>
          </p:cNvSpPr>
          <p:nvPr>
            <p:ph type="sldNum" sz="quarter" idx="12"/>
          </p:nvPr>
        </p:nvSpPr>
        <p:spPr/>
        <p:txBody>
          <a:bodyPr/>
          <a:lstStyle/>
          <a:p>
            <a:fld id="{02A7412B-3FC3-4E8C-9A48-132FDD07E835}" type="slidenum">
              <a:rPr lang="en-IN" smtClean="0"/>
              <a:t>‹#›</a:t>
            </a:fld>
            <a:endParaRPr lang="en-IN"/>
          </a:p>
        </p:txBody>
      </p:sp>
    </p:spTree>
    <p:extLst>
      <p:ext uri="{BB962C8B-B14F-4D97-AF65-F5344CB8AC3E}">
        <p14:creationId xmlns:p14="http://schemas.microsoft.com/office/powerpoint/2010/main" val="1643928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8C956-7565-4850-AC37-76F6958D975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9548DC0-D06B-4116-A626-5D58A2DE17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8B1725-FE51-4B5F-B94C-ADC8A81826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4EB4BAF-F0BD-493E-9050-5C6C5D79C3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F2F570-D6EA-4C25-B899-C3C52F3338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0A757F9-548A-484F-8D77-E6D32B3EDB16}"/>
              </a:ext>
            </a:extLst>
          </p:cNvPr>
          <p:cNvSpPr>
            <a:spLocks noGrp="1"/>
          </p:cNvSpPr>
          <p:nvPr>
            <p:ph type="dt" sz="half" idx="10"/>
          </p:nvPr>
        </p:nvSpPr>
        <p:spPr/>
        <p:txBody>
          <a:bodyPr/>
          <a:lstStyle/>
          <a:p>
            <a:fld id="{58262900-F4A3-462C-99E8-0AA76D61C613}" type="datetimeFigureOut">
              <a:rPr lang="en-IN" smtClean="0"/>
              <a:t>30-09-2021</a:t>
            </a:fld>
            <a:endParaRPr lang="en-IN"/>
          </a:p>
        </p:txBody>
      </p:sp>
      <p:sp>
        <p:nvSpPr>
          <p:cNvPr id="8" name="Footer Placeholder 7">
            <a:extLst>
              <a:ext uri="{FF2B5EF4-FFF2-40B4-BE49-F238E27FC236}">
                <a16:creationId xmlns:a16="http://schemas.microsoft.com/office/drawing/2014/main" id="{1180A4DB-0C28-4CD3-BA9B-25C22D37AC1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2DBF69A-FB4B-4EBF-B186-D966DBF8D6E2}"/>
              </a:ext>
            </a:extLst>
          </p:cNvPr>
          <p:cNvSpPr>
            <a:spLocks noGrp="1"/>
          </p:cNvSpPr>
          <p:nvPr>
            <p:ph type="sldNum" sz="quarter" idx="12"/>
          </p:nvPr>
        </p:nvSpPr>
        <p:spPr/>
        <p:txBody>
          <a:bodyPr/>
          <a:lstStyle/>
          <a:p>
            <a:fld id="{02A7412B-3FC3-4E8C-9A48-132FDD07E835}" type="slidenum">
              <a:rPr lang="en-IN" smtClean="0"/>
              <a:t>‹#›</a:t>
            </a:fld>
            <a:endParaRPr lang="en-IN"/>
          </a:p>
        </p:txBody>
      </p:sp>
    </p:spTree>
    <p:extLst>
      <p:ext uri="{BB962C8B-B14F-4D97-AF65-F5344CB8AC3E}">
        <p14:creationId xmlns:p14="http://schemas.microsoft.com/office/powerpoint/2010/main" val="1463561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F1139-2E09-432A-8973-09F7F91C571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8C17524-D25E-4BA7-9EFB-FE96ADB3E011}"/>
              </a:ext>
            </a:extLst>
          </p:cNvPr>
          <p:cNvSpPr>
            <a:spLocks noGrp="1"/>
          </p:cNvSpPr>
          <p:nvPr>
            <p:ph type="dt" sz="half" idx="10"/>
          </p:nvPr>
        </p:nvSpPr>
        <p:spPr/>
        <p:txBody>
          <a:bodyPr/>
          <a:lstStyle/>
          <a:p>
            <a:fld id="{58262900-F4A3-462C-99E8-0AA76D61C613}" type="datetimeFigureOut">
              <a:rPr lang="en-IN" smtClean="0"/>
              <a:t>30-09-2021</a:t>
            </a:fld>
            <a:endParaRPr lang="en-IN"/>
          </a:p>
        </p:txBody>
      </p:sp>
      <p:sp>
        <p:nvSpPr>
          <p:cNvPr id="4" name="Footer Placeholder 3">
            <a:extLst>
              <a:ext uri="{FF2B5EF4-FFF2-40B4-BE49-F238E27FC236}">
                <a16:creationId xmlns:a16="http://schemas.microsoft.com/office/drawing/2014/main" id="{DF2AF5A9-8D79-47B7-9DF4-01DBDD9CFCE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5907E09-E96F-4EB5-B9AC-87BDD338B3D7}"/>
              </a:ext>
            </a:extLst>
          </p:cNvPr>
          <p:cNvSpPr>
            <a:spLocks noGrp="1"/>
          </p:cNvSpPr>
          <p:nvPr>
            <p:ph type="sldNum" sz="quarter" idx="12"/>
          </p:nvPr>
        </p:nvSpPr>
        <p:spPr/>
        <p:txBody>
          <a:bodyPr/>
          <a:lstStyle/>
          <a:p>
            <a:fld id="{02A7412B-3FC3-4E8C-9A48-132FDD07E835}" type="slidenum">
              <a:rPr lang="en-IN" smtClean="0"/>
              <a:t>‹#›</a:t>
            </a:fld>
            <a:endParaRPr lang="en-IN"/>
          </a:p>
        </p:txBody>
      </p:sp>
    </p:spTree>
    <p:extLst>
      <p:ext uri="{BB962C8B-B14F-4D97-AF65-F5344CB8AC3E}">
        <p14:creationId xmlns:p14="http://schemas.microsoft.com/office/powerpoint/2010/main" val="1371027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3B68CA-3FDE-46D4-B7AE-8CA75462588A}"/>
              </a:ext>
            </a:extLst>
          </p:cNvPr>
          <p:cNvSpPr>
            <a:spLocks noGrp="1"/>
          </p:cNvSpPr>
          <p:nvPr>
            <p:ph type="dt" sz="half" idx="10"/>
          </p:nvPr>
        </p:nvSpPr>
        <p:spPr/>
        <p:txBody>
          <a:bodyPr/>
          <a:lstStyle/>
          <a:p>
            <a:fld id="{58262900-F4A3-462C-99E8-0AA76D61C613}" type="datetimeFigureOut">
              <a:rPr lang="en-IN" smtClean="0"/>
              <a:t>30-09-2021</a:t>
            </a:fld>
            <a:endParaRPr lang="en-IN"/>
          </a:p>
        </p:txBody>
      </p:sp>
      <p:sp>
        <p:nvSpPr>
          <p:cNvPr id="3" name="Footer Placeholder 2">
            <a:extLst>
              <a:ext uri="{FF2B5EF4-FFF2-40B4-BE49-F238E27FC236}">
                <a16:creationId xmlns:a16="http://schemas.microsoft.com/office/drawing/2014/main" id="{2EE07CBE-C9B4-499F-9881-B650E6B887C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7C626F4-EE91-4200-A130-B039A96A2657}"/>
              </a:ext>
            </a:extLst>
          </p:cNvPr>
          <p:cNvSpPr>
            <a:spLocks noGrp="1"/>
          </p:cNvSpPr>
          <p:nvPr>
            <p:ph type="sldNum" sz="quarter" idx="12"/>
          </p:nvPr>
        </p:nvSpPr>
        <p:spPr/>
        <p:txBody>
          <a:bodyPr/>
          <a:lstStyle/>
          <a:p>
            <a:fld id="{02A7412B-3FC3-4E8C-9A48-132FDD07E835}" type="slidenum">
              <a:rPr lang="en-IN" smtClean="0"/>
              <a:t>‹#›</a:t>
            </a:fld>
            <a:endParaRPr lang="en-IN"/>
          </a:p>
        </p:txBody>
      </p:sp>
    </p:spTree>
    <p:extLst>
      <p:ext uri="{BB962C8B-B14F-4D97-AF65-F5344CB8AC3E}">
        <p14:creationId xmlns:p14="http://schemas.microsoft.com/office/powerpoint/2010/main" val="1704931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C0243-E110-42BE-A749-71906980B4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EE9E6FC-9C2D-40C0-B538-1980F6D5AA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A5D693B-0ED9-4FFE-8505-8595C723A2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F37C48-83A5-4EC2-9176-FA2904C46F09}"/>
              </a:ext>
            </a:extLst>
          </p:cNvPr>
          <p:cNvSpPr>
            <a:spLocks noGrp="1"/>
          </p:cNvSpPr>
          <p:nvPr>
            <p:ph type="dt" sz="half" idx="10"/>
          </p:nvPr>
        </p:nvSpPr>
        <p:spPr/>
        <p:txBody>
          <a:bodyPr/>
          <a:lstStyle/>
          <a:p>
            <a:fld id="{58262900-F4A3-462C-99E8-0AA76D61C613}" type="datetimeFigureOut">
              <a:rPr lang="en-IN" smtClean="0"/>
              <a:t>30-09-2021</a:t>
            </a:fld>
            <a:endParaRPr lang="en-IN"/>
          </a:p>
        </p:txBody>
      </p:sp>
      <p:sp>
        <p:nvSpPr>
          <p:cNvPr id="6" name="Footer Placeholder 5">
            <a:extLst>
              <a:ext uri="{FF2B5EF4-FFF2-40B4-BE49-F238E27FC236}">
                <a16:creationId xmlns:a16="http://schemas.microsoft.com/office/drawing/2014/main" id="{B820C5CB-6A11-4A75-84C8-CD3EB79082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217754-0C44-4C3A-A203-EF029CC33FA9}"/>
              </a:ext>
            </a:extLst>
          </p:cNvPr>
          <p:cNvSpPr>
            <a:spLocks noGrp="1"/>
          </p:cNvSpPr>
          <p:nvPr>
            <p:ph type="sldNum" sz="quarter" idx="12"/>
          </p:nvPr>
        </p:nvSpPr>
        <p:spPr/>
        <p:txBody>
          <a:bodyPr/>
          <a:lstStyle/>
          <a:p>
            <a:fld id="{02A7412B-3FC3-4E8C-9A48-132FDD07E835}" type="slidenum">
              <a:rPr lang="en-IN" smtClean="0"/>
              <a:t>‹#›</a:t>
            </a:fld>
            <a:endParaRPr lang="en-IN"/>
          </a:p>
        </p:txBody>
      </p:sp>
    </p:spTree>
    <p:extLst>
      <p:ext uri="{BB962C8B-B14F-4D97-AF65-F5344CB8AC3E}">
        <p14:creationId xmlns:p14="http://schemas.microsoft.com/office/powerpoint/2010/main" val="334441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A014E-7119-4D27-AC2C-3F936E6EFA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089D5CF-38E1-47B7-B75D-01D478DDE1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C98F793-1FF3-4C30-999C-EB5722184F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2C6EA9-FC4C-4A39-B8B5-FACEAC0398D3}"/>
              </a:ext>
            </a:extLst>
          </p:cNvPr>
          <p:cNvSpPr>
            <a:spLocks noGrp="1"/>
          </p:cNvSpPr>
          <p:nvPr>
            <p:ph type="dt" sz="half" idx="10"/>
          </p:nvPr>
        </p:nvSpPr>
        <p:spPr/>
        <p:txBody>
          <a:bodyPr/>
          <a:lstStyle/>
          <a:p>
            <a:fld id="{58262900-F4A3-462C-99E8-0AA76D61C613}" type="datetimeFigureOut">
              <a:rPr lang="en-IN" smtClean="0"/>
              <a:t>30-09-2021</a:t>
            </a:fld>
            <a:endParaRPr lang="en-IN"/>
          </a:p>
        </p:txBody>
      </p:sp>
      <p:sp>
        <p:nvSpPr>
          <p:cNvPr id="6" name="Footer Placeholder 5">
            <a:extLst>
              <a:ext uri="{FF2B5EF4-FFF2-40B4-BE49-F238E27FC236}">
                <a16:creationId xmlns:a16="http://schemas.microsoft.com/office/drawing/2014/main" id="{E7E07B6E-C886-4C6E-A242-B528F3F5B4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148AC1-793F-41AF-A324-E00BA3A518BB}"/>
              </a:ext>
            </a:extLst>
          </p:cNvPr>
          <p:cNvSpPr>
            <a:spLocks noGrp="1"/>
          </p:cNvSpPr>
          <p:nvPr>
            <p:ph type="sldNum" sz="quarter" idx="12"/>
          </p:nvPr>
        </p:nvSpPr>
        <p:spPr/>
        <p:txBody>
          <a:bodyPr/>
          <a:lstStyle/>
          <a:p>
            <a:fld id="{02A7412B-3FC3-4E8C-9A48-132FDD07E835}" type="slidenum">
              <a:rPr lang="en-IN" smtClean="0"/>
              <a:t>‹#›</a:t>
            </a:fld>
            <a:endParaRPr lang="en-IN"/>
          </a:p>
        </p:txBody>
      </p:sp>
    </p:spTree>
    <p:extLst>
      <p:ext uri="{BB962C8B-B14F-4D97-AF65-F5344CB8AC3E}">
        <p14:creationId xmlns:p14="http://schemas.microsoft.com/office/powerpoint/2010/main" val="2757623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1651FB-B05D-4D5B-9DA3-57F9DA0864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9B1C863-CE41-4521-9F4F-1C0E69BC39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D06C49-771A-445B-9D22-DFD0F835A3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262900-F4A3-462C-99E8-0AA76D61C613}" type="datetimeFigureOut">
              <a:rPr lang="en-IN" smtClean="0"/>
              <a:t>30-09-2021</a:t>
            </a:fld>
            <a:endParaRPr lang="en-IN"/>
          </a:p>
        </p:txBody>
      </p:sp>
      <p:sp>
        <p:nvSpPr>
          <p:cNvPr id="5" name="Footer Placeholder 4">
            <a:extLst>
              <a:ext uri="{FF2B5EF4-FFF2-40B4-BE49-F238E27FC236}">
                <a16:creationId xmlns:a16="http://schemas.microsoft.com/office/drawing/2014/main" id="{DE29354C-F692-4E83-8053-6EE7129E37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3CCEC5B-4B0C-4E30-9BA6-A0AD5F8B7D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A7412B-3FC3-4E8C-9A48-132FDD07E835}" type="slidenum">
              <a:rPr lang="en-IN" smtClean="0"/>
              <a:t>‹#›</a:t>
            </a:fld>
            <a:endParaRPr lang="en-IN"/>
          </a:p>
        </p:txBody>
      </p:sp>
    </p:spTree>
    <p:extLst>
      <p:ext uri="{BB962C8B-B14F-4D97-AF65-F5344CB8AC3E}">
        <p14:creationId xmlns:p14="http://schemas.microsoft.com/office/powerpoint/2010/main" val="2017529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36F3C-B0F8-4445-B101-1B2C1322B51E}"/>
              </a:ext>
            </a:extLst>
          </p:cNvPr>
          <p:cNvSpPr>
            <a:spLocks noGrp="1"/>
          </p:cNvSpPr>
          <p:nvPr>
            <p:ph type="ctrTitle"/>
          </p:nvPr>
        </p:nvSpPr>
        <p:spPr>
          <a:xfrm>
            <a:off x="1524000" y="1122363"/>
            <a:ext cx="9144000" cy="662049"/>
          </a:xfrm>
        </p:spPr>
        <p:txBody>
          <a:bodyPr>
            <a:normAutofit fontScale="90000"/>
          </a:bodyPr>
          <a:lstStyle/>
          <a:p>
            <a:r>
              <a:rPr lang="en-IN" sz="3600" dirty="0"/>
              <a:t>KIET GROUP OF INSTITUTIONS, GHAZIABAD</a:t>
            </a:r>
            <a:br>
              <a:rPr lang="en-IN" sz="3600" dirty="0"/>
            </a:br>
            <a:r>
              <a:rPr lang="en-IN" sz="3600" dirty="0"/>
              <a:t>Computer Science Engineering</a:t>
            </a:r>
            <a:br>
              <a:rPr lang="en-IN" sz="3600" dirty="0"/>
            </a:br>
            <a:endParaRPr lang="en-IN" sz="3600" dirty="0"/>
          </a:p>
        </p:txBody>
      </p:sp>
      <p:sp>
        <p:nvSpPr>
          <p:cNvPr id="3" name="Subtitle 2">
            <a:extLst>
              <a:ext uri="{FF2B5EF4-FFF2-40B4-BE49-F238E27FC236}">
                <a16:creationId xmlns:a16="http://schemas.microsoft.com/office/drawing/2014/main" id="{287D847C-B103-46E2-86C8-7B2CDE4FAFD5}"/>
              </a:ext>
            </a:extLst>
          </p:cNvPr>
          <p:cNvSpPr>
            <a:spLocks noGrp="1"/>
          </p:cNvSpPr>
          <p:nvPr>
            <p:ph type="subTitle" idx="1"/>
          </p:nvPr>
        </p:nvSpPr>
        <p:spPr>
          <a:xfrm>
            <a:off x="1524000" y="3335027"/>
            <a:ext cx="9144000" cy="3367613"/>
          </a:xfrm>
        </p:spPr>
        <p:txBody>
          <a:bodyPr>
            <a:normAutofit/>
          </a:bodyPr>
          <a:lstStyle/>
          <a:p>
            <a:r>
              <a:rPr lang="en-IN" sz="2000" dirty="0"/>
              <a:t>Internship Presentation</a:t>
            </a:r>
          </a:p>
          <a:p>
            <a:r>
              <a:rPr lang="en-IN" sz="2000" dirty="0"/>
              <a:t>On</a:t>
            </a:r>
          </a:p>
          <a:p>
            <a:r>
              <a:rPr lang="en-IN" sz="2000" dirty="0"/>
              <a:t>Prediction on the Boston Housing Dataset (Machine Learning)</a:t>
            </a:r>
          </a:p>
          <a:p>
            <a:r>
              <a:rPr lang="en-IN" sz="2000" dirty="0"/>
              <a:t>Aug-Sept</a:t>
            </a:r>
          </a:p>
          <a:p>
            <a:r>
              <a:rPr lang="en-IN" sz="2000" dirty="0"/>
              <a:t>(2021)</a:t>
            </a:r>
          </a:p>
          <a:p>
            <a:endParaRPr lang="en-IN" sz="2000" dirty="0"/>
          </a:p>
        </p:txBody>
      </p:sp>
      <p:pic>
        <p:nvPicPr>
          <p:cNvPr id="1026" name="Picture 2" descr="KIET Group of Institutions (KIET), Ghaziabad: Courses, Fees, Placements,  Ranking, Admission 2021">
            <a:extLst>
              <a:ext uri="{FF2B5EF4-FFF2-40B4-BE49-F238E27FC236}">
                <a16:creationId xmlns:a16="http://schemas.microsoft.com/office/drawing/2014/main" id="{9C997C99-1192-4DBB-92AC-F5B33714B7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8250" y="1208087"/>
            <a:ext cx="2095500" cy="20478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6D4813D-B90F-484B-852D-C060BB3E2DED}"/>
              </a:ext>
            </a:extLst>
          </p:cNvPr>
          <p:cNvSpPr txBox="1"/>
          <p:nvPr/>
        </p:nvSpPr>
        <p:spPr>
          <a:xfrm>
            <a:off x="8398276" y="5495278"/>
            <a:ext cx="3515557" cy="932208"/>
          </a:xfrm>
          <a:prstGeom prst="rect">
            <a:avLst/>
          </a:prstGeom>
          <a:noFill/>
        </p:spPr>
        <p:txBody>
          <a:bodyPr wrap="square" rtlCol="0">
            <a:spAutoFit/>
          </a:bodyPr>
          <a:lstStyle/>
          <a:p>
            <a:r>
              <a:rPr lang="en-IN" dirty="0"/>
              <a:t>Submitted By – Rajat Maurya</a:t>
            </a:r>
          </a:p>
          <a:p>
            <a:r>
              <a:rPr lang="en-IN" dirty="0" err="1"/>
              <a:t>Btech</a:t>
            </a:r>
            <a:r>
              <a:rPr lang="en-IN" dirty="0"/>
              <a:t>- CSE (V-B)</a:t>
            </a:r>
          </a:p>
          <a:p>
            <a:r>
              <a:rPr lang="en-IN" dirty="0"/>
              <a:t>University Roll No - 1900290100116</a:t>
            </a:r>
          </a:p>
        </p:txBody>
      </p:sp>
    </p:spTree>
    <p:extLst>
      <p:ext uri="{BB962C8B-B14F-4D97-AF65-F5344CB8AC3E}">
        <p14:creationId xmlns:p14="http://schemas.microsoft.com/office/powerpoint/2010/main" val="1825399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FB3F4F-24A9-454A-9543-41DB6D8CD381}"/>
              </a:ext>
            </a:extLst>
          </p:cNvPr>
          <p:cNvSpPr txBox="1"/>
          <p:nvPr/>
        </p:nvSpPr>
        <p:spPr>
          <a:xfrm>
            <a:off x="179614" y="-57150"/>
            <a:ext cx="6115050" cy="3416320"/>
          </a:xfrm>
          <a:prstGeom prst="rect">
            <a:avLst/>
          </a:prstGeom>
          <a:noFill/>
        </p:spPr>
        <p:txBody>
          <a:bodyPr wrap="square" rtlCol="0">
            <a:spAutoFit/>
          </a:bodyPr>
          <a:lstStyle/>
          <a:p>
            <a:r>
              <a:rPr lang="en-IN" u="sng" dirty="0"/>
              <a:t>Step – 2 </a:t>
            </a:r>
          </a:p>
          <a:p>
            <a:r>
              <a:rPr lang="en-IN" dirty="0"/>
              <a:t>Import Dataset.csv (comma-separated values) File</a:t>
            </a:r>
          </a:p>
          <a:p>
            <a:r>
              <a:rPr lang="en-IN" u="sng" dirty="0"/>
              <a:t>Step – 3</a:t>
            </a:r>
          </a:p>
          <a:p>
            <a:r>
              <a:rPr lang="en-IN" dirty="0"/>
              <a:t>Pre-processing of Data</a:t>
            </a:r>
          </a:p>
          <a:p>
            <a:pPr marL="285750" indent="-285750">
              <a:buFontTx/>
              <a:buChar char="-"/>
            </a:pPr>
            <a:r>
              <a:rPr lang="en-US" dirty="0"/>
              <a:t>creating box plots from the 14 attributes</a:t>
            </a:r>
            <a:endParaRPr lang="en-IN" dirty="0"/>
          </a:p>
          <a:p>
            <a:pPr marL="285750" indent="-285750">
              <a:buFontTx/>
              <a:buChar char="-"/>
            </a:pPr>
            <a:r>
              <a:rPr lang="en-US" dirty="0"/>
              <a:t>box plot= a simple way of representing statistical data on a plot (graph)</a:t>
            </a:r>
          </a:p>
          <a:p>
            <a:pPr marL="285750" indent="-285750">
              <a:buFontTx/>
              <a:buChar char="-"/>
            </a:pPr>
            <a:r>
              <a:rPr lang="en-US" dirty="0"/>
              <a:t>After removing the overlapping in plot, we get</a:t>
            </a:r>
            <a:endParaRPr lang="en-IN" dirty="0"/>
          </a:p>
          <a:p>
            <a:pPr marL="285750" indent="-285750">
              <a:buFontTx/>
              <a:buChar char="-"/>
            </a:pPr>
            <a:endParaRPr lang="en-IN" dirty="0"/>
          </a:p>
          <a:p>
            <a:endParaRPr lang="en-IN" dirty="0"/>
          </a:p>
          <a:p>
            <a:endParaRPr lang="en-IN" dirty="0"/>
          </a:p>
          <a:p>
            <a:endParaRPr lang="en-IN" dirty="0"/>
          </a:p>
        </p:txBody>
      </p:sp>
      <p:pic>
        <p:nvPicPr>
          <p:cNvPr id="8" name="Picture 7">
            <a:extLst>
              <a:ext uri="{FF2B5EF4-FFF2-40B4-BE49-F238E27FC236}">
                <a16:creationId xmlns:a16="http://schemas.microsoft.com/office/drawing/2014/main" id="{16A570B8-8A7E-40B6-9AC6-F3C66024CA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613" y="2232132"/>
            <a:ext cx="8489163" cy="4340118"/>
          </a:xfrm>
          <a:prstGeom prst="rect">
            <a:avLst/>
          </a:prstGeom>
        </p:spPr>
      </p:pic>
    </p:spTree>
    <p:extLst>
      <p:ext uri="{BB962C8B-B14F-4D97-AF65-F5344CB8AC3E}">
        <p14:creationId xmlns:p14="http://schemas.microsoft.com/office/powerpoint/2010/main" val="3882635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E0CB8B-5AC1-49F7-BDEC-00979E586376}"/>
              </a:ext>
            </a:extLst>
          </p:cNvPr>
          <p:cNvSpPr txBox="1"/>
          <p:nvPr/>
        </p:nvSpPr>
        <p:spPr>
          <a:xfrm>
            <a:off x="81643" y="-73479"/>
            <a:ext cx="6229350" cy="2031325"/>
          </a:xfrm>
          <a:prstGeom prst="rect">
            <a:avLst/>
          </a:prstGeom>
          <a:noFill/>
        </p:spPr>
        <p:txBody>
          <a:bodyPr wrap="square" rtlCol="0">
            <a:spAutoFit/>
          </a:bodyPr>
          <a:lstStyle/>
          <a:p>
            <a:r>
              <a:rPr lang="en-IN" u="sng" dirty="0"/>
              <a:t>Step – 4</a:t>
            </a:r>
          </a:p>
          <a:p>
            <a:r>
              <a:rPr lang="en-IN" dirty="0"/>
              <a:t>Drawing </a:t>
            </a:r>
            <a:r>
              <a:rPr lang="en-IN" dirty="0" err="1"/>
              <a:t>Dist</a:t>
            </a:r>
            <a:r>
              <a:rPr lang="en-IN" dirty="0"/>
              <a:t> plot to see the uniformity in the plot</a:t>
            </a:r>
          </a:p>
          <a:p>
            <a:pPr marL="285750" indent="-285750">
              <a:buFontTx/>
              <a:buChar char="-"/>
            </a:pPr>
            <a:r>
              <a:rPr lang="en-US" dirty="0"/>
              <a:t>A </a:t>
            </a:r>
            <a:r>
              <a:rPr lang="en-US" dirty="0" err="1"/>
              <a:t>Distplot</a:t>
            </a:r>
            <a:r>
              <a:rPr lang="en-US" dirty="0"/>
              <a:t> or distribution plot, depicts the variation in the data distribution</a:t>
            </a:r>
          </a:p>
          <a:p>
            <a:pPr marL="285750" indent="-285750">
              <a:buFontTx/>
              <a:buChar char="-"/>
            </a:pPr>
            <a:r>
              <a:rPr lang="en-US" dirty="0"/>
              <a:t>if the plot is on left we say left skewed plot</a:t>
            </a:r>
          </a:p>
          <a:p>
            <a:pPr marL="285750" indent="-285750">
              <a:buFontTx/>
              <a:buChar char="-"/>
            </a:pPr>
            <a:r>
              <a:rPr lang="en-US" dirty="0"/>
              <a:t>if the plot is on right we say right skewed plot</a:t>
            </a:r>
            <a:endParaRPr lang="en-IN" dirty="0"/>
          </a:p>
          <a:p>
            <a:pPr marL="285750" indent="-285750">
              <a:buFontTx/>
              <a:buChar char="-"/>
            </a:pPr>
            <a:endParaRPr lang="en-IN" dirty="0"/>
          </a:p>
        </p:txBody>
      </p:sp>
      <p:pic>
        <p:nvPicPr>
          <p:cNvPr id="6" name="Picture 5">
            <a:extLst>
              <a:ext uri="{FF2B5EF4-FFF2-40B4-BE49-F238E27FC236}">
                <a16:creationId xmlns:a16="http://schemas.microsoft.com/office/drawing/2014/main" id="{8BC4F4EB-1D12-4BD1-A2D1-6FD4B80A4B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5633" y="1678368"/>
            <a:ext cx="9822046" cy="5013996"/>
          </a:xfrm>
          <a:prstGeom prst="rect">
            <a:avLst/>
          </a:prstGeom>
        </p:spPr>
      </p:pic>
    </p:spTree>
    <p:extLst>
      <p:ext uri="{BB962C8B-B14F-4D97-AF65-F5344CB8AC3E}">
        <p14:creationId xmlns:p14="http://schemas.microsoft.com/office/powerpoint/2010/main" val="3942521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B5E6504-C4AD-4D84-8261-B83DB3EE3261}"/>
              </a:ext>
            </a:extLst>
          </p:cNvPr>
          <p:cNvSpPr txBox="1"/>
          <p:nvPr/>
        </p:nvSpPr>
        <p:spPr>
          <a:xfrm>
            <a:off x="155120" y="0"/>
            <a:ext cx="8686801" cy="2031325"/>
          </a:xfrm>
          <a:prstGeom prst="rect">
            <a:avLst/>
          </a:prstGeom>
          <a:noFill/>
        </p:spPr>
        <p:txBody>
          <a:bodyPr wrap="square" rtlCol="0">
            <a:spAutoFit/>
          </a:bodyPr>
          <a:lstStyle/>
          <a:p>
            <a:r>
              <a:rPr lang="en-IN" u="sng" dirty="0"/>
              <a:t>Step – 5</a:t>
            </a:r>
          </a:p>
          <a:p>
            <a:r>
              <a:rPr lang="en-IN" dirty="0"/>
              <a:t>Doing Min Max Normalization</a:t>
            </a:r>
          </a:p>
          <a:p>
            <a:pPr marL="285750" indent="-285750">
              <a:buFontTx/>
              <a:buChar char="-"/>
            </a:pPr>
            <a:r>
              <a:rPr lang="en-US" dirty="0"/>
              <a:t>if the values have so much difference then we use min max normalization.</a:t>
            </a:r>
            <a:endParaRPr lang="en-IN" dirty="0"/>
          </a:p>
          <a:p>
            <a:pPr marL="285750" indent="-285750">
              <a:buFontTx/>
              <a:buChar char="-"/>
            </a:pPr>
            <a:r>
              <a:rPr lang="en-US" dirty="0"/>
              <a:t>after doing min max normalization we will get range 0 to 1.</a:t>
            </a:r>
            <a:endParaRPr lang="en-IN" dirty="0"/>
          </a:p>
          <a:p>
            <a:pPr marL="285750" indent="-285750">
              <a:buFontTx/>
              <a:buChar char="-"/>
            </a:pPr>
            <a:r>
              <a:rPr lang="en-US" dirty="0"/>
              <a:t>If outliers are more we do min max normalization, if less outliers we ignore them.</a:t>
            </a:r>
          </a:p>
          <a:p>
            <a:pPr marL="285750" indent="-285750">
              <a:buFontTx/>
              <a:buChar char="-"/>
            </a:pPr>
            <a:r>
              <a:rPr lang="en-US" dirty="0"/>
              <a:t>every other value gets transformed into a decimal between 0 and 1.</a:t>
            </a:r>
          </a:p>
          <a:p>
            <a:pPr marL="285750" indent="-285750">
              <a:buFontTx/>
              <a:buChar char="-"/>
            </a:pPr>
            <a:r>
              <a:rPr lang="en-US" dirty="0"/>
              <a:t>cols = ['</a:t>
            </a:r>
            <a:r>
              <a:rPr lang="en-US" dirty="0" err="1"/>
              <a:t>crim</a:t>
            </a:r>
            <a:r>
              <a:rPr lang="en-US" dirty="0"/>
              <a:t>', '</a:t>
            </a:r>
            <a:r>
              <a:rPr lang="en-US" dirty="0" err="1"/>
              <a:t>zn</a:t>
            </a:r>
            <a:r>
              <a:rPr lang="en-US" dirty="0"/>
              <a:t>', 'tax', 'black’] we have used min max normalization in these columns</a:t>
            </a:r>
            <a:endParaRPr lang="en-IN" dirty="0"/>
          </a:p>
        </p:txBody>
      </p:sp>
      <p:pic>
        <p:nvPicPr>
          <p:cNvPr id="6" name="Picture 5">
            <a:extLst>
              <a:ext uri="{FF2B5EF4-FFF2-40B4-BE49-F238E27FC236}">
                <a16:creationId xmlns:a16="http://schemas.microsoft.com/office/drawing/2014/main" id="{93E99790-F3DB-4FB4-B2AA-ABFEB5C43F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783" y="2138834"/>
            <a:ext cx="9171082" cy="4633345"/>
          </a:xfrm>
          <a:prstGeom prst="rect">
            <a:avLst/>
          </a:prstGeom>
        </p:spPr>
      </p:pic>
    </p:spTree>
    <p:extLst>
      <p:ext uri="{BB962C8B-B14F-4D97-AF65-F5344CB8AC3E}">
        <p14:creationId xmlns:p14="http://schemas.microsoft.com/office/powerpoint/2010/main" val="1865446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18D118-993F-401C-A76A-54D84C31A112}"/>
              </a:ext>
            </a:extLst>
          </p:cNvPr>
          <p:cNvSpPr txBox="1"/>
          <p:nvPr/>
        </p:nvSpPr>
        <p:spPr>
          <a:xfrm>
            <a:off x="269421" y="595993"/>
            <a:ext cx="7470322" cy="2031325"/>
          </a:xfrm>
          <a:prstGeom prst="rect">
            <a:avLst/>
          </a:prstGeom>
          <a:noFill/>
        </p:spPr>
        <p:txBody>
          <a:bodyPr wrap="square" rtlCol="0">
            <a:spAutoFit/>
          </a:bodyPr>
          <a:lstStyle/>
          <a:p>
            <a:r>
              <a:rPr lang="en-IN" u="sng" dirty="0"/>
              <a:t>Step – 6</a:t>
            </a:r>
          </a:p>
          <a:p>
            <a:r>
              <a:rPr lang="en-IN" dirty="0"/>
              <a:t>Now performing Standardization</a:t>
            </a:r>
          </a:p>
          <a:p>
            <a:pPr marL="285750" indent="-285750">
              <a:buFontTx/>
              <a:buChar char="-"/>
            </a:pPr>
            <a:r>
              <a:rPr lang="en-US" dirty="0"/>
              <a:t>standardization is the process of bringing data into a uniform format that allows analysts and others to research, analyze, and utilize the data.</a:t>
            </a:r>
          </a:p>
          <a:p>
            <a:pPr marL="285750" indent="-285750">
              <a:buFontTx/>
              <a:buChar char="-"/>
            </a:pPr>
            <a:r>
              <a:rPr lang="en-US" dirty="0"/>
              <a:t>Standardization or Z-Score Normalization is the transformation of features by subtracting from mean and dividing by standard deviation</a:t>
            </a:r>
          </a:p>
          <a:p>
            <a:pPr marL="285750" indent="-285750">
              <a:buFontTx/>
              <a:buChar char="-"/>
            </a:pPr>
            <a:r>
              <a:rPr lang="en-US" dirty="0" err="1"/>
              <a:t>X_new</a:t>
            </a:r>
            <a:r>
              <a:rPr lang="en-US" dirty="0"/>
              <a:t> = (X - mean)/Std</a:t>
            </a:r>
            <a:endParaRPr lang="en-IN" dirty="0"/>
          </a:p>
        </p:txBody>
      </p:sp>
      <p:sp>
        <p:nvSpPr>
          <p:cNvPr id="5" name="Rectangle 1">
            <a:extLst>
              <a:ext uri="{FF2B5EF4-FFF2-40B4-BE49-F238E27FC236}">
                <a16:creationId xmlns:a16="http://schemas.microsoft.com/office/drawing/2014/main" id="{49E55131-80EC-4803-9A2B-536ACD350D19}"/>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FFFFF"/>
                </a:solidFill>
                <a:effectLst/>
                <a:latin typeface="Consolas" panose="020B0609020204030204" pitchFamily="49" charset="0"/>
              </a:rPr>
              <a:t>X_new = (X - mean)/Std</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D10132E6-06F4-45AD-BB35-9993684BB917}"/>
              </a:ext>
            </a:extLst>
          </p:cNvPr>
          <p:cNvSpPr txBox="1"/>
          <p:nvPr/>
        </p:nvSpPr>
        <p:spPr>
          <a:xfrm>
            <a:off x="359229" y="3045278"/>
            <a:ext cx="6792686" cy="2031325"/>
          </a:xfrm>
          <a:prstGeom prst="rect">
            <a:avLst/>
          </a:prstGeom>
          <a:noFill/>
        </p:spPr>
        <p:txBody>
          <a:bodyPr wrap="square" rtlCol="0">
            <a:spAutoFit/>
          </a:bodyPr>
          <a:lstStyle/>
          <a:p>
            <a:r>
              <a:rPr lang="en-IN" u="sng" dirty="0"/>
              <a:t>Step -7</a:t>
            </a:r>
          </a:p>
          <a:p>
            <a:r>
              <a:rPr lang="en-IN" dirty="0"/>
              <a:t>Drawing Correlation Matrix</a:t>
            </a:r>
          </a:p>
          <a:p>
            <a:pPr marL="285750" indent="-285750">
              <a:buFontTx/>
              <a:buChar char="-"/>
            </a:pPr>
            <a:r>
              <a:rPr lang="en-US" dirty="0"/>
              <a:t>A correlation matrix is simply a table which displays the correlation</a:t>
            </a:r>
          </a:p>
          <a:p>
            <a:pPr marL="285750" indent="-285750">
              <a:buFontTx/>
              <a:buChar char="-"/>
            </a:pPr>
            <a:r>
              <a:rPr lang="en-US" dirty="0"/>
              <a:t> We can plot correlation matrix to show which variable is having a high or low correlation in respect to another variable.</a:t>
            </a:r>
          </a:p>
          <a:p>
            <a:pPr marL="285750" indent="-285750">
              <a:buFontTx/>
              <a:buChar char="-"/>
            </a:pPr>
            <a:r>
              <a:rPr lang="en-US" dirty="0"/>
              <a:t>Correlation is an indication about the changes between two variables.</a:t>
            </a:r>
            <a:endParaRPr lang="en-IN" dirty="0"/>
          </a:p>
        </p:txBody>
      </p:sp>
    </p:spTree>
    <p:extLst>
      <p:ext uri="{BB962C8B-B14F-4D97-AF65-F5344CB8AC3E}">
        <p14:creationId xmlns:p14="http://schemas.microsoft.com/office/powerpoint/2010/main" val="3171110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91FD47-3B48-4001-8D9F-F49FCD6653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729" y="499380"/>
            <a:ext cx="10592042" cy="6007555"/>
          </a:xfrm>
          <a:prstGeom prst="rect">
            <a:avLst/>
          </a:prstGeom>
        </p:spPr>
      </p:pic>
    </p:spTree>
    <p:extLst>
      <p:ext uri="{BB962C8B-B14F-4D97-AF65-F5344CB8AC3E}">
        <p14:creationId xmlns:p14="http://schemas.microsoft.com/office/powerpoint/2010/main" val="2321431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D09F102-035D-4D62-9CD1-5A3137C9E6C3}"/>
              </a:ext>
            </a:extLst>
          </p:cNvPr>
          <p:cNvSpPr txBox="1"/>
          <p:nvPr/>
        </p:nvSpPr>
        <p:spPr>
          <a:xfrm>
            <a:off x="122463" y="122464"/>
            <a:ext cx="6860077" cy="3170099"/>
          </a:xfrm>
          <a:prstGeom prst="rect">
            <a:avLst/>
          </a:prstGeom>
          <a:noFill/>
        </p:spPr>
        <p:txBody>
          <a:bodyPr wrap="square" rtlCol="0">
            <a:spAutoFit/>
          </a:bodyPr>
          <a:lstStyle/>
          <a:p>
            <a:r>
              <a:rPr lang="en-IN" sz="2000" u="sng" dirty="0"/>
              <a:t>Step -8</a:t>
            </a:r>
            <a:r>
              <a:rPr lang="en-IN" sz="2000" dirty="0"/>
              <a:t> </a:t>
            </a:r>
          </a:p>
          <a:p>
            <a:r>
              <a:rPr lang="en-IN" sz="2000" dirty="0"/>
              <a:t>Drawing Linear Regression Plot</a:t>
            </a:r>
          </a:p>
          <a:p>
            <a:pPr marL="285750" indent="-285750">
              <a:buFontTx/>
              <a:buChar char="-"/>
            </a:pPr>
            <a:r>
              <a:rPr lang="en-US" sz="2000" dirty="0" err="1"/>
              <a:t>regplot</a:t>
            </a:r>
            <a:r>
              <a:rPr lang="en-US" sz="2000" dirty="0"/>
              <a:t>() : This method is used to plot data and a linear regression model fit.</a:t>
            </a:r>
          </a:p>
          <a:p>
            <a:pPr marL="285750" indent="-285750">
              <a:buFontTx/>
              <a:buChar char="-"/>
            </a:pPr>
            <a:r>
              <a:rPr lang="en-US" sz="2000" dirty="0" err="1"/>
              <a:t>Medv</a:t>
            </a:r>
            <a:r>
              <a:rPr lang="en-US" sz="2000" dirty="0"/>
              <a:t> - Median value of owner-occupied homes in $1000’s</a:t>
            </a:r>
          </a:p>
          <a:p>
            <a:pPr marL="285750" indent="-285750">
              <a:buFontTx/>
              <a:buChar char="-"/>
            </a:pPr>
            <a:r>
              <a:rPr lang="en-US" sz="2000" dirty="0"/>
              <a:t>Linear Regression Plot</a:t>
            </a:r>
          </a:p>
          <a:p>
            <a:endParaRPr lang="en-US" sz="2000" dirty="0"/>
          </a:p>
          <a:p>
            <a:pPr marL="285750" indent="-285750">
              <a:buFontTx/>
              <a:buChar char="-"/>
            </a:pPr>
            <a:endParaRPr lang="en-US" sz="2000" dirty="0"/>
          </a:p>
          <a:p>
            <a:endParaRPr lang="en-US" sz="2000" dirty="0"/>
          </a:p>
          <a:p>
            <a:pPr marL="285750" indent="-285750">
              <a:buFontTx/>
              <a:buChar char="-"/>
            </a:pPr>
            <a:endParaRPr lang="en-IN" sz="2000" dirty="0"/>
          </a:p>
        </p:txBody>
      </p:sp>
      <p:pic>
        <p:nvPicPr>
          <p:cNvPr id="7" name="Picture 6">
            <a:extLst>
              <a:ext uri="{FF2B5EF4-FFF2-40B4-BE49-F238E27FC236}">
                <a16:creationId xmlns:a16="http://schemas.microsoft.com/office/drawing/2014/main" id="{244F4225-82E6-4F8D-A5E5-CCE8FD6274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9233" y="2594663"/>
            <a:ext cx="5093595" cy="3422416"/>
          </a:xfrm>
          <a:prstGeom prst="rect">
            <a:avLst/>
          </a:prstGeom>
        </p:spPr>
      </p:pic>
      <p:pic>
        <p:nvPicPr>
          <p:cNvPr id="9" name="Picture 8">
            <a:extLst>
              <a:ext uri="{FF2B5EF4-FFF2-40B4-BE49-F238E27FC236}">
                <a16:creationId xmlns:a16="http://schemas.microsoft.com/office/drawing/2014/main" id="{B975E193-26AE-4F9F-9FC6-7764015F73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9723" y="2550953"/>
            <a:ext cx="5320905" cy="3453568"/>
          </a:xfrm>
          <a:prstGeom prst="rect">
            <a:avLst/>
          </a:prstGeom>
        </p:spPr>
      </p:pic>
      <p:sp>
        <p:nvSpPr>
          <p:cNvPr id="10" name="TextBox 9">
            <a:extLst>
              <a:ext uri="{FF2B5EF4-FFF2-40B4-BE49-F238E27FC236}">
                <a16:creationId xmlns:a16="http://schemas.microsoft.com/office/drawing/2014/main" id="{F9B0DCB5-C78A-4FE4-AC17-4BBB78CAB796}"/>
              </a:ext>
            </a:extLst>
          </p:cNvPr>
          <p:cNvSpPr txBox="1"/>
          <p:nvPr/>
        </p:nvSpPr>
        <p:spPr>
          <a:xfrm>
            <a:off x="1722664" y="5887872"/>
            <a:ext cx="4229614" cy="646331"/>
          </a:xfrm>
          <a:prstGeom prst="rect">
            <a:avLst/>
          </a:prstGeom>
          <a:noFill/>
        </p:spPr>
        <p:txBody>
          <a:bodyPr wrap="square" rtlCol="0">
            <a:spAutoFit/>
          </a:bodyPr>
          <a:lstStyle/>
          <a:p>
            <a:pPr marL="285750" indent="-285750">
              <a:buFontTx/>
              <a:buChar char="-"/>
            </a:pPr>
            <a:r>
              <a:rPr lang="en-US" sz="1800"/>
              <a:t>price decreases when the lstat(lower status of the population) is increasing.</a:t>
            </a:r>
            <a:endParaRPr lang="en-US" sz="1800" dirty="0"/>
          </a:p>
        </p:txBody>
      </p:sp>
      <p:sp>
        <p:nvSpPr>
          <p:cNvPr id="12" name="TextBox 11">
            <a:extLst>
              <a:ext uri="{FF2B5EF4-FFF2-40B4-BE49-F238E27FC236}">
                <a16:creationId xmlns:a16="http://schemas.microsoft.com/office/drawing/2014/main" id="{ED98F5F3-BEB8-421F-854F-640FE86280DB}"/>
              </a:ext>
            </a:extLst>
          </p:cNvPr>
          <p:cNvSpPr txBox="1"/>
          <p:nvPr/>
        </p:nvSpPr>
        <p:spPr>
          <a:xfrm>
            <a:off x="7271657" y="6040272"/>
            <a:ext cx="3559629" cy="790514"/>
          </a:xfrm>
          <a:prstGeom prst="rect">
            <a:avLst/>
          </a:prstGeom>
          <a:noFill/>
        </p:spPr>
        <p:txBody>
          <a:bodyPr wrap="square" rtlCol="0">
            <a:spAutoFit/>
          </a:bodyPr>
          <a:lstStyle/>
          <a:p>
            <a:endParaRPr lang="en-IN" dirty="0"/>
          </a:p>
        </p:txBody>
      </p:sp>
      <p:sp>
        <p:nvSpPr>
          <p:cNvPr id="13" name="TextBox 12">
            <a:extLst>
              <a:ext uri="{FF2B5EF4-FFF2-40B4-BE49-F238E27FC236}">
                <a16:creationId xmlns:a16="http://schemas.microsoft.com/office/drawing/2014/main" id="{07E320DC-C570-47C2-8822-630FB5798385}"/>
              </a:ext>
            </a:extLst>
          </p:cNvPr>
          <p:cNvSpPr txBox="1"/>
          <p:nvPr/>
        </p:nvSpPr>
        <p:spPr>
          <a:xfrm>
            <a:off x="7119256" y="5923623"/>
            <a:ext cx="3559629" cy="646331"/>
          </a:xfrm>
          <a:prstGeom prst="rect">
            <a:avLst/>
          </a:prstGeom>
          <a:noFill/>
        </p:spPr>
        <p:txBody>
          <a:bodyPr wrap="square" rtlCol="0">
            <a:spAutoFit/>
          </a:bodyPr>
          <a:lstStyle/>
          <a:p>
            <a:r>
              <a:rPr lang="en-US" dirty="0"/>
              <a:t>- price of houses increases when the rm( average rooms) increases</a:t>
            </a:r>
            <a:endParaRPr lang="en-IN" dirty="0"/>
          </a:p>
        </p:txBody>
      </p:sp>
    </p:spTree>
    <p:extLst>
      <p:ext uri="{BB962C8B-B14F-4D97-AF65-F5344CB8AC3E}">
        <p14:creationId xmlns:p14="http://schemas.microsoft.com/office/powerpoint/2010/main" val="1007837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77369AF-9DF9-49B6-A707-7EB742CBA00D}"/>
              </a:ext>
            </a:extLst>
          </p:cNvPr>
          <p:cNvSpPr txBox="1"/>
          <p:nvPr/>
        </p:nvSpPr>
        <p:spPr>
          <a:xfrm>
            <a:off x="402110" y="0"/>
            <a:ext cx="8294915" cy="3693319"/>
          </a:xfrm>
          <a:prstGeom prst="rect">
            <a:avLst/>
          </a:prstGeom>
          <a:noFill/>
        </p:spPr>
        <p:txBody>
          <a:bodyPr wrap="square" rtlCol="0">
            <a:spAutoFit/>
          </a:bodyPr>
          <a:lstStyle/>
          <a:p>
            <a:r>
              <a:rPr lang="en-IN" u="sng" dirty="0"/>
              <a:t>Step – 9</a:t>
            </a:r>
          </a:p>
          <a:p>
            <a:r>
              <a:rPr lang="en-IN" dirty="0"/>
              <a:t>Now Training and Testing Data</a:t>
            </a:r>
          </a:p>
          <a:p>
            <a:pPr marL="285750" indent="-285750">
              <a:buFontTx/>
              <a:buChar char="-"/>
            </a:pPr>
            <a:r>
              <a:rPr lang="en-IN" dirty="0"/>
              <a:t>33% Testing data</a:t>
            </a:r>
          </a:p>
          <a:p>
            <a:pPr marL="285750" indent="-285750">
              <a:buFontTx/>
              <a:buChar char="-"/>
            </a:pPr>
            <a:r>
              <a:rPr lang="en-IN" dirty="0"/>
              <a:t>67% Training data</a:t>
            </a:r>
          </a:p>
          <a:p>
            <a:pPr marL="285750" indent="-285750">
              <a:buFontTx/>
              <a:buChar char="-"/>
            </a:pPr>
            <a:r>
              <a:rPr lang="en-US" dirty="0"/>
              <a:t>using cross validation score and MSE(Mean squared Error ) values we will determine which model is performing better.</a:t>
            </a:r>
          </a:p>
          <a:p>
            <a:pPr algn="l"/>
            <a:r>
              <a:rPr lang="en-US" b="0" i="0" dirty="0">
                <a:solidFill>
                  <a:srgbClr val="000000"/>
                </a:solidFill>
                <a:effectLst/>
                <a:latin typeface="Helvetica Neue"/>
              </a:rPr>
              <a:t>-   If our model had predicted the exact value as the actual values then the  mean squared error function would have returned a value of 0.</a:t>
            </a:r>
          </a:p>
          <a:p>
            <a:pPr algn="l"/>
            <a:r>
              <a:rPr lang="en-US" b="0" i="0" dirty="0">
                <a:solidFill>
                  <a:srgbClr val="000000"/>
                </a:solidFill>
                <a:effectLst/>
                <a:latin typeface="Helvetica Neue"/>
              </a:rPr>
              <a:t>- values closer to zero indicate a better fit.</a:t>
            </a:r>
            <a:endParaRPr lang="en-US" dirty="0"/>
          </a:p>
          <a:p>
            <a:pPr marL="285750" indent="-285750">
              <a:buFontTx/>
              <a:buChar char="-"/>
            </a:pPr>
            <a:r>
              <a:rPr lang="en-US" dirty="0"/>
              <a:t>Here I am using Linear Regression Model First:</a:t>
            </a:r>
          </a:p>
          <a:p>
            <a:pPr marL="285750" indent="-285750">
              <a:buFontTx/>
              <a:buChar char="-"/>
            </a:pPr>
            <a:r>
              <a:rPr lang="en-US" dirty="0"/>
              <a:t>Which gives MSE: 23.87100506</a:t>
            </a:r>
          </a:p>
          <a:p>
            <a:pPr marL="285750" indent="-285750">
              <a:buFontTx/>
              <a:buChar char="-"/>
            </a:pPr>
            <a:r>
              <a:rPr lang="en-US" dirty="0"/>
              <a:t>CV(cross validation score) Score: 35.5813662107</a:t>
            </a:r>
          </a:p>
          <a:p>
            <a:pPr marL="285750" indent="-285750">
              <a:buFontTx/>
              <a:buChar char="-"/>
            </a:pPr>
            <a:r>
              <a:rPr lang="en-IN" dirty="0"/>
              <a:t> </a:t>
            </a:r>
          </a:p>
        </p:txBody>
      </p:sp>
      <p:pic>
        <p:nvPicPr>
          <p:cNvPr id="7" name="Picture 6">
            <a:extLst>
              <a:ext uri="{FF2B5EF4-FFF2-40B4-BE49-F238E27FC236}">
                <a16:creationId xmlns:a16="http://schemas.microsoft.com/office/drawing/2014/main" id="{A50213C6-753E-4F25-82EC-5F1A83B1A1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9895" y="2922973"/>
            <a:ext cx="5312399" cy="3796044"/>
          </a:xfrm>
          <a:prstGeom prst="rect">
            <a:avLst/>
          </a:prstGeom>
        </p:spPr>
      </p:pic>
    </p:spTree>
    <p:extLst>
      <p:ext uri="{BB962C8B-B14F-4D97-AF65-F5344CB8AC3E}">
        <p14:creationId xmlns:p14="http://schemas.microsoft.com/office/powerpoint/2010/main" val="1230496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29A76CE-8F6E-429E-A5FC-2EF75120463C}"/>
              </a:ext>
            </a:extLst>
          </p:cNvPr>
          <p:cNvSpPr txBox="1"/>
          <p:nvPr/>
        </p:nvSpPr>
        <p:spPr>
          <a:xfrm>
            <a:off x="236763" y="742950"/>
            <a:ext cx="7927521" cy="1200329"/>
          </a:xfrm>
          <a:prstGeom prst="rect">
            <a:avLst/>
          </a:prstGeom>
          <a:noFill/>
        </p:spPr>
        <p:txBody>
          <a:bodyPr wrap="square" rtlCol="0">
            <a:spAutoFit/>
          </a:bodyPr>
          <a:lstStyle/>
          <a:p>
            <a:r>
              <a:rPr lang="en-IN" dirty="0"/>
              <a:t>Some other better Model Like </a:t>
            </a:r>
          </a:p>
          <a:p>
            <a:pPr marL="342900" indent="-342900">
              <a:buAutoNum type="arabicParenR"/>
            </a:pPr>
            <a:r>
              <a:rPr lang="en-IN" dirty="0"/>
              <a:t>Random forest regression</a:t>
            </a:r>
          </a:p>
          <a:p>
            <a:r>
              <a:rPr lang="en-IN" dirty="0"/>
              <a:t>       - Here MSE: 9.97558989</a:t>
            </a:r>
          </a:p>
          <a:p>
            <a:r>
              <a:rPr lang="en-IN" dirty="0"/>
              <a:t>       - CV Score – 21.41457768</a:t>
            </a:r>
          </a:p>
        </p:txBody>
      </p:sp>
      <p:pic>
        <p:nvPicPr>
          <p:cNvPr id="7" name="Picture 6">
            <a:extLst>
              <a:ext uri="{FF2B5EF4-FFF2-40B4-BE49-F238E27FC236}">
                <a16:creationId xmlns:a16="http://schemas.microsoft.com/office/drawing/2014/main" id="{B00164BD-1E25-4BAC-85B1-B0E386A9BD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5426" y="469620"/>
            <a:ext cx="4007167" cy="2970831"/>
          </a:xfrm>
          <a:prstGeom prst="rect">
            <a:avLst/>
          </a:prstGeom>
        </p:spPr>
      </p:pic>
      <p:sp>
        <p:nvSpPr>
          <p:cNvPr id="8" name="TextBox 7">
            <a:extLst>
              <a:ext uri="{FF2B5EF4-FFF2-40B4-BE49-F238E27FC236}">
                <a16:creationId xmlns:a16="http://schemas.microsoft.com/office/drawing/2014/main" id="{A93C3717-BE47-4F7B-ADD1-D143BF9287F9}"/>
              </a:ext>
            </a:extLst>
          </p:cNvPr>
          <p:cNvSpPr txBox="1"/>
          <p:nvPr/>
        </p:nvSpPr>
        <p:spPr>
          <a:xfrm>
            <a:off x="481693" y="4506686"/>
            <a:ext cx="3193733" cy="923330"/>
          </a:xfrm>
          <a:prstGeom prst="rect">
            <a:avLst/>
          </a:prstGeom>
          <a:noFill/>
        </p:spPr>
        <p:txBody>
          <a:bodyPr wrap="square" rtlCol="0">
            <a:spAutoFit/>
          </a:bodyPr>
          <a:lstStyle/>
          <a:p>
            <a:r>
              <a:rPr lang="en-IN" dirty="0"/>
              <a:t>2) XG Boost</a:t>
            </a:r>
          </a:p>
          <a:p>
            <a:r>
              <a:rPr lang="en-IN" dirty="0"/>
              <a:t>      - Here MSE: 10.0323161065</a:t>
            </a:r>
          </a:p>
          <a:p>
            <a:r>
              <a:rPr lang="en-IN" dirty="0"/>
              <a:t>      - CV Score: 17.9712904185</a:t>
            </a:r>
          </a:p>
        </p:txBody>
      </p:sp>
      <p:pic>
        <p:nvPicPr>
          <p:cNvPr id="10" name="Picture 9">
            <a:extLst>
              <a:ext uri="{FF2B5EF4-FFF2-40B4-BE49-F238E27FC236}">
                <a16:creationId xmlns:a16="http://schemas.microsoft.com/office/drawing/2014/main" id="{636C6AEA-E7DE-40A5-8036-A74CBCB992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1946" y="3429000"/>
            <a:ext cx="4284753" cy="3208182"/>
          </a:xfrm>
          <a:prstGeom prst="rect">
            <a:avLst/>
          </a:prstGeom>
        </p:spPr>
      </p:pic>
    </p:spTree>
    <p:extLst>
      <p:ext uri="{BB962C8B-B14F-4D97-AF65-F5344CB8AC3E}">
        <p14:creationId xmlns:p14="http://schemas.microsoft.com/office/powerpoint/2010/main" val="28238543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4">
            <a:extLst>
              <a:ext uri="{FF2B5EF4-FFF2-40B4-BE49-F238E27FC236}">
                <a16:creationId xmlns:a16="http://schemas.microsoft.com/office/drawing/2014/main" id="{5D386BC2-1004-470F-9873-21DD14DD05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093" y="-1075645"/>
            <a:ext cx="12621986" cy="9209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2211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CB0BA-6CF4-409A-A650-231056B3AEB5}"/>
              </a:ext>
            </a:extLst>
          </p:cNvPr>
          <p:cNvSpPr>
            <a:spLocks noGrp="1"/>
          </p:cNvSpPr>
          <p:nvPr>
            <p:ph type="title"/>
          </p:nvPr>
        </p:nvSpPr>
        <p:spPr>
          <a:xfrm>
            <a:off x="678032" y="3363560"/>
            <a:ext cx="10835936" cy="276286"/>
          </a:xfrm>
        </p:spPr>
        <p:txBody>
          <a:bodyPr>
            <a:normAutofit fontScale="90000"/>
          </a:bodyPr>
          <a:lstStyle/>
          <a:p>
            <a:r>
              <a:rPr lang="en-IN" u="sng" dirty="0"/>
              <a:t>Introduction to Machine Learning</a:t>
            </a:r>
          </a:p>
        </p:txBody>
      </p:sp>
      <p:sp>
        <p:nvSpPr>
          <p:cNvPr id="3" name="Content Placeholder 2">
            <a:extLst>
              <a:ext uri="{FF2B5EF4-FFF2-40B4-BE49-F238E27FC236}">
                <a16:creationId xmlns:a16="http://schemas.microsoft.com/office/drawing/2014/main" id="{10FEBF91-6830-4D77-AB27-BC6244234289}"/>
              </a:ext>
            </a:extLst>
          </p:cNvPr>
          <p:cNvSpPr>
            <a:spLocks noGrp="1"/>
          </p:cNvSpPr>
          <p:nvPr>
            <p:ph idx="1"/>
          </p:nvPr>
        </p:nvSpPr>
        <p:spPr>
          <a:xfrm>
            <a:off x="580748" y="3879098"/>
            <a:ext cx="10515600" cy="4351338"/>
          </a:xfrm>
        </p:spPr>
        <p:txBody>
          <a:bodyPr/>
          <a:lstStyle/>
          <a:p>
            <a:r>
              <a:rPr lang="en-IN" dirty="0"/>
              <a:t>Machine Learning is an application of artificial intelligence that involves algorithms and data that automatically analyse and make decision by itself without human intervention.</a:t>
            </a:r>
          </a:p>
          <a:p>
            <a:r>
              <a:rPr lang="en-US" dirty="0"/>
              <a:t>Machine learning is the study of computer algorithms that can improve automatically through experience and by the use of data.</a:t>
            </a:r>
          </a:p>
          <a:p>
            <a:r>
              <a:rPr lang="en-US" dirty="0" err="1"/>
              <a:t>Eg</a:t>
            </a:r>
            <a:r>
              <a:rPr lang="en-US" dirty="0"/>
              <a:t> – Image recognition, Speech recognition, medical diagnosis, </a:t>
            </a:r>
            <a:r>
              <a:rPr lang="en-US" dirty="0" err="1"/>
              <a:t>predictions,etc</a:t>
            </a:r>
            <a:r>
              <a:rPr lang="en-US" dirty="0"/>
              <a:t>.</a:t>
            </a:r>
            <a:endParaRPr lang="en-IN" dirty="0"/>
          </a:p>
        </p:txBody>
      </p:sp>
      <p:pic>
        <p:nvPicPr>
          <p:cNvPr id="4" name="Picture 3" descr="Image result for machine learning">
            <a:extLst>
              <a:ext uri="{FF2B5EF4-FFF2-40B4-BE49-F238E27FC236}">
                <a16:creationId xmlns:a16="http://schemas.microsoft.com/office/drawing/2014/main" id="{002D99ED-284C-45D9-91E4-08969834D6E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095348" y="84969"/>
            <a:ext cx="5486400" cy="2746375"/>
          </a:xfrm>
          <a:prstGeom prst="rect">
            <a:avLst/>
          </a:prstGeom>
          <a:noFill/>
          <a:ln>
            <a:noFill/>
          </a:ln>
        </p:spPr>
      </p:pic>
    </p:spTree>
    <p:extLst>
      <p:ext uri="{BB962C8B-B14F-4D97-AF65-F5344CB8AC3E}">
        <p14:creationId xmlns:p14="http://schemas.microsoft.com/office/powerpoint/2010/main" val="534827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C1D5638-3C47-4549-B069-0D4429F53A7F}"/>
              </a:ext>
            </a:extLst>
          </p:cNvPr>
          <p:cNvSpPr>
            <a:spLocks noGrp="1"/>
          </p:cNvSpPr>
          <p:nvPr>
            <p:ph type="body" idx="1"/>
          </p:nvPr>
        </p:nvSpPr>
        <p:spPr>
          <a:xfrm>
            <a:off x="80055" y="1144009"/>
            <a:ext cx="5157787" cy="823912"/>
          </a:xfrm>
        </p:spPr>
        <p:txBody>
          <a:bodyPr/>
          <a:lstStyle/>
          <a:p>
            <a:r>
              <a:rPr lang="en-IN" u="sng" dirty="0"/>
              <a:t>Supervised Learning</a:t>
            </a:r>
          </a:p>
        </p:txBody>
      </p:sp>
      <p:sp>
        <p:nvSpPr>
          <p:cNvPr id="4" name="Content Placeholder 3">
            <a:extLst>
              <a:ext uri="{FF2B5EF4-FFF2-40B4-BE49-F238E27FC236}">
                <a16:creationId xmlns:a16="http://schemas.microsoft.com/office/drawing/2014/main" id="{63BBA3EF-D437-4440-BAAB-C6D9363CC243}"/>
              </a:ext>
            </a:extLst>
          </p:cNvPr>
          <p:cNvSpPr>
            <a:spLocks noGrp="1"/>
          </p:cNvSpPr>
          <p:nvPr>
            <p:ph sz="half" idx="2"/>
          </p:nvPr>
        </p:nvSpPr>
        <p:spPr>
          <a:xfrm>
            <a:off x="80055" y="2085807"/>
            <a:ext cx="5157787" cy="3684588"/>
          </a:xfrm>
        </p:spPr>
        <p:txBody>
          <a:bodyPr>
            <a:normAutofit/>
          </a:bodyPr>
          <a:lstStyle/>
          <a:p>
            <a:r>
              <a:rPr lang="en-US" sz="2400" dirty="0"/>
              <a:t>machines are trained using well "labelled" training data, and on basis of that data, machines predict the output</a:t>
            </a:r>
            <a:endParaRPr lang="en-IN" sz="2400" dirty="0"/>
          </a:p>
        </p:txBody>
      </p:sp>
      <p:sp>
        <p:nvSpPr>
          <p:cNvPr id="5" name="Text Placeholder 4">
            <a:extLst>
              <a:ext uri="{FF2B5EF4-FFF2-40B4-BE49-F238E27FC236}">
                <a16:creationId xmlns:a16="http://schemas.microsoft.com/office/drawing/2014/main" id="{9306A31C-A404-4C45-8592-D9417175897D}"/>
              </a:ext>
            </a:extLst>
          </p:cNvPr>
          <p:cNvSpPr>
            <a:spLocks noGrp="1"/>
          </p:cNvSpPr>
          <p:nvPr>
            <p:ph type="body" sz="quarter" idx="3"/>
          </p:nvPr>
        </p:nvSpPr>
        <p:spPr>
          <a:xfrm>
            <a:off x="6096000" y="732053"/>
            <a:ext cx="5183188" cy="823912"/>
          </a:xfrm>
        </p:spPr>
        <p:txBody>
          <a:bodyPr/>
          <a:lstStyle/>
          <a:p>
            <a:r>
              <a:rPr lang="en-IN" u="sng" dirty="0"/>
              <a:t>Unsupervised Learning</a:t>
            </a:r>
          </a:p>
        </p:txBody>
      </p:sp>
      <p:sp>
        <p:nvSpPr>
          <p:cNvPr id="6" name="Content Placeholder 5">
            <a:extLst>
              <a:ext uri="{FF2B5EF4-FFF2-40B4-BE49-F238E27FC236}">
                <a16:creationId xmlns:a16="http://schemas.microsoft.com/office/drawing/2014/main" id="{F60C4E8E-83FF-4BF0-8CB5-10501D4448F2}"/>
              </a:ext>
            </a:extLst>
          </p:cNvPr>
          <p:cNvSpPr>
            <a:spLocks noGrp="1"/>
          </p:cNvSpPr>
          <p:nvPr>
            <p:ph sz="quarter" idx="4"/>
          </p:nvPr>
        </p:nvSpPr>
        <p:spPr>
          <a:xfrm>
            <a:off x="5717252" y="1493332"/>
            <a:ext cx="5183188" cy="3684588"/>
          </a:xfrm>
        </p:spPr>
        <p:txBody>
          <a:bodyPr>
            <a:normAutofit/>
          </a:bodyPr>
          <a:lstStyle/>
          <a:p>
            <a:r>
              <a:rPr lang="en-US" sz="2400" dirty="0"/>
              <a:t>identify patterns in data sets containing data points that are neither classified nor labeled</a:t>
            </a:r>
            <a:endParaRPr lang="en-IN" sz="2400" dirty="0"/>
          </a:p>
        </p:txBody>
      </p:sp>
      <p:sp>
        <p:nvSpPr>
          <p:cNvPr id="7" name="TextBox 6">
            <a:extLst>
              <a:ext uri="{FF2B5EF4-FFF2-40B4-BE49-F238E27FC236}">
                <a16:creationId xmlns:a16="http://schemas.microsoft.com/office/drawing/2014/main" id="{B0663CA2-5ECB-4D07-AE94-DC135D161135}"/>
              </a:ext>
            </a:extLst>
          </p:cNvPr>
          <p:cNvSpPr txBox="1"/>
          <p:nvPr/>
        </p:nvSpPr>
        <p:spPr>
          <a:xfrm>
            <a:off x="0" y="3697268"/>
            <a:ext cx="4270159" cy="461665"/>
          </a:xfrm>
          <a:prstGeom prst="rect">
            <a:avLst/>
          </a:prstGeom>
          <a:noFill/>
        </p:spPr>
        <p:txBody>
          <a:bodyPr wrap="square" rtlCol="0">
            <a:spAutoFit/>
          </a:bodyPr>
          <a:lstStyle/>
          <a:p>
            <a:r>
              <a:rPr lang="en-IN" sz="2400" b="1" u="sng" dirty="0"/>
              <a:t>Reinforcement Learning</a:t>
            </a:r>
          </a:p>
        </p:txBody>
      </p:sp>
      <p:sp>
        <p:nvSpPr>
          <p:cNvPr id="8" name="TextBox 7">
            <a:extLst>
              <a:ext uri="{FF2B5EF4-FFF2-40B4-BE49-F238E27FC236}">
                <a16:creationId xmlns:a16="http://schemas.microsoft.com/office/drawing/2014/main" id="{1AD45853-5DA7-42C7-AB2C-B98731A2A56B}"/>
              </a:ext>
            </a:extLst>
          </p:cNvPr>
          <p:cNvSpPr txBox="1"/>
          <p:nvPr/>
        </p:nvSpPr>
        <p:spPr>
          <a:xfrm>
            <a:off x="198338" y="4158933"/>
            <a:ext cx="5518914" cy="2677656"/>
          </a:xfrm>
          <a:prstGeom prst="rect">
            <a:avLst/>
          </a:prstGeom>
          <a:noFill/>
        </p:spPr>
        <p:txBody>
          <a:bodyPr wrap="square" rtlCol="0">
            <a:spAutoFit/>
          </a:bodyPr>
          <a:lstStyle/>
          <a:p>
            <a:pPr marL="285750" indent="-285750">
              <a:buFont typeface="Arial" panose="020B0604020202020204" pitchFamily="34" charset="0"/>
              <a:buChar char="•"/>
            </a:pPr>
            <a:r>
              <a:rPr lang="en-US" sz="2400" b="0" i="0" dirty="0">
                <a:solidFill>
                  <a:srgbClr val="091A2C"/>
                </a:solidFill>
                <a:effectLst/>
                <a:latin typeface="Roboto" panose="02000000000000000000" pitchFamily="2" charset="0"/>
              </a:rPr>
              <a:t>It features an algorithm that improves upon itself and learns from new situations using a trial-and-error method. Favorable outputs are encouraged or ‘reinforced’, and non-favorable outputs are discouraged or ‘punished’.</a:t>
            </a:r>
            <a:endParaRPr lang="en-IN" sz="2400" dirty="0"/>
          </a:p>
        </p:txBody>
      </p:sp>
      <p:pic>
        <p:nvPicPr>
          <p:cNvPr id="14" name="Picture 2">
            <a:extLst>
              <a:ext uri="{FF2B5EF4-FFF2-40B4-BE49-F238E27FC236}">
                <a16:creationId xmlns:a16="http://schemas.microsoft.com/office/drawing/2014/main" id="{CD6BC161-BC2E-47AE-A4FB-C218E62065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6662" y="2549962"/>
            <a:ext cx="4893152" cy="423257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BE451A81-3D92-465A-816E-CC228C486487}"/>
              </a:ext>
            </a:extLst>
          </p:cNvPr>
          <p:cNvSpPr txBox="1"/>
          <p:nvPr/>
        </p:nvSpPr>
        <p:spPr>
          <a:xfrm>
            <a:off x="1695635" y="133165"/>
            <a:ext cx="6063448" cy="646331"/>
          </a:xfrm>
          <a:prstGeom prst="rect">
            <a:avLst/>
          </a:prstGeom>
          <a:noFill/>
        </p:spPr>
        <p:txBody>
          <a:bodyPr wrap="square" rtlCol="0">
            <a:spAutoFit/>
          </a:bodyPr>
          <a:lstStyle/>
          <a:p>
            <a:r>
              <a:rPr lang="en-IN" sz="3600" u="sng" dirty="0"/>
              <a:t>Types of Machine Learning</a:t>
            </a:r>
          </a:p>
        </p:txBody>
      </p:sp>
    </p:spTree>
    <p:extLst>
      <p:ext uri="{BB962C8B-B14F-4D97-AF65-F5344CB8AC3E}">
        <p14:creationId xmlns:p14="http://schemas.microsoft.com/office/powerpoint/2010/main" val="296519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46B14-A857-417C-A350-92A5DCF21946}"/>
              </a:ext>
            </a:extLst>
          </p:cNvPr>
          <p:cNvSpPr>
            <a:spLocks noGrp="1"/>
          </p:cNvSpPr>
          <p:nvPr>
            <p:ph type="ctrTitle"/>
          </p:nvPr>
        </p:nvSpPr>
        <p:spPr>
          <a:xfrm>
            <a:off x="1195525" y="-1292364"/>
            <a:ext cx="9919317" cy="2153498"/>
          </a:xfrm>
        </p:spPr>
        <p:txBody>
          <a:bodyPr>
            <a:normAutofit/>
          </a:bodyPr>
          <a:lstStyle/>
          <a:p>
            <a:r>
              <a:rPr lang="en-IN" sz="4400" u="sng" dirty="0"/>
              <a:t>Types of Supervised Learning</a:t>
            </a:r>
          </a:p>
        </p:txBody>
      </p:sp>
      <p:sp>
        <p:nvSpPr>
          <p:cNvPr id="3" name="Subtitle 2">
            <a:extLst>
              <a:ext uri="{FF2B5EF4-FFF2-40B4-BE49-F238E27FC236}">
                <a16:creationId xmlns:a16="http://schemas.microsoft.com/office/drawing/2014/main" id="{43B81C3C-56E6-4DC6-B9C1-2A1A31927D4B}"/>
              </a:ext>
            </a:extLst>
          </p:cNvPr>
          <p:cNvSpPr>
            <a:spLocks noGrp="1"/>
          </p:cNvSpPr>
          <p:nvPr>
            <p:ph type="subTitle" idx="1"/>
          </p:nvPr>
        </p:nvSpPr>
        <p:spPr>
          <a:xfrm>
            <a:off x="1195525" y="973100"/>
            <a:ext cx="9315635" cy="925574"/>
          </a:xfrm>
        </p:spPr>
        <p:txBody>
          <a:bodyPr>
            <a:normAutofit/>
          </a:bodyPr>
          <a:lstStyle/>
          <a:p>
            <a:r>
              <a:rPr lang="en-IN" sz="2800" dirty="0"/>
              <a:t>Classification And Regression</a:t>
            </a:r>
          </a:p>
          <a:p>
            <a:endParaRPr lang="en-IN" sz="2800" dirty="0"/>
          </a:p>
        </p:txBody>
      </p:sp>
      <p:pic>
        <p:nvPicPr>
          <p:cNvPr id="4098" name="Picture 2" descr="Regression vs Classification in Machine Learning - Javatpoint">
            <a:extLst>
              <a:ext uri="{FF2B5EF4-FFF2-40B4-BE49-F238E27FC236}">
                <a16:creationId xmlns:a16="http://schemas.microsoft.com/office/drawing/2014/main" id="{4A58CD9D-00AE-4AF8-B2EB-CF92F07DEA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5950" y="1562469"/>
            <a:ext cx="7332955" cy="354425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B85D38D-A189-4D23-BC19-96EDAF4CF1A5}"/>
              </a:ext>
            </a:extLst>
          </p:cNvPr>
          <p:cNvSpPr txBox="1"/>
          <p:nvPr/>
        </p:nvSpPr>
        <p:spPr>
          <a:xfrm>
            <a:off x="2645546" y="5106721"/>
            <a:ext cx="3293615" cy="1631216"/>
          </a:xfrm>
          <a:prstGeom prst="rect">
            <a:avLst/>
          </a:prstGeom>
          <a:noFill/>
        </p:spPr>
        <p:txBody>
          <a:bodyPr wrap="square" rtlCol="0">
            <a:spAutoFit/>
          </a:bodyPr>
          <a:lstStyle/>
          <a:p>
            <a:pPr marL="285750" indent="-285750">
              <a:buFont typeface="Arial" panose="020B0604020202020204" pitchFamily="34" charset="0"/>
              <a:buChar char="•"/>
            </a:pPr>
            <a:r>
              <a:rPr lang="en-IN" dirty="0"/>
              <a:t>Data is labelled into two or more classes</a:t>
            </a:r>
          </a:p>
          <a:p>
            <a:pPr marL="285750" indent="-285750">
              <a:buFont typeface="Arial" panose="020B0604020202020204" pitchFamily="34" charset="0"/>
              <a:buChar char="•"/>
            </a:pPr>
            <a:r>
              <a:rPr lang="en-IN" sz="1600" dirty="0" err="1"/>
              <a:t>Eg</a:t>
            </a:r>
            <a:r>
              <a:rPr lang="en-IN" sz="1600" dirty="0"/>
              <a:t> - </a:t>
            </a:r>
            <a:r>
              <a:rPr lang="en-US" sz="1600" dirty="0">
                <a:solidFill>
                  <a:srgbClr val="1F1F1F"/>
                </a:solidFill>
                <a:effectLst/>
                <a:latin typeface="Arial" panose="020B0604020202020204" pitchFamily="34" charset="0"/>
                <a:ea typeface="Constantia" panose="02030602050306030303" pitchFamily="18" charset="0"/>
              </a:rPr>
              <a:t>Given a patient with a </a:t>
            </a:r>
            <a:r>
              <a:rPr lang="en-US" sz="1600" dirty="0" err="1">
                <a:solidFill>
                  <a:srgbClr val="1F1F1F"/>
                </a:solidFill>
                <a:effectLst/>
                <a:latin typeface="Arial" panose="020B0604020202020204" pitchFamily="34" charset="0"/>
                <a:ea typeface="Constantia" panose="02030602050306030303" pitchFamily="18" charset="0"/>
              </a:rPr>
              <a:t>tumour</a:t>
            </a:r>
            <a:r>
              <a:rPr lang="en-US" sz="1600" dirty="0">
                <a:solidFill>
                  <a:srgbClr val="1F1F1F"/>
                </a:solidFill>
                <a:effectLst/>
                <a:latin typeface="Arial" panose="020B0604020202020204" pitchFamily="34" charset="0"/>
                <a:ea typeface="Constantia" panose="02030602050306030303" pitchFamily="18" charset="0"/>
              </a:rPr>
              <a:t>, we have to predict whether the </a:t>
            </a:r>
            <a:r>
              <a:rPr lang="en-US" sz="1600" dirty="0" err="1">
                <a:solidFill>
                  <a:srgbClr val="1F1F1F"/>
                </a:solidFill>
                <a:effectLst/>
                <a:latin typeface="Arial" panose="020B0604020202020204" pitchFamily="34" charset="0"/>
                <a:ea typeface="Constantia" panose="02030602050306030303" pitchFamily="18" charset="0"/>
              </a:rPr>
              <a:t>tumour</a:t>
            </a:r>
            <a:r>
              <a:rPr lang="en-US" sz="1600" dirty="0">
                <a:solidFill>
                  <a:srgbClr val="1F1F1F"/>
                </a:solidFill>
                <a:effectLst/>
                <a:latin typeface="Arial" panose="020B0604020202020204" pitchFamily="34" charset="0"/>
                <a:ea typeface="Constantia" panose="02030602050306030303" pitchFamily="18" charset="0"/>
              </a:rPr>
              <a:t> is malignant or benign.</a:t>
            </a:r>
            <a:endParaRPr lang="en-IN" sz="1600" dirty="0"/>
          </a:p>
        </p:txBody>
      </p:sp>
      <p:sp>
        <p:nvSpPr>
          <p:cNvPr id="6" name="TextBox 5">
            <a:extLst>
              <a:ext uri="{FF2B5EF4-FFF2-40B4-BE49-F238E27FC236}">
                <a16:creationId xmlns:a16="http://schemas.microsoft.com/office/drawing/2014/main" id="{C90885C8-46C5-4336-9CEE-06DC209F2428}"/>
              </a:ext>
            </a:extLst>
          </p:cNvPr>
          <p:cNvSpPr txBox="1"/>
          <p:nvPr/>
        </p:nvSpPr>
        <p:spPr>
          <a:xfrm>
            <a:off x="6436311" y="5106720"/>
            <a:ext cx="4767308" cy="1815882"/>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rgbClr val="1F1F1F"/>
                </a:solidFill>
                <a:latin typeface="Arial" panose="020B0604020202020204" pitchFamily="34" charset="0"/>
                <a:ea typeface="Times New Roman" panose="02020603050405020304" pitchFamily="18" charset="0"/>
              </a:rPr>
              <a:t>Al</a:t>
            </a:r>
            <a:r>
              <a:rPr lang="en-IN" sz="1600" dirty="0">
                <a:solidFill>
                  <a:srgbClr val="1F1F1F"/>
                </a:solidFill>
                <a:effectLst/>
                <a:latin typeface="Arial" panose="020B0604020202020204" pitchFamily="34" charset="0"/>
                <a:ea typeface="Times New Roman" panose="02020603050405020304" pitchFamily="18" charset="0"/>
              </a:rPr>
              <a:t>low data to predict a continuous outcome(y) based on the value of one or more predictor variables(x).</a:t>
            </a:r>
            <a:endParaRPr lang="en-US" sz="1600" dirty="0">
              <a:solidFill>
                <a:srgbClr val="BDC1C6"/>
              </a:solidFill>
              <a:latin typeface="arial" panose="020B0604020202020204" pitchFamily="34" charset="0"/>
            </a:endParaRPr>
          </a:p>
          <a:p>
            <a:pPr marL="285750" indent="-285750">
              <a:buFont typeface="Arial" panose="020B0604020202020204" pitchFamily="34" charset="0"/>
              <a:buChar char="•"/>
            </a:pPr>
            <a:r>
              <a:rPr lang="en-IN" sz="1600" dirty="0" err="1">
                <a:solidFill>
                  <a:srgbClr val="1F1F1F"/>
                </a:solidFill>
                <a:effectLst/>
                <a:latin typeface="Arial" panose="020B0604020202020204" pitchFamily="34" charset="0"/>
                <a:ea typeface="Times New Roman" panose="02020603050405020304" pitchFamily="18" charset="0"/>
              </a:rPr>
              <a:t>Eg</a:t>
            </a:r>
            <a:r>
              <a:rPr lang="en-IN" sz="1600" dirty="0">
                <a:solidFill>
                  <a:srgbClr val="1F1F1F"/>
                </a:solidFill>
                <a:effectLst/>
                <a:latin typeface="Arial" panose="020B0604020202020204" pitchFamily="34" charset="0"/>
                <a:ea typeface="Times New Roman" panose="02020603050405020304" pitchFamily="18" charset="0"/>
              </a:rPr>
              <a:t>- Given a picture of a person, we have to predict their age on the basis of the given picture</a:t>
            </a:r>
            <a:endParaRPr lang="en-IN" sz="160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n-IN" sz="1600" dirty="0"/>
          </a:p>
        </p:txBody>
      </p:sp>
    </p:spTree>
    <p:extLst>
      <p:ext uri="{BB962C8B-B14F-4D97-AF65-F5344CB8AC3E}">
        <p14:creationId xmlns:p14="http://schemas.microsoft.com/office/powerpoint/2010/main" val="2915855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36344-D881-499F-8397-BDF5BE05B171}"/>
              </a:ext>
            </a:extLst>
          </p:cNvPr>
          <p:cNvSpPr>
            <a:spLocks noGrp="1"/>
          </p:cNvSpPr>
          <p:nvPr>
            <p:ph type="title"/>
          </p:nvPr>
        </p:nvSpPr>
        <p:spPr>
          <a:xfrm>
            <a:off x="678402" y="-398355"/>
            <a:ext cx="10515600" cy="1325563"/>
          </a:xfrm>
        </p:spPr>
        <p:txBody>
          <a:bodyPr>
            <a:normAutofit/>
          </a:bodyPr>
          <a:lstStyle/>
          <a:p>
            <a:r>
              <a:rPr lang="en-IN" sz="3600" u="sng" dirty="0"/>
              <a:t>Linear Regression</a:t>
            </a:r>
          </a:p>
        </p:txBody>
      </p:sp>
      <p:sp>
        <p:nvSpPr>
          <p:cNvPr id="3" name="Content Placeholder 2">
            <a:extLst>
              <a:ext uri="{FF2B5EF4-FFF2-40B4-BE49-F238E27FC236}">
                <a16:creationId xmlns:a16="http://schemas.microsoft.com/office/drawing/2014/main" id="{A7A1AA7C-713C-437F-BCCC-FE08B5752582}"/>
              </a:ext>
            </a:extLst>
          </p:cNvPr>
          <p:cNvSpPr>
            <a:spLocks noGrp="1"/>
          </p:cNvSpPr>
          <p:nvPr>
            <p:ph idx="1"/>
          </p:nvPr>
        </p:nvSpPr>
        <p:spPr>
          <a:xfrm>
            <a:off x="678402" y="671527"/>
            <a:ext cx="10515600" cy="4351338"/>
          </a:xfrm>
        </p:spPr>
        <p:txBody>
          <a:bodyPr>
            <a:normAutofit/>
          </a:bodyPr>
          <a:lstStyle/>
          <a:p>
            <a:r>
              <a:rPr lang="en-US" sz="2400" dirty="0"/>
              <a:t>Linear regression performs the task to predict a dependent variable value (y) based on a given independent variable (x).</a:t>
            </a:r>
          </a:p>
          <a:p>
            <a:r>
              <a:rPr lang="en-US" sz="2400" dirty="0"/>
              <a:t> this regression technique finds out a linear relationship between x (input) and y(output).</a:t>
            </a:r>
          </a:p>
          <a:p>
            <a:r>
              <a:rPr lang="en-US" sz="2400" dirty="0"/>
              <a:t>The regression line is the best fit line for our model.</a:t>
            </a:r>
          </a:p>
          <a:p>
            <a:r>
              <a:rPr lang="en-US" sz="2400" dirty="0"/>
              <a:t>the model aims to predict y value such that the error difference between predicted value and true value is minimum. </a:t>
            </a:r>
          </a:p>
        </p:txBody>
      </p:sp>
      <p:pic>
        <p:nvPicPr>
          <p:cNvPr id="5122" name="Picture 2" descr="What is Linear Regression?">
            <a:extLst>
              <a:ext uri="{FF2B5EF4-FFF2-40B4-BE49-F238E27FC236}">
                <a16:creationId xmlns:a16="http://schemas.microsoft.com/office/drawing/2014/main" id="{541F0C58-0A9E-4755-ABD7-1D5B8D3234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7867" y="3429001"/>
            <a:ext cx="4444661" cy="34250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757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DB485-F99F-42B8-A183-5876AE6662EA}"/>
              </a:ext>
            </a:extLst>
          </p:cNvPr>
          <p:cNvSpPr>
            <a:spLocks noGrp="1"/>
          </p:cNvSpPr>
          <p:nvPr>
            <p:ph type="title"/>
          </p:nvPr>
        </p:nvSpPr>
        <p:spPr>
          <a:xfrm>
            <a:off x="722790" y="-88623"/>
            <a:ext cx="10090212" cy="824483"/>
          </a:xfrm>
        </p:spPr>
        <p:txBody>
          <a:bodyPr>
            <a:normAutofit fontScale="90000"/>
          </a:bodyPr>
          <a:lstStyle/>
          <a:p>
            <a:r>
              <a:rPr lang="en-IN" dirty="0"/>
              <a:t>Overfitting, Appropriate fitting and Underfitting</a:t>
            </a:r>
          </a:p>
        </p:txBody>
      </p:sp>
      <p:pic>
        <p:nvPicPr>
          <p:cNvPr id="5" name="Content Placeholder 4">
            <a:extLst>
              <a:ext uri="{FF2B5EF4-FFF2-40B4-BE49-F238E27FC236}">
                <a16:creationId xmlns:a16="http://schemas.microsoft.com/office/drawing/2014/main" id="{29ECB1CA-931A-4896-ABB1-99BB2A0C49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0014" y="784983"/>
            <a:ext cx="8495929" cy="3483331"/>
          </a:xfrm>
        </p:spPr>
      </p:pic>
      <p:sp>
        <p:nvSpPr>
          <p:cNvPr id="6" name="TextBox 5">
            <a:extLst>
              <a:ext uri="{FF2B5EF4-FFF2-40B4-BE49-F238E27FC236}">
                <a16:creationId xmlns:a16="http://schemas.microsoft.com/office/drawing/2014/main" id="{422442C3-EC50-4158-A4B3-0B069EEE9CA4}"/>
              </a:ext>
            </a:extLst>
          </p:cNvPr>
          <p:cNvSpPr txBox="1"/>
          <p:nvPr/>
        </p:nvSpPr>
        <p:spPr>
          <a:xfrm>
            <a:off x="722790" y="4367814"/>
            <a:ext cx="8495929" cy="1754326"/>
          </a:xfrm>
          <a:prstGeom prst="rect">
            <a:avLst/>
          </a:prstGeom>
          <a:noFill/>
        </p:spPr>
        <p:txBody>
          <a:bodyPr wrap="square" rtlCol="0">
            <a:spAutoFit/>
          </a:bodyPr>
          <a:lstStyle/>
          <a:p>
            <a:pPr marL="285750" indent="-285750" algn="l">
              <a:buFont typeface="Arial" panose="020B0604020202020204" pitchFamily="34" charset="0"/>
              <a:buChar char="•"/>
            </a:pPr>
            <a:r>
              <a:rPr lang="en-US" u="sng" dirty="0">
                <a:solidFill>
                  <a:srgbClr val="000000"/>
                </a:solidFill>
                <a:latin typeface="Helvetica Neue"/>
              </a:rPr>
              <a:t>U</a:t>
            </a:r>
            <a:r>
              <a:rPr lang="en-US" b="0" i="0" u="sng" dirty="0">
                <a:solidFill>
                  <a:srgbClr val="000000"/>
                </a:solidFill>
                <a:effectLst/>
                <a:latin typeface="Helvetica Neue"/>
              </a:rPr>
              <a:t>nderfitting</a:t>
            </a:r>
            <a:r>
              <a:rPr lang="en-US" b="0" i="0" dirty="0">
                <a:solidFill>
                  <a:srgbClr val="000000"/>
                </a:solidFill>
                <a:effectLst/>
                <a:latin typeface="Helvetica Neue"/>
              </a:rPr>
              <a:t> - it means not training the model than much well and data of the model is also limited</a:t>
            </a:r>
          </a:p>
          <a:p>
            <a:pPr marL="285750" indent="-285750" algn="l">
              <a:buFont typeface="Arial" panose="020B0604020202020204" pitchFamily="34" charset="0"/>
              <a:buChar char="•"/>
            </a:pPr>
            <a:r>
              <a:rPr lang="en-US" u="sng" dirty="0">
                <a:solidFill>
                  <a:srgbClr val="000000"/>
                </a:solidFill>
                <a:latin typeface="Helvetica Neue"/>
              </a:rPr>
              <a:t>A</a:t>
            </a:r>
            <a:r>
              <a:rPr lang="en-US" b="0" i="0" u="sng" dirty="0">
                <a:solidFill>
                  <a:srgbClr val="000000"/>
                </a:solidFill>
                <a:effectLst/>
                <a:latin typeface="Helvetica Neue"/>
              </a:rPr>
              <a:t>ppropriate fitting </a:t>
            </a:r>
            <a:r>
              <a:rPr lang="en-US" b="0" i="0" dirty="0">
                <a:solidFill>
                  <a:srgbClr val="000000"/>
                </a:solidFill>
                <a:effectLst/>
                <a:latin typeface="Helvetica Neue"/>
              </a:rPr>
              <a:t>- we have trained the data perfectly, non-linear curve, only two items are misclassified in above fig. good model</a:t>
            </a:r>
          </a:p>
          <a:p>
            <a:pPr marL="285750" indent="-285750" algn="l">
              <a:buFont typeface="Arial" panose="020B0604020202020204" pitchFamily="34" charset="0"/>
              <a:buChar char="•"/>
            </a:pPr>
            <a:r>
              <a:rPr lang="en-US" u="sng" dirty="0">
                <a:solidFill>
                  <a:srgbClr val="000000"/>
                </a:solidFill>
                <a:latin typeface="Helvetica Neue"/>
              </a:rPr>
              <a:t>O</a:t>
            </a:r>
            <a:r>
              <a:rPr lang="en-US" b="0" i="0" u="sng" dirty="0">
                <a:solidFill>
                  <a:srgbClr val="000000"/>
                </a:solidFill>
                <a:effectLst/>
                <a:latin typeface="Helvetica Neue"/>
              </a:rPr>
              <a:t>verfitting</a:t>
            </a:r>
            <a:r>
              <a:rPr lang="en-US" b="0" i="0" dirty="0">
                <a:solidFill>
                  <a:srgbClr val="000000"/>
                </a:solidFill>
                <a:effectLst/>
                <a:latin typeface="Helvetica Neue"/>
              </a:rPr>
              <a:t> - we have trained the model to much, included many features in it.</a:t>
            </a:r>
            <a:br>
              <a:rPr lang="en-US" dirty="0"/>
            </a:br>
            <a:endParaRPr lang="en-IN" dirty="0"/>
          </a:p>
        </p:txBody>
      </p:sp>
    </p:spTree>
    <p:extLst>
      <p:ext uri="{BB962C8B-B14F-4D97-AF65-F5344CB8AC3E}">
        <p14:creationId xmlns:p14="http://schemas.microsoft.com/office/powerpoint/2010/main" val="1699360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8D1B5849-9130-423F-9C23-483B018BE0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5079" y="102530"/>
            <a:ext cx="9443584" cy="6755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30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AFDA1-7B32-4A93-B33C-6514BA81FA22}"/>
              </a:ext>
            </a:extLst>
          </p:cNvPr>
          <p:cNvSpPr>
            <a:spLocks noGrp="1"/>
          </p:cNvSpPr>
          <p:nvPr>
            <p:ph type="title"/>
          </p:nvPr>
        </p:nvSpPr>
        <p:spPr>
          <a:xfrm>
            <a:off x="821872" y="103868"/>
            <a:ext cx="7677150" cy="614589"/>
          </a:xfrm>
        </p:spPr>
        <p:txBody>
          <a:bodyPr>
            <a:normAutofit/>
          </a:bodyPr>
          <a:lstStyle/>
          <a:p>
            <a:r>
              <a:rPr lang="en-IN" sz="3200" dirty="0"/>
              <a:t>Introduction of Project Internship</a:t>
            </a:r>
          </a:p>
        </p:txBody>
      </p:sp>
      <p:sp>
        <p:nvSpPr>
          <p:cNvPr id="5" name="Content Placeholder 4">
            <a:extLst>
              <a:ext uri="{FF2B5EF4-FFF2-40B4-BE49-F238E27FC236}">
                <a16:creationId xmlns:a16="http://schemas.microsoft.com/office/drawing/2014/main" id="{7E0094EA-6E70-4A45-A31A-E33FC9CAE132}"/>
              </a:ext>
            </a:extLst>
          </p:cNvPr>
          <p:cNvSpPr>
            <a:spLocks noGrp="1"/>
          </p:cNvSpPr>
          <p:nvPr>
            <p:ph idx="1"/>
          </p:nvPr>
        </p:nvSpPr>
        <p:spPr>
          <a:xfrm>
            <a:off x="666750" y="894897"/>
            <a:ext cx="10515600" cy="4351338"/>
          </a:xfrm>
        </p:spPr>
        <p:txBody>
          <a:bodyPr>
            <a:noAutofit/>
          </a:bodyPr>
          <a:lstStyle/>
          <a:p>
            <a:r>
              <a:rPr lang="en-US" sz="1400" dirty="0"/>
              <a:t>Boston House Prices Dataset was collected in 1978 and has 506 entries with 14 attributes or features for homes from various suburbs in Boston. Boston Housing Dataset Attribute Information (in order):</a:t>
            </a:r>
          </a:p>
          <a:p>
            <a:r>
              <a:rPr lang="en-US" sz="1400" dirty="0"/>
              <a:t>- CRIM per capita crime rate by town</a:t>
            </a:r>
          </a:p>
          <a:p>
            <a:r>
              <a:rPr lang="en-US" sz="1400" dirty="0"/>
              <a:t> - ZN proportion of residential land zoned for lots over 25,000 </a:t>
            </a:r>
            <a:r>
              <a:rPr lang="en-US" sz="1400" dirty="0" err="1"/>
              <a:t>sq.ft</a:t>
            </a:r>
            <a:endParaRPr lang="en-US" sz="1400" dirty="0"/>
          </a:p>
          <a:p>
            <a:r>
              <a:rPr lang="en-US" sz="1400" dirty="0"/>
              <a:t>- INDUS proportion of non-retail business acres per town</a:t>
            </a:r>
          </a:p>
          <a:p>
            <a:r>
              <a:rPr lang="en-US" sz="1400" dirty="0"/>
              <a:t> - CHAS Charles River dummy variable (= 1 if tract bounds river; 0 otherwise)</a:t>
            </a:r>
          </a:p>
          <a:p>
            <a:r>
              <a:rPr lang="en-US" sz="1400" dirty="0"/>
              <a:t> - NOX nitric oxides concentration (parts per 10 million)</a:t>
            </a:r>
          </a:p>
          <a:p>
            <a:r>
              <a:rPr lang="en-US" sz="1400" dirty="0"/>
              <a:t> - RM average number of rooms per dwelling</a:t>
            </a:r>
          </a:p>
          <a:p>
            <a:r>
              <a:rPr lang="en-US" sz="1400" dirty="0"/>
              <a:t> - AGE proportion of owner-occupied units built prior to 1940</a:t>
            </a:r>
          </a:p>
          <a:p>
            <a:r>
              <a:rPr lang="en-US" sz="1400" dirty="0"/>
              <a:t> - DIS weighted distances to five Boston employment </a:t>
            </a:r>
            <a:r>
              <a:rPr lang="en-US" sz="1400" dirty="0" err="1"/>
              <a:t>centres</a:t>
            </a:r>
            <a:endParaRPr lang="en-US" sz="1400" dirty="0"/>
          </a:p>
          <a:p>
            <a:r>
              <a:rPr lang="en-US" sz="1400" dirty="0"/>
              <a:t>- RAD index of accessibility to radial highways</a:t>
            </a:r>
          </a:p>
          <a:p>
            <a:r>
              <a:rPr lang="en-US" sz="1400" dirty="0"/>
              <a:t> - TAX full-value property-tax rate per $10,000</a:t>
            </a:r>
          </a:p>
          <a:p>
            <a:r>
              <a:rPr lang="en-US" sz="1400" dirty="0"/>
              <a:t> - PTRATIO pupil-teacher ratio by town </a:t>
            </a:r>
          </a:p>
          <a:p>
            <a:r>
              <a:rPr lang="en-US" sz="1400" dirty="0"/>
              <a:t>- B 1000(Bk - 0.63)^2 where Bk is the proportion of blacks by town</a:t>
            </a:r>
          </a:p>
          <a:p>
            <a:r>
              <a:rPr lang="en-US" sz="1400" dirty="0"/>
              <a:t> - LSTAT % lower status of the population </a:t>
            </a:r>
          </a:p>
          <a:p>
            <a:r>
              <a:rPr lang="en-US" sz="1400" dirty="0"/>
              <a:t>- MEDV Median value of owner-occupied homes in $1000's</a:t>
            </a:r>
          </a:p>
          <a:p>
            <a:endParaRPr lang="en-US" sz="1400" dirty="0"/>
          </a:p>
          <a:p>
            <a:endParaRPr lang="en-US" sz="1400" dirty="0"/>
          </a:p>
          <a:p>
            <a:endParaRPr lang="en-IN" sz="1400" dirty="0"/>
          </a:p>
        </p:txBody>
      </p:sp>
    </p:spTree>
    <p:extLst>
      <p:ext uri="{BB962C8B-B14F-4D97-AF65-F5344CB8AC3E}">
        <p14:creationId xmlns:p14="http://schemas.microsoft.com/office/powerpoint/2010/main" val="3356328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3049A2-2DEF-4C58-88E7-AA418B5FA865}"/>
              </a:ext>
            </a:extLst>
          </p:cNvPr>
          <p:cNvSpPr txBox="1"/>
          <p:nvPr/>
        </p:nvSpPr>
        <p:spPr>
          <a:xfrm>
            <a:off x="130629" y="0"/>
            <a:ext cx="10899322" cy="3970318"/>
          </a:xfrm>
          <a:prstGeom prst="rect">
            <a:avLst/>
          </a:prstGeom>
          <a:noFill/>
        </p:spPr>
        <p:txBody>
          <a:bodyPr wrap="square" rtlCol="0">
            <a:spAutoFit/>
          </a:bodyPr>
          <a:lstStyle/>
          <a:p>
            <a:r>
              <a:rPr lang="en-IN" dirty="0"/>
              <a:t>Step – 1</a:t>
            </a:r>
          </a:p>
          <a:p>
            <a:r>
              <a:rPr lang="en-IN" dirty="0"/>
              <a:t>Python inbuilt libraries used in making this project includes:</a:t>
            </a:r>
          </a:p>
          <a:p>
            <a:endParaRPr lang="en-IN" dirty="0"/>
          </a:p>
          <a:p>
            <a:pPr marL="285750" indent="-285750">
              <a:buFont typeface="Arial" panose="020B0604020202020204" pitchFamily="34" charset="0"/>
              <a:buChar char="•"/>
            </a:pPr>
            <a:r>
              <a:rPr lang="en-IN" dirty="0"/>
              <a:t>Pandas - </a:t>
            </a:r>
            <a:r>
              <a:rPr lang="en-US" dirty="0"/>
              <a:t>pandas is a fast, powerful, flexible and easy to use open source data analysis and manipulation tool</a:t>
            </a:r>
          </a:p>
          <a:p>
            <a:pPr marL="285750" indent="-285750">
              <a:buFont typeface="Arial" panose="020B0604020202020204" pitchFamily="34" charset="0"/>
              <a:buChar char="•"/>
            </a:pPr>
            <a:r>
              <a:rPr lang="en-US" dirty="0"/>
              <a:t>NumPy - NumPy is a Python library used for working with arrays. It also has functions for working in domain of linear algebra, Fourier transform, and matrices.</a:t>
            </a:r>
          </a:p>
          <a:p>
            <a:pPr marL="285750" indent="-285750">
              <a:buFont typeface="Arial" panose="020B0604020202020204" pitchFamily="34" charset="0"/>
              <a:buChar char="•"/>
            </a:pPr>
            <a:r>
              <a:rPr lang="en-US" dirty="0"/>
              <a:t>Seaborn - used for making statistical graphics, Seaborn is a data visualization library built on top of matplotlib, The graphs created can also be customized easily.</a:t>
            </a:r>
          </a:p>
          <a:p>
            <a:pPr marL="285750" indent="-285750">
              <a:buFont typeface="Arial" panose="020B0604020202020204" pitchFamily="34" charset="0"/>
              <a:buChar char="•"/>
            </a:pPr>
            <a:r>
              <a:rPr lang="en-US" dirty="0"/>
              <a:t>Matplotlib.pyplot -  creates a figure, creates a plotting area in a figure, plots some lines in a plotting area, decorates the plot with labels, etc.</a:t>
            </a:r>
          </a:p>
          <a:p>
            <a:pPr marL="285750" indent="-285750">
              <a:buFont typeface="Wingdings" panose="05000000000000000000" pitchFamily="2" charset="2"/>
              <a:buChar char="Ø"/>
            </a:pPr>
            <a:r>
              <a:rPr lang="en-US" dirty="0"/>
              <a:t>Seaborn uses fewer syntax and has stunning default themes and Matplotlib is more easily customizable through accessing the classes.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p:txBody>
      </p:sp>
      <p:pic>
        <p:nvPicPr>
          <p:cNvPr id="7170" name="Picture 2" descr="Best Python Libraries For Machine Learning | Blogs | Fireblaze AI School">
            <a:extLst>
              <a:ext uri="{FF2B5EF4-FFF2-40B4-BE49-F238E27FC236}">
                <a16:creationId xmlns:a16="http://schemas.microsoft.com/office/drawing/2014/main" id="{5DAD33E9-11F5-42A9-AF10-CEB43E434F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2294" y="3024358"/>
            <a:ext cx="5747657" cy="3833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41368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306</TotalTime>
  <Words>1250</Words>
  <Application>Microsoft Office PowerPoint</Application>
  <PresentationFormat>Widescreen</PresentationFormat>
  <Paragraphs>119</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Arial</vt:lpstr>
      <vt:lpstr>Calibri</vt:lpstr>
      <vt:lpstr>Calibri Light</vt:lpstr>
      <vt:lpstr>Consolas</vt:lpstr>
      <vt:lpstr>Helvetica Neue</vt:lpstr>
      <vt:lpstr>Roboto</vt:lpstr>
      <vt:lpstr>Times New Roman</vt:lpstr>
      <vt:lpstr>Wingdings</vt:lpstr>
      <vt:lpstr>Office Theme</vt:lpstr>
      <vt:lpstr>KIET GROUP OF INSTITUTIONS, GHAZIABAD Computer Science Engineering </vt:lpstr>
      <vt:lpstr>Introduction to Machine Learning</vt:lpstr>
      <vt:lpstr>PowerPoint Presentation</vt:lpstr>
      <vt:lpstr>Types of Supervised Learning</vt:lpstr>
      <vt:lpstr>Linear Regression</vt:lpstr>
      <vt:lpstr>Overfitting, Appropriate fitting and Underfitting</vt:lpstr>
      <vt:lpstr>PowerPoint Presentation</vt:lpstr>
      <vt:lpstr>Introduction of Project Internship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KIET GROUP OF INSTITUTIONS, GHAZIABAD Computer Science Engineering </dc:title>
  <dc:creator>RAJAT MAURYA</dc:creator>
  <cp:lastModifiedBy>RAJAT MAURYA</cp:lastModifiedBy>
  <cp:revision>23</cp:revision>
  <dcterms:created xsi:type="dcterms:W3CDTF">2021-09-29T17:30:48Z</dcterms:created>
  <dcterms:modified xsi:type="dcterms:W3CDTF">2021-09-30T07:59:51Z</dcterms:modified>
</cp:coreProperties>
</file>