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85" r:id="rId6"/>
    <p:sldId id="286" r:id="rId7"/>
    <p:sldId id="264" r:id="rId8"/>
    <p:sldId id="287" r:id="rId9"/>
    <p:sldId id="288" r:id="rId10"/>
    <p:sldId id="290" r:id="rId11"/>
    <p:sldId id="274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C5A"/>
    <a:srgbClr val="E08648"/>
    <a:srgbClr val="E36C64"/>
    <a:srgbClr val="675E8C"/>
    <a:srgbClr val="27282C"/>
    <a:srgbClr val="166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69" d="100"/>
          <a:sy n="69" d="100"/>
        </p:scale>
        <p:origin x="780" y="216"/>
      </p:cViewPr>
      <p:guideLst>
        <p:guide pos="3840"/>
        <p:guide orient="horz" pos="217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Decathlon</a:t>
            </a:r>
            <a:r>
              <a:rPr lang="en-US" altLang="zh-CN" sz="48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 </a:t>
            </a:r>
            <a:r>
              <a:rPr kumimoji="0" lang="zh-CN" altLang="en-US" sz="48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Assignment : Senior Data Analyst || </a:t>
            </a:r>
            <a:endParaRPr kumimoji="0" lang="zh-CN" altLang="en-US" sz="48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438525" y="4741863"/>
            <a:ext cx="7913688" cy="1655762"/>
          </a:xfrm>
          <a:ln/>
        </p:spPr>
        <p:txBody>
          <a:bodyPr wrap="square" lIns="91440" tIns="45720" rIns="91440" bIns="45720" anchor="t" anchorCtr="0"/>
          <a:p>
            <a:pPr defTabSz="914400">
              <a:buClrTx/>
              <a:buSzTx/>
            </a:pPr>
            <a:r>
              <a:rPr lang="en-US" altLang="zh-CN" b="1" kern="1200" dirty="0">
                <a:latin typeface="+mn-lt"/>
                <a:ea typeface="Arial" panose="020B0604020202020204" pitchFamily="34" charset="0"/>
                <a:cs typeface="+mn-cs"/>
              </a:rPr>
              <a:t>Presented by - Rajat Agarwal</a:t>
            </a:r>
            <a:endParaRPr lang="en-US" altLang="zh-CN" b="1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197803"/>
            <a:ext cx="10280650" cy="2852737"/>
          </a:xfrm>
          <a:ln/>
        </p:spPr>
        <p:txBody>
          <a:bodyPr wrap="square" lIns="91440" tIns="45720" rIns="91440" bIns="45720" anchor="b" anchorCtr="0"/>
          <a:p>
            <a:pPr defTabSz="914400">
              <a:buNone/>
            </a:pPr>
            <a:r>
              <a:rPr lang="zh-CN" altLang="en-US" kern="1200" dirty="0">
                <a:latin typeface="+mj-lt"/>
                <a:ea typeface="Arial" panose="020B0604020202020204" pitchFamily="34" charset="0"/>
                <a:cs typeface="+mj-cs"/>
              </a:rPr>
              <a:t>Python Programming Analysis</a:t>
            </a:r>
            <a:br>
              <a:rPr lang="zh-CN" altLang="en-US" kern="1200" dirty="0">
                <a:latin typeface="+mj-lt"/>
                <a:ea typeface="Arial" panose="020B0604020202020204" pitchFamily="34" charset="0"/>
                <a:cs typeface="+mj-cs"/>
              </a:rPr>
            </a:br>
            <a:br>
              <a:rPr lang="zh-CN" altLang="en-US" kern="1200" dirty="0">
                <a:latin typeface="+mj-lt"/>
                <a:ea typeface="Arial" panose="020B0604020202020204" pitchFamily="34" charset="0"/>
                <a:cs typeface="+mj-cs"/>
              </a:rPr>
            </a:br>
            <a:endParaRPr lang="zh-CN" altLang="en-US" kern="1200" dirty="0">
              <a:latin typeface="+mj-lt"/>
              <a:ea typeface="Arial" panose="020B0604020202020204" pitchFamily="34" charset="0"/>
              <a:cs typeface="+mj-cs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1066800" y="1784033"/>
            <a:ext cx="10280650" cy="1500187"/>
          </a:xfrm>
        </p:spPr>
        <p:txBody>
          <a:bodyPr/>
          <a:p>
            <a:r>
              <a:rPr lang="en-US" b="1"/>
              <a:t>Insight 1: RFM (Recency, Frequency, Monetary) Analysis</a:t>
            </a:r>
            <a:endParaRPr lang="en-US" b="1"/>
          </a:p>
          <a:p>
            <a:endParaRPr lang="en-US"/>
          </a:p>
          <a:p>
            <a:r>
              <a:rPr lang="en-US"/>
              <a:t>Objective: To evaluate customers' purchasing behavior using recency, frequency, and monetary values.</a:t>
            </a:r>
            <a:endParaRPr lang="en-US"/>
          </a:p>
          <a:p>
            <a:r>
              <a:rPr lang="en-US"/>
              <a:t>Method: Calculated RFM scores for each customer to segment them based on their purchasing activity.</a:t>
            </a:r>
            <a:endParaRPr lang="en-US"/>
          </a:p>
          <a:p>
            <a:r>
              <a:rPr lang="en-US"/>
              <a:t>Outcome: The scores helped categorize customers into distinct groups for further analysis.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30" y="240983"/>
            <a:ext cx="10280650" cy="1500187"/>
          </a:xfrm>
        </p:spPr>
        <p:txBody>
          <a:bodyPr/>
          <a:p>
            <a:r>
              <a:rPr lang="en-US" b="1"/>
              <a:t>Insight 2: Customer Segmentation</a:t>
            </a:r>
            <a:endParaRPr lang="en-US" b="1"/>
          </a:p>
          <a:p>
            <a:endParaRPr lang="en-US"/>
          </a:p>
          <a:p>
            <a:r>
              <a:rPr lang="en-US"/>
              <a:t>Objective: To segment customers into high-value, mid-tier, and low-value groups based on their monetary value.</a:t>
            </a:r>
            <a:endParaRPr lang="en-US"/>
          </a:p>
          <a:p>
            <a:r>
              <a:rPr lang="en-US"/>
              <a:t>Approach: Focused on adjusting the Average Order Value (AOV) for low-value customers to improve overall profitability.</a:t>
            </a:r>
            <a:endParaRPr lang="en-US"/>
          </a:p>
          <a:p>
            <a:r>
              <a:rPr lang="en-US"/>
              <a:t>Outcome: Identified key areas to redefine targeting strategies for low-value customers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/>
        </p:nvSpPr>
        <p:spPr>
          <a:xfrm>
            <a:off x="786130" y="3651568"/>
            <a:ext cx="10280650" cy="1500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Insight 3: Top-Selling Products (by Quantity)</a:t>
            </a:r>
            <a:endParaRPr lang="en-US" b="1"/>
          </a:p>
          <a:p>
            <a:endParaRPr lang="en-US"/>
          </a:p>
          <a:p>
            <a:r>
              <a:rPr lang="en-US"/>
              <a:t>Objective: To identify the most frequently purchased products across both years.</a:t>
            </a:r>
            <a:endParaRPr lang="en-US"/>
          </a:p>
          <a:p>
            <a:r>
              <a:rPr lang="en-US"/>
              <a:t>Method: Analyzed purchase data to list the top-selling products.</a:t>
            </a:r>
            <a:endParaRPr lang="en-US"/>
          </a:p>
          <a:p>
            <a:r>
              <a:rPr lang="en-US"/>
              <a:t>Outcome: Provided a clear view of product performance and customer demand trends.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555" y="303213"/>
            <a:ext cx="10280650" cy="1500187"/>
          </a:xfrm>
        </p:spPr>
        <p:txBody>
          <a:bodyPr/>
          <a:p>
            <a:r>
              <a:rPr lang="en-US" b="1"/>
              <a:t>Insight 4: Country-wise and Year-wise Customer Distribution</a:t>
            </a:r>
            <a:endParaRPr lang="en-US" b="1"/>
          </a:p>
          <a:p>
            <a:endParaRPr lang="en-US"/>
          </a:p>
          <a:p>
            <a:r>
              <a:rPr lang="en-US"/>
              <a:t>Objective: To track the number of unique customers across countries, year-on-year.</a:t>
            </a:r>
            <a:endParaRPr lang="en-US"/>
          </a:p>
          <a:p>
            <a:r>
              <a:rPr lang="en-US"/>
              <a:t>Outcome: Established a geographic and temporal pattern of customer growth.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Insight 5: Country-wise Cancellations</a:t>
            </a:r>
            <a:endParaRPr lang="en-US" b="1"/>
          </a:p>
          <a:p>
            <a:endParaRPr lang="en-US"/>
          </a:p>
          <a:p>
            <a:r>
              <a:rPr lang="en-US"/>
              <a:t>Objective: To find the countries with the highest cancellation rates.</a:t>
            </a:r>
            <a:endParaRPr lang="en-US"/>
          </a:p>
          <a:p>
            <a:r>
              <a:rPr lang="en-US"/>
              <a:t>Outcome: Facilitated targeted interventions for regions with high cancellation rates.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Calibri" panose="020F0502020204030204" pitchFamily="34" charset="0"/>
                <a:ea typeface="Microsoft YaHei Light" panose="020B0502040204020203" pitchFamily="34" charset="-122"/>
                <a:sym typeface="+mn-ea"/>
              </a:rPr>
              <a:t>Recommendations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28930" y="728345"/>
            <a:ext cx="539750" cy="541338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矩形 5"/>
          <p:cNvSpPr/>
          <p:nvPr/>
        </p:nvSpPr>
        <p:spPr>
          <a:xfrm>
            <a:off x="1303655" y="1767840"/>
            <a:ext cx="9428480" cy="38665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algn="just"/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RFM Analysis: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algn="just"/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Focus on High-Value Customers: Use personalized marketing and loyalty programs to retain and grow high-value customers.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Improve Low-Value Customer AOV: Redefine engagement strategies (e.g., upselling, cross-selling) for low-value customers to increase their average order value.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grpSp>
        <p:nvGrpSpPr>
          <p:cNvPr id="9226" name="组合 16"/>
          <p:cNvGrpSpPr/>
          <p:nvPr/>
        </p:nvGrpSpPr>
        <p:grpSpPr>
          <a:xfrm>
            <a:off x="479108" y="827088"/>
            <a:ext cx="276225" cy="366712"/>
            <a:chOff x="2443163" y="2125663"/>
            <a:chExt cx="315913" cy="511175"/>
          </a:xfrm>
        </p:grpSpPr>
        <p:sp>
          <p:nvSpPr>
            <p:cNvPr id="9227" name="Freeform 78"/>
            <p:cNvSpPr/>
            <p:nvPr/>
          </p:nvSpPr>
          <p:spPr>
            <a:xfrm>
              <a:off x="2443163" y="2125663"/>
              <a:ext cx="315913" cy="396875"/>
            </a:xfrm>
            <a:custGeom>
              <a:avLst/>
              <a:gdLst/>
              <a:ahLst/>
              <a:cxnLst>
                <a:cxn ang="0">
                  <a:pos x="157084" y="0"/>
                </a:cxn>
                <a:cxn ang="0">
                  <a:pos x="873" y="157878"/>
                </a:cxn>
                <a:cxn ang="0">
                  <a:pos x="63706" y="281738"/>
                </a:cxn>
                <a:cxn ang="0">
                  <a:pos x="95123" y="375941"/>
                </a:cxn>
                <a:cxn ang="0">
                  <a:pos x="157957" y="396875"/>
                </a:cxn>
                <a:cxn ang="0">
                  <a:pos x="220790" y="375941"/>
                </a:cxn>
                <a:cxn ang="0">
                  <a:pos x="220790" y="375941"/>
                </a:cxn>
                <a:cxn ang="0">
                  <a:pos x="252207" y="281738"/>
                </a:cxn>
                <a:cxn ang="0">
                  <a:pos x="315040" y="157878"/>
                </a:cxn>
                <a:cxn ang="0">
                  <a:pos x="159702" y="0"/>
                </a:cxn>
                <a:cxn ang="0">
                  <a:pos x="157084" y="0"/>
                </a:cxn>
              </a:cxnLst>
              <a:pathLst>
                <a:path w="362" h="455">
                  <a:moveTo>
                    <a:pt x="180" y="0"/>
                  </a:moveTo>
                  <a:cubicBezTo>
                    <a:pt x="80" y="0"/>
                    <a:pt x="0" y="81"/>
                    <a:pt x="1" y="181"/>
                  </a:cubicBezTo>
                  <a:cubicBezTo>
                    <a:pt x="1" y="239"/>
                    <a:pt x="44" y="290"/>
                    <a:pt x="73" y="323"/>
                  </a:cubicBezTo>
                  <a:cubicBezTo>
                    <a:pt x="103" y="356"/>
                    <a:pt x="109" y="431"/>
                    <a:pt x="109" y="431"/>
                  </a:cubicBezTo>
                  <a:cubicBezTo>
                    <a:pt x="109" y="431"/>
                    <a:pt x="142" y="455"/>
                    <a:pt x="181" y="455"/>
                  </a:cubicBezTo>
                  <a:cubicBezTo>
                    <a:pt x="221" y="455"/>
                    <a:pt x="253" y="431"/>
                    <a:pt x="253" y="431"/>
                  </a:cubicBezTo>
                  <a:cubicBezTo>
                    <a:pt x="253" y="431"/>
                    <a:pt x="253" y="431"/>
                    <a:pt x="253" y="431"/>
                  </a:cubicBezTo>
                  <a:cubicBezTo>
                    <a:pt x="253" y="431"/>
                    <a:pt x="260" y="356"/>
                    <a:pt x="289" y="323"/>
                  </a:cubicBezTo>
                  <a:cubicBezTo>
                    <a:pt x="318" y="290"/>
                    <a:pt x="361" y="239"/>
                    <a:pt x="361" y="181"/>
                  </a:cubicBezTo>
                  <a:cubicBezTo>
                    <a:pt x="362" y="81"/>
                    <a:pt x="282" y="0"/>
                    <a:pt x="183" y="0"/>
                  </a:cubicBezTo>
                  <a:lnTo>
                    <a:pt x="180" y="0"/>
                  </a:lnTo>
                  <a:close/>
                </a:path>
              </a:pathLst>
            </a:custGeom>
            <a:noFill/>
            <a:ln w="349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28" name="Freeform 79"/>
            <p:cNvSpPr/>
            <p:nvPr/>
          </p:nvSpPr>
          <p:spPr>
            <a:xfrm>
              <a:off x="2530475" y="2508250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29" name="Freeform 80"/>
            <p:cNvSpPr/>
            <p:nvPr/>
          </p:nvSpPr>
          <p:spPr>
            <a:xfrm>
              <a:off x="2600325" y="2508250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0" name="Freeform 81"/>
            <p:cNvSpPr/>
            <p:nvPr/>
          </p:nvSpPr>
          <p:spPr>
            <a:xfrm>
              <a:off x="2530475" y="2551113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1" name="Freeform 82"/>
            <p:cNvSpPr/>
            <p:nvPr/>
          </p:nvSpPr>
          <p:spPr>
            <a:xfrm>
              <a:off x="2600325" y="2551113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2" name="Freeform 83"/>
            <p:cNvSpPr/>
            <p:nvPr/>
          </p:nvSpPr>
          <p:spPr>
            <a:xfrm>
              <a:off x="2562225" y="2613025"/>
              <a:ext cx="77788" cy="23813"/>
            </a:xfrm>
            <a:custGeom>
              <a:avLst/>
              <a:gdLst/>
              <a:ahLst/>
              <a:cxnLst>
                <a:cxn ang="0">
                  <a:pos x="77788" y="0"/>
                </a:cxn>
                <a:cxn ang="0">
                  <a:pos x="38894" y="23813"/>
                </a:cxn>
                <a:cxn ang="0">
                  <a:pos x="0" y="0"/>
                </a:cxn>
              </a:cxnLst>
              <a:pathLst>
                <a:path w="88" h="27">
                  <a:moveTo>
                    <a:pt x="88" y="0"/>
                  </a:moveTo>
                  <a:cubicBezTo>
                    <a:pt x="88" y="0"/>
                    <a:pt x="69" y="27"/>
                    <a:pt x="44" y="27"/>
                  </a:cubicBezTo>
                  <a:cubicBezTo>
                    <a:pt x="20" y="27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9233" name="Freeform 84"/>
            <p:cNvSpPr/>
            <p:nvPr/>
          </p:nvSpPr>
          <p:spPr>
            <a:xfrm>
              <a:off x="2544763" y="2297113"/>
              <a:ext cx="112713" cy="219075"/>
            </a:xfrm>
            <a:custGeom>
              <a:avLst/>
              <a:gdLst/>
              <a:ahLst/>
              <a:cxnLst>
                <a:cxn ang="0">
                  <a:pos x="38100" y="219075"/>
                </a:cxn>
                <a:cxn ang="0">
                  <a:pos x="0" y="15875"/>
                </a:cxn>
                <a:cxn ang="0">
                  <a:pos x="9525" y="0"/>
                </a:cxn>
                <a:cxn ang="0">
                  <a:pos x="25400" y="31750"/>
                </a:cxn>
                <a:cxn ang="0">
                  <a:pos x="39688" y="0"/>
                </a:cxn>
                <a:cxn ang="0">
                  <a:pos x="55563" y="31750"/>
                </a:cxn>
                <a:cxn ang="0">
                  <a:pos x="71438" y="0"/>
                </a:cxn>
                <a:cxn ang="0">
                  <a:pos x="87313" y="31750"/>
                </a:cxn>
                <a:cxn ang="0">
                  <a:pos x="103188" y="0"/>
                </a:cxn>
                <a:cxn ang="0">
                  <a:pos x="112713" y="15875"/>
                </a:cxn>
                <a:cxn ang="0">
                  <a:pos x="73025" y="219075"/>
                </a:cxn>
              </a:cxnLst>
              <a:pathLst>
                <a:path w="71" h="138">
                  <a:moveTo>
                    <a:pt x="24" y="138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6" y="20"/>
                  </a:lnTo>
                  <a:lnTo>
                    <a:pt x="25" y="0"/>
                  </a:lnTo>
                  <a:lnTo>
                    <a:pt x="35" y="20"/>
                  </a:lnTo>
                  <a:lnTo>
                    <a:pt x="45" y="0"/>
                  </a:lnTo>
                  <a:lnTo>
                    <a:pt x="55" y="20"/>
                  </a:lnTo>
                  <a:lnTo>
                    <a:pt x="65" y="0"/>
                  </a:lnTo>
                  <a:lnTo>
                    <a:pt x="71" y="10"/>
                  </a:lnTo>
                  <a:lnTo>
                    <a:pt x="46" y="138"/>
                  </a:lnTo>
                </a:path>
              </a:pathLst>
            </a:custGeom>
            <a:noFill/>
            <a:ln w="11113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30" y="-175260"/>
            <a:ext cx="9126855" cy="1527810"/>
          </a:xfrm>
        </p:spPr>
        <p:txBody>
          <a:bodyPr/>
          <a:p>
            <a:r>
              <a:rPr lang="en-US"/>
              <a:t>Tableau Dashboard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352233"/>
            <a:ext cx="10280650" cy="1500187"/>
          </a:xfrm>
        </p:spPr>
        <p:txBody>
          <a:bodyPr/>
          <a:p>
            <a:r>
              <a:rPr lang="en-US" b="1"/>
              <a:t>Insights / Key Metrics</a:t>
            </a:r>
            <a:endParaRPr lang="en-US" b="1"/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Total Unique Customers</a:t>
            </a:r>
            <a:endParaRPr lang="en-US" b="1"/>
          </a:p>
          <a:p>
            <a:r>
              <a:rPr lang="en-US"/>
              <a:t>Insight: Visualized the total unique customer count, providing a clear understanding of the customer base size.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Total Transacted Countries</a:t>
            </a:r>
            <a:endParaRPr lang="en-US" b="1"/>
          </a:p>
          <a:p>
            <a:r>
              <a:rPr lang="en-US"/>
              <a:t>Insight: Mapped the distribution of transactions across various countries to highlight global reach.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RFM Analysis &amp; Customer Segmentation</a:t>
            </a:r>
            <a:endParaRPr lang="en-US" b="1"/>
          </a:p>
          <a:p>
            <a:r>
              <a:rPr lang="en-US"/>
              <a:t>Insight: Displayed segmented unique customers based on RFM scores, enabling a quick view of high-value vs. low-value segments.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Country-wise Customer Distribution</a:t>
            </a:r>
            <a:endParaRPr lang="en-US" b="1"/>
          </a:p>
          <a:p>
            <a:r>
              <a:rPr lang="en-US"/>
              <a:t>Insight: Presented the distribution of customers across different countries for regional insights.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938848"/>
            <a:ext cx="10280650" cy="1500187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Top 10 Products by Sales Quantity</a:t>
            </a:r>
            <a:endParaRPr lang="en-US" b="1"/>
          </a:p>
          <a:p>
            <a:r>
              <a:rPr lang="en-US"/>
              <a:t>Insight: Ranked the top 10 products in terms of sales, helping identify the most popular items.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Top 10 Countries by Cancellations</a:t>
            </a:r>
            <a:endParaRPr lang="en-US" b="1"/>
          </a:p>
          <a:p>
            <a:r>
              <a:rPr lang="en-US"/>
              <a:t>Insight: Highlighted countries with the highest cancellation rates, pointing to areas of concern.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Top 10 Countries by Sales Quantity (Excluding Cancellations)</a:t>
            </a:r>
            <a:endParaRPr lang="en-US" b="1"/>
          </a:p>
          <a:p>
            <a:r>
              <a:rPr lang="en-US"/>
              <a:t>Insight: Showed the top 10 countries with the highest sales when cancellations were excluded, indicating strong market performance.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Bottom 10 Countries by Sales Quantity (Excluding Cancellations)</a:t>
            </a:r>
            <a:endParaRPr lang="en-US" b="1"/>
          </a:p>
          <a:p>
            <a:r>
              <a:rPr lang="en-US"/>
              <a:t>Insight: Focused on the countries with the least sales, helping to pinpoint underperforming regions.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Calibri" panose="020F0502020204030204" pitchFamily="34" charset="0"/>
                <a:ea typeface="Microsoft YaHei Light" panose="020B0502040204020203" pitchFamily="34" charset="-122"/>
                <a:sym typeface="+mn-ea"/>
              </a:rPr>
              <a:t>Recommendations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328930" y="728345"/>
            <a:ext cx="539750" cy="541338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矩形 5"/>
          <p:cNvSpPr/>
          <p:nvPr/>
        </p:nvSpPr>
        <p:spPr>
          <a:xfrm>
            <a:off x="1303655" y="1767840"/>
            <a:ext cx="9428480" cy="38665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algn="just"/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Tableau Dashboard:</a:t>
            </a:r>
            <a:endParaRPr lang="zh-CN" altLang="en-US" sz="2800" b="1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Action on High Cancellation Regions: Implement country-specific strategies to reduce cancellation rates.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Expand in Underperforming Countries: Use insights from bottom-performing countries to drive marketing and operational strategies for improvement.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Optimize Product Focus: Prioritize top-selling products in marketing campaigns and supply chain planning.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grpSp>
        <p:nvGrpSpPr>
          <p:cNvPr id="9226" name="组合 16"/>
          <p:cNvGrpSpPr/>
          <p:nvPr/>
        </p:nvGrpSpPr>
        <p:grpSpPr>
          <a:xfrm>
            <a:off x="479108" y="827088"/>
            <a:ext cx="276225" cy="366712"/>
            <a:chOff x="2443163" y="2125663"/>
            <a:chExt cx="315913" cy="511175"/>
          </a:xfrm>
        </p:grpSpPr>
        <p:sp>
          <p:nvSpPr>
            <p:cNvPr id="9227" name="Freeform 78"/>
            <p:cNvSpPr/>
            <p:nvPr/>
          </p:nvSpPr>
          <p:spPr>
            <a:xfrm>
              <a:off x="2443163" y="2125663"/>
              <a:ext cx="315913" cy="396875"/>
            </a:xfrm>
            <a:custGeom>
              <a:avLst/>
              <a:gdLst/>
              <a:ahLst/>
              <a:cxnLst>
                <a:cxn ang="0">
                  <a:pos x="157084" y="0"/>
                </a:cxn>
                <a:cxn ang="0">
                  <a:pos x="873" y="157878"/>
                </a:cxn>
                <a:cxn ang="0">
                  <a:pos x="63706" y="281738"/>
                </a:cxn>
                <a:cxn ang="0">
                  <a:pos x="95123" y="375941"/>
                </a:cxn>
                <a:cxn ang="0">
                  <a:pos x="157957" y="396875"/>
                </a:cxn>
                <a:cxn ang="0">
                  <a:pos x="220790" y="375941"/>
                </a:cxn>
                <a:cxn ang="0">
                  <a:pos x="220790" y="375941"/>
                </a:cxn>
                <a:cxn ang="0">
                  <a:pos x="252207" y="281738"/>
                </a:cxn>
                <a:cxn ang="0">
                  <a:pos x="315040" y="157878"/>
                </a:cxn>
                <a:cxn ang="0">
                  <a:pos x="159702" y="0"/>
                </a:cxn>
                <a:cxn ang="0">
                  <a:pos x="157084" y="0"/>
                </a:cxn>
              </a:cxnLst>
              <a:pathLst>
                <a:path w="362" h="455">
                  <a:moveTo>
                    <a:pt x="180" y="0"/>
                  </a:moveTo>
                  <a:cubicBezTo>
                    <a:pt x="80" y="0"/>
                    <a:pt x="0" y="81"/>
                    <a:pt x="1" y="181"/>
                  </a:cubicBezTo>
                  <a:cubicBezTo>
                    <a:pt x="1" y="239"/>
                    <a:pt x="44" y="290"/>
                    <a:pt x="73" y="323"/>
                  </a:cubicBezTo>
                  <a:cubicBezTo>
                    <a:pt x="103" y="356"/>
                    <a:pt x="109" y="431"/>
                    <a:pt x="109" y="431"/>
                  </a:cubicBezTo>
                  <a:cubicBezTo>
                    <a:pt x="109" y="431"/>
                    <a:pt x="142" y="455"/>
                    <a:pt x="181" y="455"/>
                  </a:cubicBezTo>
                  <a:cubicBezTo>
                    <a:pt x="221" y="455"/>
                    <a:pt x="253" y="431"/>
                    <a:pt x="253" y="431"/>
                  </a:cubicBezTo>
                  <a:cubicBezTo>
                    <a:pt x="253" y="431"/>
                    <a:pt x="253" y="431"/>
                    <a:pt x="253" y="431"/>
                  </a:cubicBezTo>
                  <a:cubicBezTo>
                    <a:pt x="253" y="431"/>
                    <a:pt x="260" y="356"/>
                    <a:pt x="289" y="323"/>
                  </a:cubicBezTo>
                  <a:cubicBezTo>
                    <a:pt x="318" y="290"/>
                    <a:pt x="361" y="239"/>
                    <a:pt x="361" y="181"/>
                  </a:cubicBezTo>
                  <a:cubicBezTo>
                    <a:pt x="362" y="81"/>
                    <a:pt x="282" y="0"/>
                    <a:pt x="183" y="0"/>
                  </a:cubicBezTo>
                  <a:lnTo>
                    <a:pt x="180" y="0"/>
                  </a:lnTo>
                  <a:close/>
                </a:path>
              </a:pathLst>
            </a:custGeom>
            <a:noFill/>
            <a:ln w="349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28" name="Freeform 79"/>
            <p:cNvSpPr/>
            <p:nvPr/>
          </p:nvSpPr>
          <p:spPr>
            <a:xfrm>
              <a:off x="2530475" y="2508250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29" name="Freeform 80"/>
            <p:cNvSpPr/>
            <p:nvPr/>
          </p:nvSpPr>
          <p:spPr>
            <a:xfrm>
              <a:off x="2600325" y="2508250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0" name="Freeform 81"/>
            <p:cNvSpPr/>
            <p:nvPr/>
          </p:nvSpPr>
          <p:spPr>
            <a:xfrm>
              <a:off x="2530475" y="2551113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1" name="Freeform 82"/>
            <p:cNvSpPr/>
            <p:nvPr/>
          </p:nvSpPr>
          <p:spPr>
            <a:xfrm>
              <a:off x="2600325" y="2551113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9232" name="Freeform 83"/>
            <p:cNvSpPr/>
            <p:nvPr/>
          </p:nvSpPr>
          <p:spPr>
            <a:xfrm>
              <a:off x="2562225" y="2613025"/>
              <a:ext cx="77788" cy="23813"/>
            </a:xfrm>
            <a:custGeom>
              <a:avLst/>
              <a:gdLst/>
              <a:ahLst/>
              <a:cxnLst>
                <a:cxn ang="0">
                  <a:pos x="77788" y="0"/>
                </a:cxn>
                <a:cxn ang="0">
                  <a:pos x="38894" y="23813"/>
                </a:cxn>
                <a:cxn ang="0">
                  <a:pos x="0" y="0"/>
                </a:cxn>
              </a:cxnLst>
              <a:pathLst>
                <a:path w="88" h="27">
                  <a:moveTo>
                    <a:pt x="88" y="0"/>
                  </a:moveTo>
                  <a:cubicBezTo>
                    <a:pt x="88" y="0"/>
                    <a:pt x="69" y="27"/>
                    <a:pt x="44" y="27"/>
                  </a:cubicBezTo>
                  <a:cubicBezTo>
                    <a:pt x="20" y="27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9233" name="Freeform 84"/>
            <p:cNvSpPr/>
            <p:nvPr/>
          </p:nvSpPr>
          <p:spPr>
            <a:xfrm>
              <a:off x="2544763" y="2297113"/>
              <a:ext cx="112713" cy="219075"/>
            </a:xfrm>
            <a:custGeom>
              <a:avLst/>
              <a:gdLst/>
              <a:ahLst/>
              <a:cxnLst>
                <a:cxn ang="0">
                  <a:pos x="38100" y="219075"/>
                </a:cxn>
                <a:cxn ang="0">
                  <a:pos x="0" y="15875"/>
                </a:cxn>
                <a:cxn ang="0">
                  <a:pos x="9525" y="0"/>
                </a:cxn>
                <a:cxn ang="0">
                  <a:pos x="25400" y="31750"/>
                </a:cxn>
                <a:cxn ang="0">
                  <a:pos x="39688" y="0"/>
                </a:cxn>
                <a:cxn ang="0">
                  <a:pos x="55563" y="31750"/>
                </a:cxn>
                <a:cxn ang="0">
                  <a:pos x="71438" y="0"/>
                </a:cxn>
                <a:cxn ang="0">
                  <a:pos x="87313" y="31750"/>
                </a:cxn>
                <a:cxn ang="0">
                  <a:pos x="103188" y="0"/>
                </a:cxn>
                <a:cxn ang="0">
                  <a:pos x="112713" y="15875"/>
                </a:cxn>
                <a:cxn ang="0">
                  <a:pos x="73025" y="219075"/>
                </a:cxn>
              </a:cxnLst>
              <a:pathLst>
                <a:path w="71" h="138">
                  <a:moveTo>
                    <a:pt x="24" y="138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6" y="20"/>
                  </a:lnTo>
                  <a:lnTo>
                    <a:pt x="25" y="0"/>
                  </a:lnTo>
                  <a:lnTo>
                    <a:pt x="35" y="20"/>
                  </a:lnTo>
                  <a:lnTo>
                    <a:pt x="45" y="0"/>
                  </a:lnTo>
                  <a:lnTo>
                    <a:pt x="55" y="20"/>
                  </a:lnTo>
                  <a:lnTo>
                    <a:pt x="65" y="0"/>
                  </a:lnTo>
                  <a:lnTo>
                    <a:pt x="71" y="10"/>
                  </a:lnTo>
                  <a:lnTo>
                    <a:pt x="46" y="138"/>
                  </a:lnTo>
                </a:path>
              </a:pathLst>
            </a:custGeom>
            <a:noFill/>
            <a:ln w="11113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46313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</a:t>
            </a:r>
            <a:endParaRPr kumimoji="0" lang="en-US" altLang="zh-CN" sz="60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3379</Words>
  <Application>WPS Presentation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 Light</vt:lpstr>
      <vt:lpstr>Calibri Light</vt:lpstr>
      <vt:lpstr>Microsoft YaHei</vt:lpstr>
      <vt:lpstr>方正综艺简体</vt:lpstr>
      <vt:lpstr>Arial Unicode MS</vt:lpstr>
      <vt:lpstr>黑体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Recommendations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aggar</cp:lastModifiedBy>
  <cp:revision>31</cp:revision>
  <dcterms:created xsi:type="dcterms:W3CDTF">2015-10-06T12:45:30Z</dcterms:created>
  <dcterms:modified xsi:type="dcterms:W3CDTF">2024-10-08T11:45:55Z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63C7C265F8F540E1A0BE8554761E9C7C_13</vt:lpwstr>
  </property>
</Properties>
</file>