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16140625" r:id="rId10"/>
    <p:sldId id="16140628" r:id="rId11"/>
    <p:sldId id="16140630" r:id="rId12"/>
    <p:sldId id="16140629" r:id="rId13"/>
    <p:sldId id="16140623"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DEF7B0-667D-8DE6-EF36-2F6C5A2D2F04}" v="145" dt="2025-02-26T19:06:20.510"/>
    <p1510:client id="{940741DF-9730-AF05-F19C-DF106373099E}" v="44" dt="2025-02-26T19:24:39.2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2/26/2025</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www.python.org/ftp/python/3.13.2/python-3.13.2-amd64.ex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ajatB29/secure-data-hiding-using-steganography1.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7919" y="1718662"/>
            <a:ext cx="9144000" cy="977778"/>
          </a:xfrm>
        </p:spPr>
        <p:txBody>
          <a:bodyPr vert="horz" lIns="91440" tIns="45720" rIns="91440" bIns="45720" rtlCol="0" anchor="b">
            <a:noAutofit/>
          </a:bodyPr>
          <a:lstStyle/>
          <a:p>
            <a:pPr algn="ctr">
              <a:lnSpc>
                <a:spcPct val="100000"/>
              </a:lnSpc>
            </a:pPr>
            <a:r>
              <a:rPr lang="en-US" altLang="en-US" sz="3100" b="1" dirty="0">
                <a:solidFill>
                  <a:srgbClr val="FFC000"/>
                </a:solidFill>
                <a:latin typeface="Arial"/>
                <a:cs typeface="Arial"/>
              </a:rPr>
              <a:t>Secure Data Hiding in Images Using</a:t>
            </a:r>
            <a:br>
              <a:rPr lang="en-US" altLang="en-US" sz="3100" b="1" dirty="0">
                <a:solidFill>
                  <a:srgbClr val="FFC000"/>
                </a:solidFill>
                <a:latin typeface="Arial" panose="020B0604020202020204" pitchFamily="34" charset="0"/>
                <a:cs typeface="Arial" panose="020B0604020202020204" pitchFamily="34" charset="0"/>
              </a:rPr>
            </a:br>
            <a:r>
              <a:rPr lang="en-US" altLang="en-US" sz="3100" b="1" dirty="0">
                <a:solidFill>
                  <a:srgbClr val="FFC000"/>
                </a:solidFill>
                <a:latin typeface="Arial"/>
                <a:cs typeface="Arial"/>
              </a:rPr>
              <a:t>Steganography</a:t>
            </a:r>
          </a:p>
        </p:txBody>
      </p:sp>
      <p:sp>
        <p:nvSpPr>
          <p:cNvPr id="3" name="TextBox 2"/>
          <p:cNvSpPr txBox="1"/>
          <p:nvPr/>
        </p:nvSpPr>
        <p:spPr>
          <a:xfrm>
            <a:off x="-329782" y="1034321"/>
            <a:ext cx="12726648" cy="58356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EDUNET PROJECT</a:t>
            </a:r>
          </a:p>
        </p:txBody>
      </p:sp>
      <p:sp>
        <p:nvSpPr>
          <p:cNvPr id="4" name="TextBox 3"/>
          <p:cNvSpPr txBox="1"/>
          <p:nvPr/>
        </p:nvSpPr>
        <p:spPr>
          <a:xfrm>
            <a:off x="3117215" y="3814445"/>
            <a:ext cx="7980045" cy="2094230"/>
          </a:xfrm>
          <a:prstGeom prst="rect">
            <a:avLst/>
          </a:prstGeom>
          <a:noFill/>
        </p:spPr>
        <p:txBody>
          <a:bodyPr wrap="square" lIns="91440" tIns="45720" rIns="91440" bIns="45720" rtlCol="0" anchor="t">
            <a:noAutofit/>
          </a:bodyPr>
          <a:lstStyle/>
          <a:p>
            <a:pPr>
              <a:lnSpc>
                <a:spcPct val="150000"/>
              </a:lnSpc>
            </a:pPr>
            <a:r>
              <a:rPr lang="en-US" sz="2000" b="1" dirty="0">
                <a:solidFill>
                  <a:schemeClr val="bg1"/>
                </a:solidFill>
                <a:latin typeface="Arial"/>
                <a:cs typeface="Arial"/>
              </a:rPr>
              <a:t>Presented By:</a:t>
            </a:r>
            <a:r>
              <a:rPr lang="en-US" sz="2000" b="1" dirty="0">
                <a:solidFill>
                  <a:srgbClr val="FFC000"/>
                </a:solidFill>
                <a:latin typeface="Arial" panose="020B0604020202020204"/>
                <a:cs typeface="Arial" panose="020B0604020202020204"/>
              </a:rPr>
              <a:t>  Rajat Kumar</a:t>
            </a:r>
          </a:p>
          <a:p>
            <a:pPr>
              <a:lnSpc>
                <a:spcPct val="150000"/>
              </a:lnSpc>
            </a:pPr>
            <a:r>
              <a:rPr lang="en-US" sz="2000" b="1" dirty="0">
                <a:solidFill>
                  <a:schemeClr val="bg1"/>
                </a:solidFill>
                <a:latin typeface="Arial" panose="020B0604020202020204"/>
                <a:cs typeface="Arial" panose="020B0604020202020204"/>
              </a:rPr>
              <a:t>Student Name:</a:t>
            </a:r>
            <a:r>
              <a:rPr lang="en-US" sz="2000" b="1" dirty="0">
                <a:solidFill>
                  <a:srgbClr val="FFC000"/>
                </a:solidFill>
                <a:latin typeface="Arial" panose="020B0604020202020204"/>
                <a:cs typeface="Arial" panose="020B0604020202020204"/>
              </a:rPr>
              <a:t> </a:t>
            </a:r>
            <a:r>
              <a:rPr lang="en-US" sz="2000" b="1" dirty="0">
                <a:solidFill>
                  <a:srgbClr val="FFC000"/>
                </a:solidFill>
                <a:latin typeface="Arial" panose="020B0604020202020204"/>
                <a:cs typeface="Arial" panose="020B0604020202020204"/>
                <a:sym typeface="+mn-ea"/>
              </a:rPr>
              <a:t>Rajat </a:t>
            </a:r>
            <a:r>
              <a:rPr lang="en-US" sz="2000" b="1" dirty="0" err="1">
                <a:solidFill>
                  <a:srgbClr val="FFC000"/>
                </a:solidFill>
                <a:latin typeface="Arial" panose="020B0604020202020204"/>
                <a:cs typeface="Arial" panose="020B0604020202020204"/>
                <a:sym typeface="+mn-ea"/>
              </a:rPr>
              <a:t>kumar</a:t>
            </a:r>
            <a:endParaRPr lang="en-US" sz="2000" b="1" dirty="0">
              <a:solidFill>
                <a:srgbClr val="FFC000"/>
              </a:solidFill>
              <a:latin typeface="Arial" panose="020B0604020202020204"/>
              <a:cs typeface="Arial" panose="020B0604020202020204"/>
            </a:endParaRPr>
          </a:p>
          <a:p>
            <a:pPr>
              <a:lnSpc>
                <a:spcPct val="150000"/>
              </a:lnSpc>
            </a:pPr>
            <a:r>
              <a:rPr lang="en-US" sz="2000" b="1" dirty="0">
                <a:solidFill>
                  <a:schemeClr val="bg1"/>
                </a:solidFill>
                <a:latin typeface="Arial" panose="020B0604020202020204"/>
                <a:cs typeface="Arial" panose="020B0604020202020204"/>
              </a:rPr>
              <a:t>College Name &amp; Department :</a:t>
            </a:r>
            <a:r>
              <a:rPr lang="en-US" sz="2000" b="1" dirty="0">
                <a:solidFill>
                  <a:srgbClr val="FFC000"/>
                </a:solidFill>
                <a:latin typeface="Arial" panose="020B0604020202020204"/>
                <a:cs typeface="Arial" panose="020B0604020202020204"/>
              </a:rPr>
              <a:t> </a:t>
            </a:r>
          </a:p>
          <a:p>
            <a:pPr>
              <a:lnSpc>
                <a:spcPct val="150000"/>
              </a:lnSpc>
            </a:pPr>
            <a:r>
              <a:rPr lang="en-US" sz="2000" b="1" dirty="0">
                <a:solidFill>
                  <a:srgbClr val="FFC000"/>
                </a:solidFill>
                <a:latin typeface="Arial" panose="020B0604020202020204"/>
                <a:cs typeface="Arial" panose="020B0604020202020204"/>
              </a:rPr>
              <a:t>Chandigarh University ,CSE</a:t>
            </a:r>
          </a:p>
          <a:p>
            <a:endParaRPr lang="en-US" sz="2000" b="1" dirty="0">
              <a:solidFill>
                <a:srgbClr val="FFC000"/>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607185"/>
            <a:ext cx="11029315" cy="4936490"/>
          </a:xfrm>
        </p:spPr>
        <p:txBody>
          <a:bodyPr>
            <a:normAutofit fontScale="90000"/>
          </a:bodyPr>
          <a:lstStyle/>
          <a:p>
            <a:pPr marL="305435" indent="-305435">
              <a:lnSpc>
                <a:spcPct val="100000"/>
              </a:lnSpc>
            </a:pPr>
            <a:r>
              <a:rPr lang="en-US" altLang="en-US" b="1" dirty="0">
                <a:latin typeface="Arial" panose="020B0604020202020204" pitchFamily="34" charset="0"/>
                <a:cs typeface="Arial" panose="020B0604020202020204" pitchFamily="34" charset="0"/>
              </a:rPr>
              <a:t>Enhanced Security:</a:t>
            </a:r>
            <a:r>
              <a:rPr lang="en-US" altLang="en-US" dirty="0">
                <a:latin typeface="Arial" panose="020B0604020202020204" pitchFamily="34" charset="0"/>
                <a:cs typeface="Arial" panose="020B0604020202020204" pitchFamily="34" charset="0"/>
              </a:rPr>
              <a:t> Development of more sophisticated techniques to counter evolving cyber threats.</a:t>
            </a:r>
          </a:p>
          <a:p>
            <a:pPr marL="0" indent="0">
              <a:lnSpc>
                <a:spcPct val="100000"/>
              </a:lnSpc>
              <a:buNone/>
            </a:pPr>
            <a:endParaRPr lang="en-US" altLang="en-US" dirty="0">
              <a:latin typeface="Arial" panose="020B0604020202020204" pitchFamily="34" charset="0"/>
              <a:cs typeface="Arial" panose="020B0604020202020204" pitchFamily="34" charset="0"/>
            </a:endParaRPr>
          </a:p>
          <a:p>
            <a:pPr marL="305435" indent="-305435">
              <a:lnSpc>
                <a:spcPct val="100000"/>
              </a:lnSpc>
            </a:pPr>
            <a:r>
              <a:rPr lang="en-US" altLang="en-US" b="1" dirty="0">
                <a:latin typeface="Arial" panose="020B0604020202020204" pitchFamily="34" charset="0"/>
                <a:cs typeface="Arial" panose="020B0604020202020204" pitchFamily="34" charset="0"/>
              </a:rPr>
              <a:t>AI and Machine Learning Integration:</a:t>
            </a:r>
            <a:r>
              <a:rPr lang="en-US" altLang="en-US" dirty="0">
                <a:latin typeface="Arial" panose="020B0604020202020204" pitchFamily="34" charset="0"/>
                <a:cs typeface="Arial" panose="020B0604020202020204" pitchFamily="34" charset="0"/>
              </a:rPr>
              <a:t> Using AI/ML to create advanced steganographic methods, improving undetectability.</a:t>
            </a:r>
          </a:p>
          <a:p>
            <a:pPr marL="305435" indent="-305435">
              <a:lnSpc>
                <a:spcPct val="100000"/>
              </a:lnSpc>
            </a:pPr>
            <a:endParaRPr lang="en-US" altLang="en-US" dirty="0">
              <a:latin typeface="Arial" panose="020B0604020202020204" pitchFamily="34" charset="0"/>
              <a:cs typeface="Arial" panose="020B0604020202020204" pitchFamily="34" charset="0"/>
            </a:endParaRPr>
          </a:p>
          <a:p>
            <a:pPr marL="305435" indent="-305435">
              <a:lnSpc>
                <a:spcPct val="100000"/>
              </a:lnSpc>
            </a:pPr>
            <a:r>
              <a:rPr lang="en-US" altLang="en-US" b="1" dirty="0">
                <a:latin typeface="Arial" panose="020B0604020202020204" pitchFamily="34" charset="0"/>
                <a:cs typeface="Arial" panose="020B0604020202020204" pitchFamily="34" charset="0"/>
              </a:rPr>
              <a:t>Improved Algorithms: </a:t>
            </a:r>
            <a:r>
              <a:rPr lang="en-US" altLang="en-US" dirty="0">
                <a:latin typeface="Arial" panose="020B0604020202020204" pitchFamily="34" charset="0"/>
                <a:cs typeface="Arial" panose="020B0604020202020204" pitchFamily="34" charset="0"/>
              </a:rPr>
              <a:t>Continuous enhancement of algorithms to increase data capacity and robustness.</a:t>
            </a:r>
          </a:p>
          <a:p>
            <a:pPr marL="305435" indent="-305435">
              <a:lnSpc>
                <a:spcPct val="100000"/>
              </a:lnSpc>
            </a:pPr>
            <a:endParaRPr lang="en-US" altLang="en-US" dirty="0">
              <a:latin typeface="Arial" panose="020B0604020202020204" pitchFamily="34" charset="0"/>
              <a:cs typeface="Arial" panose="020B0604020202020204" pitchFamily="34" charset="0"/>
            </a:endParaRPr>
          </a:p>
          <a:p>
            <a:pPr marL="305435" indent="-305435">
              <a:lnSpc>
                <a:spcPct val="100000"/>
              </a:lnSpc>
            </a:pPr>
            <a:r>
              <a:rPr lang="en-US" altLang="en-US" b="1" dirty="0">
                <a:latin typeface="Arial" panose="020B0604020202020204" pitchFamily="34" charset="0"/>
                <a:cs typeface="Arial" panose="020B0604020202020204" pitchFamily="34" charset="0"/>
              </a:rPr>
              <a:t>Wider Applications: </a:t>
            </a:r>
            <a:r>
              <a:rPr lang="en-US" altLang="en-US" dirty="0">
                <a:latin typeface="Arial" panose="020B0604020202020204" pitchFamily="34" charset="0"/>
                <a:cs typeface="Arial" panose="020B0604020202020204" pitchFamily="34" charset="0"/>
              </a:rPr>
              <a:t>Expansion into fields like digital watermarking, secure communication, and data integrity verification.</a:t>
            </a:r>
          </a:p>
          <a:p>
            <a:pPr marL="305435" indent="-305435">
              <a:lnSpc>
                <a:spcPct val="100000"/>
              </a:lnSpc>
            </a:pPr>
            <a:endParaRPr lang="en-US" altLang="en-US" dirty="0">
              <a:latin typeface="Arial" panose="020B0604020202020204" pitchFamily="34" charset="0"/>
              <a:cs typeface="Arial" panose="020B0604020202020204" pitchFamily="34" charset="0"/>
            </a:endParaRPr>
          </a:p>
          <a:p>
            <a:pPr marL="305435" indent="-305435">
              <a:lnSpc>
                <a:spcPct val="100000"/>
              </a:lnSpc>
            </a:pPr>
            <a:r>
              <a:rPr lang="en-US" altLang="en-US" b="1" dirty="0">
                <a:latin typeface="Arial" panose="020B0604020202020204" pitchFamily="34" charset="0"/>
                <a:cs typeface="Arial" panose="020B0604020202020204" pitchFamily="34" charset="0"/>
              </a:rPr>
              <a:t>Real-Time Steganography: </a:t>
            </a:r>
            <a:r>
              <a:rPr lang="en-US" altLang="en-US" dirty="0">
                <a:latin typeface="Arial" panose="020B0604020202020204" pitchFamily="34" charset="0"/>
                <a:cs typeface="Arial" panose="020B0604020202020204" pitchFamily="34" charset="0"/>
              </a:rPr>
              <a:t>Techniques for secure communication in live video streams and real-time data transmission.</a:t>
            </a:r>
          </a:p>
          <a:p>
            <a:pPr marL="305435" indent="-305435">
              <a:lnSpc>
                <a:spcPct val="100000"/>
              </a:lnSpc>
            </a:pPr>
            <a:endParaRPr lang="en-US" altLang="en-US" dirty="0">
              <a:latin typeface="Arial" panose="020B0604020202020204" pitchFamily="34" charset="0"/>
              <a:cs typeface="Arial" panose="020B0604020202020204" pitchFamily="34" charset="0"/>
            </a:endParaRPr>
          </a:p>
          <a:p>
            <a:pPr marL="305435" indent="-305435">
              <a:lnSpc>
                <a:spcPct val="100000"/>
              </a:lnSpc>
            </a:pPr>
            <a:r>
              <a:rPr lang="en-US" altLang="en-US" b="1" dirty="0">
                <a:latin typeface="Arial" panose="020B0604020202020204" pitchFamily="34" charset="0"/>
                <a:cs typeface="Arial" panose="020B0604020202020204" pitchFamily="34" charset="0"/>
              </a:rPr>
              <a:t>Quantum Steganography:</a:t>
            </a:r>
            <a:r>
              <a:rPr lang="en-US" altLang="en-US" dirty="0">
                <a:latin typeface="Arial" panose="020B0604020202020204" pitchFamily="34" charset="0"/>
                <a:cs typeface="Arial" panose="020B0604020202020204" pitchFamily="34" charset="0"/>
              </a:rPr>
              <a:t> Potential use of quantum computing for unprecedented security levels.</a:t>
            </a:r>
          </a:p>
          <a:p>
            <a:pPr marL="305435" indent="-305435">
              <a:lnSpc>
                <a:spcPct val="100000"/>
              </a:lnSpc>
            </a:pPr>
            <a:endParaRPr lang="en-US" altLang="en-US" dirty="0">
              <a:latin typeface="Arial" panose="020B0604020202020204" pitchFamily="34" charset="0"/>
              <a:cs typeface="Arial" panose="020B0604020202020204" pitchFamily="34" charset="0"/>
            </a:endParaRPr>
          </a:p>
          <a:p>
            <a:pPr marL="305435" indent="-305435">
              <a:lnSpc>
                <a:spcPct val="100000"/>
              </a:lnSpc>
            </a:pPr>
            <a:r>
              <a:rPr lang="en-US" altLang="en-US" b="1" dirty="0">
                <a:latin typeface="Arial" panose="020B0604020202020204" pitchFamily="34" charset="0"/>
                <a:cs typeface="Arial" panose="020B0604020202020204" pitchFamily="34" charset="0"/>
              </a:rPr>
              <a:t>Legal and Ethical Frameworks: </a:t>
            </a:r>
            <a:r>
              <a:rPr lang="en-US" altLang="en-US" dirty="0">
                <a:latin typeface="Arial" panose="020B0604020202020204" pitchFamily="34" charset="0"/>
                <a:cs typeface="Arial" panose="020B0604020202020204" pitchFamily="34" charset="0"/>
              </a:rPr>
              <a:t>Establishing guidelines to govern the use and prevent misuse of steganography.</a:t>
            </a:r>
          </a:p>
        </p:txBody>
      </p:sp>
      <p:sp>
        <p:nvSpPr>
          <p:cNvPr id="5" name="Title 4"/>
          <p:cNvSpPr txBox="1"/>
          <p:nvPr/>
        </p:nvSpPr>
        <p:spPr>
          <a:xfrm>
            <a:off x="535940" y="844550"/>
            <a:ext cx="11029315" cy="616585"/>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rgbClr val="FFC000"/>
                </a:solidFill>
                <a:latin typeface="Arial" panose="020B0604020202020204"/>
                <a:cs typeface="Arial" panose="020B0604020202020204"/>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a:noFill/>
          <a:ln>
            <a:noFill/>
          </a:ln>
        </p:spPr>
        <p:txBody>
          <a:bodyPr/>
          <a:lstStyle/>
          <a:p>
            <a:pPr algn="ctr"/>
            <a:r>
              <a:rPr lang="en-US" sz="7000" b="1" dirty="0">
                <a:ln w="28575">
                  <a:solidFill>
                    <a:prstClr val="black"/>
                  </a:solidFill>
                  <a:prstDash val="solid"/>
                </a:ln>
                <a:solidFill>
                  <a:srgbClr val="FFC000"/>
                </a:solidFill>
                <a:effectLst>
                  <a:outerShdw dist="38100" dir="2640000" algn="bl" rotWithShape="0">
                    <a:srgbClr val="335B74">
                      <a:lumMod val="75000"/>
                    </a:srgbClr>
                  </a:outerShdw>
                </a:effectLst>
                <a:latin typeface="Arial"/>
                <a:cs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p>
          <a:p>
            <a:pPr marL="305435" indent="-305435"/>
            <a:r>
              <a:rPr lang="en-US" sz="2000" b="1" dirty="0">
                <a:latin typeface="Arial" panose="020B0604020202020204"/>
                <a:ea typeface="+mn-lt"/>
                <a:cs typeface="+mn-lt"/>
              </a:rPr>
              <a:t>Result</a:t>
            </a:r>
          </a:p>
          <a:p>
            <a:pPr marL="305435" indent="-305435"/>
            <a:r>
              <a:rPr lang="en-US" sz="2000" b="1" dirty="0">
                <a:latin typeface="Arial" panose="020B0604020202020204"/>
                <a:ea typeface="+mn-lt"/>
                <a:cs typeface="+mn-lt"/>
              </a:rPr>
              <a:t>Conclusion</a:t>
            </a:r>
          </a:p>
          <a:p>
            <a:pPr marL="305435" indent="-305435"/>
            <a:r>
              <a:rPr lang="en-US" sz="2000" b="1" dirty="0">
                <a:latin typeface="Arial" panose="020B0604020202020204"/>
                <a:ea typeface="+mn-lt"/>
                <a:cs typeface="+mn-lt"/>
              </a:rPr>
              <a:t>Git-hub Link</a:t>
            </a:r>
          </a:p>
          <a:p>
            <a:pPr marL="305435" indent="-305435"/>
            <a:r>
              <a:rPr lang="en-US" sz="2000" b="1" dirty="0">
                <a:latin typeface="Arial" panose="020B0604020202020204"/>
                <a:ea typeface="+mn-lt"/>
                <a:cs typeface="+mn-lt"/>
              </a:rPr>
              <a:t>Future scope</a:t>
            </a: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942340"/>
            <a:ext cx="11029315" cy="541020"/>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120" y="1613535"/>
            <a:ext cx="11029315" cy="4297680"/>
          </a:xfrm>
        </p:spPr>
        <p:txBody>
          <a:bodyPr>
            <a:noAutofit/>
          </a:bodyPr>
          <a:lstStyle/>
          <a:p>
            <a:pPr marL="0" indent="0" algn="l">
              <a:buNone/>
            </a:pPr>
            <a:r>
              <a:rPr lang="en-US" altLang="en-US" sz="2400" dirty="0">
                <a:latin typeface="franklin gothic demi"/>
                <a:cs typeface="Arial"/>
              </a:rPr>
              <a:t>Secure communication is essential in today's digital world. This project involves creating a Python-based steganography tool that allows users to securely embed text messages within cover images. </a:t>
            </a:r>
          </a:p>
          <a:p>
            <a:pPr marL="0" indent="0" algn="l">
              <a:buNone/>
            </a:pPr>
            <a:r>
              <a:rPr lang="en-US" altLang="en-US" sz="2400" dirty="0">
                <a:latin typeface="franklin gothic demi"/>
                <a:cs typeface="Arial"/>
              </a:rPr>
              <a:t>Using a user-provided password, the tool encrypts and hides the message, producing an encrypted image named "encryptedImage.png." </a:t>
            </a:r>
          </a:p>
          <a:p>
            <a:pPr marL="0" indent="0" algn="l">
              <a:buNone/>
            </a:pPr>
            <a:r>
              <a:rPr lang="en-US" altLang="en-US" sz="2400" dirty="0">
                <a:latin typeface="franklin gothic demi"/>
                <a:cs typeface="Arial"/>
              </a:rPr>
              <a:t>A separate decryption program will retrieve the hidden message using the correct password. This solution ensures confidential communication via image-based steganography.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702310"/>
            <a:ext cx="11029315" cy="97155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960" y="1906270"/>
            <a:ext cx="11613515" cy="4744720"/>
          </a:xfrm>
        </p:spPr>
        <p:txBody>
          <a:bodyPr vert="horz" lIns="91440" tIns="45720" rIns="91440" bIns="45720" rtlCol="0" anchor="ctr">
            <a:noAutofit/>
          </a:bodyPr>
          <a:lstStyle/>
          <a:p>
            <a:r>
              <a:rPr lang="en-IN" sz="1600" b="1" dirty="0">
                <a:latin typeface="Arial" panose="020B0604020202020204" pitchFamily="34" charset="0"/>
                <a:cs typeface="Arial" panose="020B0604020202020204" pitchFamily="34" charset="0"/>
                <a:sym typeface="+mn-ea"/>
              </a:rPr>
              <a:t>Programming Language:</a:t>
            </a:r>
            <a:r>
              <a:rPr lang="en-IN" sz="1600" dirty="0">
                <a:latin typeface="Arial" panose="020B0604020202020204" pitchFamily="34" charset="0"/>
                <a:cs typeface="Arial" panose="020B0604020202020204" pitchFamily="34" charset="0"/>
                <a:sym typeface="+mn-ea"/>
              </a:rPr>
              <a:t>  </a:t>
            </a:r>
          </a:p>
          <a:p>
            <a:pPr marL="457200" lvl="1" indent="457200">
              <a:buNone/>
            </a:pPr>
            <a:r>
              <a:rPr lang="en-IN" sz="1600" dirty="0">
                <a:latin typeface="Arial" panose="020B0604020202020204" pitchFamily="34" charset="0"/>
                <a:cs typeface="Arial" panose="020B0604020202020204" pitchFamily="34" charset="0"/>
                <a:sym typeface="+mn-ea"/>
              </a:rPr>
              <a:t>Python</a:t>
            </a:r>
            <a:r>
              <a:rPr lang="en-US" altLang="en-IN" sz="1600" dirty="0">
                <a:latin typeface="Arial" panose="020B0604020202020204" pitchFamily="34" charset="0"/>
                <a:cs typeface="Arial" panose="020B0604020202020204" pitchFamily="34" charset="0"/>
                <a:sym typeface="+mn-ea"/>
              </a:rPr>
              <a:t> - </a:t>
            </a:r>
            <a:r>
              <a:rPr lang="en-US" altLang="en-US" sz="1600" dirty="0">
                <a:latin typeface="Arial" panose="020B0604020202020204" pitchFamily="34" charset="0"/>
                <a:cs typeface="Arial" panose="020B0604020202020204" pitchFamily="34" charset="0"/>
                <a:hlinkClick r:id="rId2" action="ppaction://hlinkfile">
                  <a:extLst>
                    <a:ext uri="{DAF060AB-1E55-43B9-8AAB-6FB025537F2F}">
                      <wpsdc:hlinkClr xmlns="" xmlns:wpsdc="http://www.wps.cn/officeDocument/2017/drawingmlCustomData" val="1CADE4"/>
                      <wpsdc:folHlinkClr xmlns="" xmlns:wpsdc="http://www.wps.cn/officeDocument/2017/drawingmlCustomData" val="7030A0"/>
                      <wpsdc:hlinkUnderline xmlns="" xmlns:wpsdc="http://www.wps.cn/officeDocument/2017/drawingmlCustomData" val="1"/>
                    </a:ext>
                  </a:extLst>
                </a:hlinkClick>
              </a:rPr>
              <a:t>https://www.python.org/ftp/python/3.13.2/python-3.13.2-amd64.exe</a:t>
            </a:r>
            <a:endParaRPr lang="en-US" altLang="en-US" sz="1600" dirty="0">
              <a:latin typeface="Arial" panose="020B0604020202020204" pitchFamily="34" charset="0"/>
              <a:cs typeface="Arial" panose="020B0604020202020204" pitchFamily="34" charset="0"/>
            </a:endParaRPr>
          </a:p>
          <a:p>
            <a:pPr>
              <a:lnSpc>
                <a:spcPct val="100000"/>
              </a:lnSpc>
            </a:pPr>
            <a:r>
              <a:rPr lang="en-IN" sz="1600" b="1" dirty="0">
                <a:latin typeface="Arial" panose="020B0604020202020204" pitchFamily="34" charset="0"/>
                <a:cs typeface="Arial" panose="020B0604020202020204" pitchFamily="34" charset="0"/>
                <a:sym typeface="+mn-ea"/>
              </a:rPr>
              <a:t>Libraries:  </a:t>
            </a:r>
            <a:endParaRPr lang="en-IN" sz="1600" b="1" dirty="0">
              <a:latin typeface="Arial" panose="020B0604020202020204" pitchFamily="34" charset="0"/>
              <a:cs typeface="Arial" panose="020B0604020202020204" pitchFamily="34" charset="0"/>
            </a:endParaRPr>
          </a:p>
          <a:p>
            <a:pPr lvl="2">
              <a:lnSpc>
                <a:spcPct val="100000"/>
              </a:lnSpc>
            </a:pPr>
            <a:r>
              <a:rPr lang="en-IN" sz="1600" i="1" dirty="0">
                <a:latin typeface="Arial"/>
                <a:cs typeface="Arial"/>
                <a:sym typeface="+mn-ea"/>
              </a:rPr>
              <a:t>OpenCV</a:t>
            </a:r>
            <a:r>
              <a:rPr lang="en-IN" sz="1600" dirty="0">
                <a:latin typeface="Arial"/>
                <a:cs typeface="Arial"/>
                <a:sym typeface="+mn-ea"/>
              </a:rPr>
              <a:t> for image processing</a:t>
            </a:r>
            <a:r>
              <a:rPr lang="en-US" altLang="en-IN" sz="1600" dirty="0">
                <a:latin typeface="Arial"/>
                <a:cs typeface="Arial"/>
                <a:sym typeface="+mn-ea"/>
              </a:rPr>
              <a:t> - </a:t>
            </a:r>
            <a:r>
              <a:rPr lang="en-US" altLang="en-US" sz="1600" b="1" dirty="0">
                <a:solidFill>
                  <a:schemeClr val="tx1"/>
                </a:solidFill>
                <a:latin typeface="Arial"/>
                <a:cs typeface="Arial"/>
                <a:sym typeface="+mn-ea"/>
              </a:rPr>
              <a:t>pip install opencv-python</a:t>
            </a:r>
            <a:endParaRPr lang="en-US" altLang="en-US" sz="1600" b="1" dirty="0">
              <a:solidFill>
                <a:schemeClr val="tx1"/>
              </a:solidFill>
              <a:latin typeface="Arial"/>
              <a:cs typeface="Arial"/>
            </a:endParaRPr>
          </a:p>
          <a:p>
            <a:pPr>
              <a:lnSpc>
                <a:spcPct val="200000"/>
              </a:lnSpc>
            </a:pPr>
            <a:r>
              <a:rPr lang="en-IN" sz="1600" b="1" dirty="0">
                <a:latin typeface="Arial" panose="020B0604020202020204" pitchFamily="34" charset="0"/>
                <a:cs typeface="Arial" panose="020B0604020202020204" pitchFamily="34" charset="0"/>
                <a:sym typeface="+mn-ea"/>
              </a:rPr>
              <a:t>Platform:</a:t>
            </a:r>
            <a:r>
              <a:rPr lang="en-IN" sz="1600" dirty="0">
                <a:latin typeface="Arial" panose="020B0604020202020204" pitchFamily="34" charset="0"/>
                <a:cs typeface="Arial" panose="020B0604020202020204" pitchFamily="34" charset="0"/>
                <a:sym typeface="+mn-ea"/>
              </a:rPr>
              <a:t> </a:t>
            </a:r>
            <a:r>
              <a:rPr lang="en-US" altLang="en-IN" sz="1600" dirty="0">
                <a:latin typeface="Arial" panose="020B0604020202020204" pitchFamily="34" charset="0"/>
                <a:cs typeface="Arial" panose="020B0604020202020204" pitchFamily="34" charset="0"/>
                <a:sym typeface="+mn-ea"/>
              </a:rPr>
              <a:t>Windows </a:t>
            </a:r>
          </a:p>
          <a:p>
            <a:pPr lvl="1">
              <a:lnSpc>
                <a:spcPct val="100000"/>
              </a:lnSpc>
            </a:pPr>
            <a:r>
              <a:rPr lang="en-US" altLang="en-IN" sz="1600" dirty="0">
                <a:latin typeface="Arial"/>
                <a:cs typeface="Arial"/>
                <a:sym typeface="+mn-ea"/>
              </a:rPr>
              <a:t>RAM - 16.00GB</a:t>
            </a:r>
            <a:endParaRPr lang="en-US" altLang="en-IN" sz="1600" dirty="0">
              <a:latin typeface="Arial" panose="020B0604020202020204" pitchFamily="34" charset="0"/>
              <a:cs typeface="Arial" panose="020B0604020202020204" pitchFamily="34" charset="0"/>
            </a:endParaRPr>
          </a:p>
          <a:p>
            <a:pPr lvl="1">
              <a:lnSpc>
                <a:spcPct val="100000"/>
              </a:lnSpc>
            </a:pPr>
            <a:r>
              <a:rPr lang="en-US" altLang="en-IN" sz="1600" dirty="0">
                <a:latin typeface="Arial" panose="020B0604020202020204" pitchFamily="34" charset="0"/>
                <a:cs typeface="Arial" panose="020B0604020202020204" pitchFamily="34" charset="0"/>
                <a:sym typeface="+mn-ea"/>
              </a:rPr>
              <a:t>System type - </a:t>
            </a:r>
            <a:r>
              <a:rPr lang="en-US" altLang="en-US" sz="1600" dirty="0">
                <a:latin typeface="Arial" panose="020B0604020202020204" pitchFamily="34" charset="0"/>
                <a:cs typeface="Arial" panose="020B0604020202020204" pitchFamily="34" charset="0"/>
              </a:rPr>
              <a:t>64-bit operating system, x64-based processor</a:t>
            </a:r>
          </a:p>
          <a:p>
            <a:pPr>
              <a:lnSpc>
                <a:spcPct val="200000"/>
              </a:lnSpc>
            </a:pPr>
            <a:r>
              <a:rPr lang="en-IN" sz="1600" b="1" dirty="0">
                <a:latin typeface="Arial" panose="020B0604020202020204" pitchFamily="34" charset="0"/>
                <a:cs typeface="Arial" panose="020B0604020202020204" pitchFamily="34" charset="0"/>
                <a:sym typeface="+mn-ea"/>
              </a:rPr>
              <a:t>Tools:</a:t>
            </a:r>
            <a:r>
              <a:rPr lang="en-IN" sz="1600" dirty="0">
                <a:latin typeface="Arial" panose="020B0604020202020204" pitchFamily="34" charset="0"/>
                <a:cs typeface="Arial" panose="020B0604020202020204" pitchFamily="34" charset="0"/>
                <a:sym typeface="+mn-ea"/>
              </a:rPr>
              <a:t> Visual Studio Code</a:t>
            </a:r>
            <a:r>
              <a:rPr lang="en-US" altLang="en-IN" sz="1600" dirty="0">
                <a:latin typeface="Arial" panose="020B0604020202020204" pitchFamily="34" charset="0"/>
                <a:cs typeface="Arial" panose="020B0604020202020204" pitchFamily="34" charset="0"/>
                <a:sym typeface="+mn-ea"/>
              </a:rPr>
              <a:t> </a:t>
            </a:r>
          </a:p>
          <a:p>
            <a:pPr lvl="1"/>
            <a:r>
              <a:rPr lang="en-US" altLang="en-US" sz="1600" dirty="0">
                <a:latin typeface="Arial" panose="020B0604020202020204" pitchFamily="34" charset="0"/>
                <a:cs typeface="Arial" panose="020B0604020202020204" pitchFamily="34" charset="0"/>
              </a:rPr>
              <a:t>Go to the official VS Code download page: </a:t>
            </a:r>
            <a:r>
              <a:rPr lang="en-US" altLang="en-US" sz="1600" dirty="0">
                <a:latin typeface="Arial" panose="020B0604020202020204" pitchFamily="34" charset="0"/>
                <a:cs typeface="Arial" panose="020B0604020202020204" pitchFamily="34" charset="0"/>
                <a:hlinkClick r:id="rId3" action="ppaction://hlinkfile">
                  <a:extLst>
                    <a:ext uri="{DAF060AB-1E55-43B9-8AAB-6FB025537F2F}">
                      <wpsdc:hlinkClr xmlns="" xmlns:wpsdc="http://www.wps.cn/officeDocument/2017/drawingmlCustomData" val="2683C6"/>
                      <wpsdc:folHlinkClr xmlns="" xmlns:wpsdc="http://www.wps.cn/officeDocument/2017/drawingmlCustomData" val="7030A0"/>
                      <wpsdc:hlinkUnderline xmlns="" xmlns:wpsdc="http://www.wps.cn/officeDocument/2017/drawingmlCustomData" val="1"/>
                    </a:ext>
                  </a:extLst>
                </a:hlinkClick>
              </a:rPr>
              <a:t>https://code.visualstudio.com/download</a:t>
            </a:r>
            <a:endParaRPr lang="en-US" altLang="en-US" sz="1600" dirty="0">
              <a:latin typeface="Arial" panose="020B0604020202020204" pitchFamily="34" charset="0"/>
              <a:cs typeface="Arial" panose="020B0604020202020204" pitchFamily="34" charset="0"/>
            </a:endParaRPr>
          </a:p>
          <a:p>
            <a:pPr lvl="1"/>
            <a:endParaRPr lang="en-US" altLang="en-US" sz="1315" dirty="0">
              <a:latin typeface="Arial" panose="020B0604020202020204" pitchFamily="34" charset="0"/>
              <a:cs typeface="Arial" panose="020B0604020202020204" pitchFamily="34" charset="0"/>
            </a:endParaRPr>
          </a:p>
          <a:p>
            <a:pPr marL="0" indent="0">
              <a:buNone/>
            </a:pPr>
            <a:r>
              <a:rPr lang="en-IN" sz="1600"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771525"/>
            <a:ext cx="11029315" cy="960755"/>
          </a:xfrm>
        </p:spPr>
        <p:txBody>
          <a:bodyPr>
            <a:noAutofit/>
          </a:bodyPr>
          <a:lstStyle/>
          <a:p>
            <a:r>
              <a:rPr lang="en-US" sz="4000" b="1" dirty="0">
                <a:solidFill>
                  <a:schemeClr val="accent1"/>
                </a:solidFill>
                <a:latin typeface="Arial" panose="020B0604020202020204"/>
                <a:ea typeface="+mj-lt"/>
                <a:cs typeface="Arial" panose="020B0604020202020204"/>
              </a:rPr>
              <a:t>Wow factors</a:t>
            </a:r>
          </a:p>
        </p:txBody>
      </p:sp>
      <p:sp>
        <p:nvSpPr>
          <p:cNvPr id="2" name="Content Placeholder 1"/>
          <p:cNvSpPr>
            <a:spLocks noGrp="1"/>
          </p:cNvSpPr>
          <p:nvPr>
            <p:ph idx="1"/>
          </p:nvPr>
        </p:nvSpPr>
        <p:spPr/>
        <p:txBody>
          <a:bodyPr/>
          <a:lstStyle/>
          <a:p>
            <a:pPr>
              <a:lnSpc>
                <a:spcPct val="150000"/>
              </a:lnSpc>
              <a:buFont typeface="Wingdings" panose="05000000000000000000" charset="0"/>
              <a:buChar char="Ø"/>
            </a:pPr>
            <a:r>
              <a:rPr lang="en-US" altLang="en-US" sz="1800" b="1" dirty="0">
                <a:solidFill>
                  <a:schemeClr val="tx1"/>
                </a:solidFill>
                <a:latin typeface="Arial"/>
                <a:cs typeface="Arial"/>
              </a:rPr>
              <a:t>User-Friendly Interface: </a:t>
            </a:r>
            <a:r>
              <a:rPr lang="en-US" altLang="en-US" sz="1800" dirty="0">
                <a:solidFill>
                  <a:schemeClr val="tx1"/>
                </a:solidFill>
                <a:latin typeface="Arial"/>
                <a:cs typeface="Arial"/>
              </a:rPr>
              <a:t>Simple inputs for covering image, message, and password</a:t>
            </a:r>
            <a:r>
              <a:rPr lang="en-US" altLang="en-US" sz="1800" b="1" dirty="0">
                <a:solidFill>
                  <a:schemeClr val="tx1"/>
                </a:solidFill>
                <a:latin typeface="Arial"/>
                <a:cs typeface="Arial"/>
              </a:rPr>
              <a:t>.</a:t>
            </a:r>
          </a:p>
          <a:p>
            <a:pPr>
              <a:lnSpc>
                <a:spcPct val="150000"/>
              </a:lnSpc>
              <a:buFont typeface="Wingdings" panose="05000000000000000000" charset="0"/>
              <a:buChar char="Ø"/>
            </a:pPr>
            <a:r>
              <a:rPr lang="en-US" altLang="en-US" sz="1800" b="1" dirty="0">
                <a:solidFill>
                  <a:schemeClr val="tx1"/>
                </a:solidFill>
                <a:latin typeface="Arial" panose="020B0604020202020204" pitchFamily="34" charset="0"/>
                <a:cs typeface="Arial" panose="020B0604020202020204" pitchFamily="34" charset="0"/>
              </a:rPr>
              <a:t>Enhanced Security: </a:t>
            </a:r>
            <a:r>
              <a:rPr lang="en-US" altLang="en-US" sz="1800" dirty="0">
                <a:solidFill>
                  <a:schemeClr val="tx1"/>
                </a:solidFill>
                <a:latin typeface="Arial" panose="020B0604020202020204" pitchFamily="34" charset="0"/>
                <a:cs typeface="Arial" panose="020B0604020202020204" pitchFamily="34" charset="0"/>
              </a:rPr>
              <a:t>User-defined password for both encryption and decryption.</a:t>
            </a:r>
          </a:p>
          <a:p>
            <a:pPr>
              <a:lnSpc>
                <a:spcPct val="150000"/>
              </a:lnSpc>
              <a:buFont typeface="Wingdings" panose="05000000000000000000" charset="0"/>
              <a:buChar char="Ø"/>
            </a:pPr>
            <a:r>
              <a:rPr lang="en-US" altLang="en-US" sz="1800" b="1" dirty="0">
                <a:solidFill>
                  <a:schemeClr val="tx1"/>
                </a:solidFill>
                <a:latin typeface="Arial"/>
                <a:cs typeface="Arial"/>
              </a:rPr>
              <a:t>High-Quality Output: </a:t>
            </a:r>
            <a:r>
              <a:rPr lang="en-US" altLang="en-US" sz="1800" dirty="0">
                <a:solidFill>
                  <a:schemeClr val="tx1"/>
                </a:solidFill>
                <a:latin typeface="Arial"/>
                <a:cs typeface="Arial"/>
              </a:rPr>
              <a:t>Preserves image quality with lossless PNG format.</a:t>
            </a:r>
          </a:p>
          <a:p>
            <a:pPr>
              <a:lnSpc>
                <a:spcPct val="150000"/>
              </a:lnSpc>
              <a:buFont typeface="Wingdings" panose="05000000000000000000" charset="0"/>
              <a:buChar char="Ø"/>
            </a:pPr>
            <a:r>
              <a:rPr lang="en-US" altLang="en-US" sz="1800" b="1" dirty="0">
                <a:solidFill>
                  <a:schemeClr val="tx1"/>
                </a:solidFill>
                <a:latin typeface="Arial" panose="020B0604020202020204" pitchFamily="34" charset="0"/>
                <a:cs typeface="Arial" panose="020B0604020202020204" pitchFamily="34" charset="0"/>
              </a:rPr>
              <a:t>Versatile Decryption: </a:t>
            </a:r>
            <a:r>
              <a:rPr lang="en-US" altLang="en-US" sz="1800" dirty="0">
                <a:solidFill>
                  <a:schemeClr val="tx1"/>
                </a:solidFill>
                <a:latin typeface="Arial" panose="020B0604020202020204" pitchFamily="34" charset="0"/>
                <a:cs typeface="Arial" panose="020B0604020202020204" pitchFamily="34" charset="0"/>
              </a:rPr>
              <a:t>Validates password to ensure authorized access.</a:t>
            </a:r>
          </a:p>
          <a:p>
            <a:pPr>
              <a:lnSpc>
                <a:spcPct val="150000"/>
              </a:lnSpc>
              <a:buFont typeface="Wingdings" panose="05000000000000000000" charset="0"/>
              <a:buChar char="Ø"/>
            </a:pPr>
            <a:r>
              <a:rPr lang="en-US" altLang="en-US" sz="1800" b="1" dirty="0">
                <a:solidFill>
                  <a:schemeClr val="tx1"/>
                </a:solidFill>
                <a:latin typeface="Arial" panose="020B0604020202020204" pitchFamily="34" charset="0"/>
                <a:cs typeface="Arial" panose="020B0604020202020204" pitchFamily="34" charset="0"/>
              </a:rPr>
              <a:t>Educational Value: </a:t>
            </a:r>
            <a:r>
              <a:rPr lang="en-US" altLang="en-US" sz="1800" dirty="0">
                <a:solidFill>
                  <a:schemeClr val="tx1"/>
                </a:solidFill>
                <a:latin typeface="Arial" panose="020B0604020202020204" pitchFamily="34" charset="0"/>
                <a:cs typeface="Arial" panose="020B0604020202020204" pitchFamily="34" charset="0"/>
              </a:rPr>
              <a:t>Hands-on learning in steganography, cryptography, and image processing.</a:t>
            </a:r>
          </a:p>
          <a:p>
            <a:pPr marL="0" indent="0">
              <a:buFont typeface="Wingdings" panose="05000000000000000000" charset="0"/>
              <a:buNone/>
            </a:pPr>
            <a:endParaRPr lang="en-US" altLang="en-US" sz="1800" dirty="0">
              <a:solidFill>
                <a:schemeClr val="tx1"/>
              </a:solidFill>
              <a:latin typeface="Arial" panose="020B0604020202020204" pitchFamily="34" charset="0"/>
              <a:cs typeface="Arial" panose="020B0604020202020204" pitchFamily="34" charset="0"/>
            </a:endParaRPr>
          </a:p>
          <a:p>
            <a:pPr marL="0" indent="0">
              <a:buNone/>
            </a:pPr>
            <a:r>
              <a:rPr lang="en-US" altLang="en-US" sz="1800" dirty="0">
                <a:solidFill>
                  <a:schemeClr val="tx1"/>
                </a:solidFill>
                <a:latin typeface="Arial"/>
                <a:cs typeface="Arial"/>
              </a:rPr>
              <a:t>     These</a:t>
            </a:r>
            <a:r>
              <a:rPr lang="en-US" altLang="en-US" sz="1800" dirty="0">
                <a:solidFill>
                  <a:schemeClr val="tx1"/>
                </a:solidFill>
                <a:latin typeface="Arial"/>
                <a:ea typeface="+mn-lt"/>
                <a:cs typeface="Arial"/>
              </a:rPr>
              <a:t> features improve my project's usefulness, security, and efficiency.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660" y="702310"/>
            <a:ext cx="11029315" cy="1158240"/>
          </a:xfrm>
        </p:spPr>
        <p:txBody>
          <a:bodyPr>
            <a:normAutofit/>
          </a:bodyPr>
          <a:lstStyle/>
          <a:p>
            <a:r>
              <a:rPr lang="en-IN" sz="3600" b="1" dirty="0">
                <a:solidFill>
                  <a:schemeClr val="accent1"/>
                </a:solidFill>
                <a:latin typeface="Arial" panose="020B0604020202020204" pitchFamily="34" charset="0"/>
                <a:cs typeface="Arial" panose="020B0604020202020204" pitchFamily="34" charset="0"/>
              </a:rPr>
              <a:t>End users</a:t>
            </a:r>
          </a:p>
        </p:txBody>
      </p:sp>
      <p:sp>
        <p:nvSpPr>
          <p:cNvPr id="3" name="Content Placeholder 2"/>
          <p:cNvSpPr>
            <a:spLocks noGrp="1"/>
          </p:cNvSpPr>
          <p:nvPr>
            <p:ph idx="1"/>
          </p:nvPr>
        </p:nvSpPr>
        <p:spPr>
          <a:xfrm>
            <a:off x="581025" y="2054225"/>
            <a:ext cx="11029315" cy="4151630"/>
          </a:xfrm>
        </p:spPr>
        <p:txBody>
          <a:bodyPr>
            <a:normAutofit fontScale="90000"/>
          </a:bodyPr>
          <a:lstStyle/>
          <a:p>
            <a:pPr>
              <a:lnSpc>
                <a:spcPct val="100000"/>
              </a:lnSpc>
            </a:pPr>
            <a:r>
              <a:rPr lang="en-US" altLang="en-US" sz="2000" b="1" dirty="0">
                <a:latin typeface="Arial" panose="020B0604020202020204" pitchFamily="34" charset="0"/>
                <a:cs typeface="Arial" panose="020B0604020202020204" pitchFamily="34" charset="0"/>
              </a:rPr>
              <a:t>Cybersecurity Professionals:</a:t>
            </a:r>
            <a:r>
              <a:rPr lang="en-US" altLang="en-US" sz="2000" dirty="0">
                <a:latin typeface="Arial" panose="020B0604020202020204" pitchFamily="34" charset="0"/>
                <a:cs typeface="Arial" panose="020B0604020202020204" pitchFamily="34" charset="0"/>
              </a:rPr>
              <a:t> Protect sensitive information by embedding it in images.</a:t>
            </a:r>
          </a:p>
          <a:p>
            <a:pPr marL="0" indent="0">
              <a:lnSpc>
                <a:spcPct val="100000"/>
              </a:lnSpc>
              <a:buNone/>
            </a:pPr>
            <a:endParaRPr lang="en-US" altLang="en-US" sz="2000" dirty="0">
              <a:latin typeface="Arial" panose="020B0604020202020204" pitchFamily="34" charset="0"/>
              <a:cs typeface="Arial" panose="020B0604020202020204" pitchFamily="34" charset="0"/>
            </a:endParaRPr>
          </a:p>
          <a:p>
            <a:pPr>
              <a:lnSpc>
                <a:spcPct val="100000"/>
              </a:lnSpc>
            </a:pPr>
            <a:r>
              <a:rPr lang="en-US" altLang="en-US" sz="2000" b="1" dirty="0">
                <a:latin typeface="Arial" panose="020B0604020202020204" pitchFamily="34" charset="0"/>
                <a:cs typeface="Arial" panose="020B0604020202020204" pitchFamily="34" charset="0"/>
              </a:rPr>
              <a:t>Journalists and Whistleblowers:</a:t>
            </a:r>
            <a:r>
              <a:rPr lang="en-US" altLang="en-US" sz="2000" dirty="0">
                <a:latin typeface="Arial" panose="020B0604020202020204" pitchFamily="34" charset="0"/>
                <a:cs typeface="Arial" panose="020B0604020202020204" pitchFamily="34" charset="0"/>
              </a:rPr>
              <a:t> Communicate covertly in regions with restricted freedom of speech.</a:t>
            </a:r>
          </a:p>
          <a:p>
            <a:pPr>
              <a:lnSpc>
                <a:spcPct val="100000"/>
              </a:lnSpc>
            </a:pPr>
            <a:endParaRPr lang="en-US" altLang="en-US" sz="2000" dirty="0">
              <a:latin typeface="Arial" panose="020B0604020202020204" pitchFamily="34" charset="0"/>
              <a:cs typeface="Arial" panose="020B0604020202020204" pitchFamily="34" charset="0"/>
            </a:endParaRPr>
          </a:p>
          <a:p>
            <a:pPr>
              <a:lnSpc>
                <a:spcPct val="100000"/>
              </a:lnSpc>
            </a:pPr>
            <a:r>
              <a:rPr lang="en-US" altLang="en-US" sz="2000" b="1" dirty="0">
                <a:latin typeface="Arial" panose="020B0604020202020204" pitchFamily="34" charset="0"/>
                <a:cs typeface="Arial" panose="020B0604020202020204" pitchFamily="34" charset="0"/>
              </a:rPr>
              <a:t>Artists and Creatives:</a:t>
            </a:r>
            <a:r>
              <a:rPr lang="en-US" altLang="en-US" sz="2000" dirty="0">
                <a:latin typeface="Arial" panose="020B0604020202020204" pitchFamily="34" charset="0"/>
                <a:cs typeface="Arial" panose="020B0604020202020204" pitchFamily="34" charset="0"/>
              </a:rPr>
              <a:t> Add hidden messages or layers of meaning to their artwork.</a:t>
            </a:r>
          </a:p>
          <a:p>
            <a:pPr>
              <a:lnSpc>
                <a:spcPct val="100000"/>
              </a:lnSpc>
            </a:pPr>
            <a:endParaRPr lang="en-US" altLang="en-US" sz="2000" dirty="0">
              <a:latin typeface="Arial" panose="020B0604020202020204" pitchFamily="34" charset="0"/>
              <a:cs typeface="Arial" panose="020B0604020202020204" pitchFamily="34" charset="0"/>
            </a:endParaRPr>
          </a:p>
          <a:p>
            <a:pPr>
              <a:lnSpc>
                <a:spcPct val="100000"/>
              </a:lnSpc>
            </a:pPr>
            <a:r>
              <a:rPr lang="en-US" altLang="en-US" sz="2000" b="1" dirty="0">
                <a:latin typeface="Arial" panose="020B0604020202020204" pitchFamily="34" charset="0"/>
                <a:cs typeface="Arial" panose="020B0604020202020204" pitchFamily="34" charset="0"/>
              </a:rPr>
              <a:t>Researchers and Academics: </a:t>
            </a:r>
            <a:r>
              <a:rPr lang="en-US" altLang="en-US" sz="2000" dirty="0">
                <a:latin typeface="Arial" panose="020B0604020202020204" pitchFamily="34" charset="0"/>
                <a:cs typeface="Arial" panose="020B0604020202020204" pitchFamily="34" charset="0"/>
              </a:rPr>
              <a:t>Develop and improve steganography techniques.</a:t>
            </a:r>
          </a:p>
          <a:p>
            <a:pPr>
              <a:lnSpc>
                <a:spcPct val="100000"/>
              </a:lnSpc>
            </a:pPr>
            <a:endParaRPr lang="en-US" altLang="en-US" sz="2000" dirty="0">
              <a:latin typeface="Arial" panose="020B0604020202020204" pitchFamily="34" charset="0"/>
              <a:cs typeface="Arial" panose="020B0604020202020204" pitchFamily="34" charset="0"/>
            </a:endParaRPr>
          </a:p>
          <a:p>
            <a:pPr>
              <a:lnSpc>
                <a:spcPct val="100000"/>
              </a:lnSpc>
            </a:pPr>
            <a:r>
              <a:rPr lang="en-US" altLang="en-US" sz="2000" b="1" dirty="0">
                <a:latin typeface="Arial" panose="020B0604020202020204" pitchFamily="34" charset="0"/>
                <a:cs typeface="Arial" panose="020B0604020202020204" pitchFamily="34" charset="0"/>
              </a:rPr>
              <a:t>Everyday Users:</a:t>
            </a:r>
            <a:r>
              <a:rPr lang="en-US" altLang="en-US" sz="2000" dirty="0">
                <a:latin typeface="Arial" panose="020B0604020202020204" pitchFamily="34" charset="0"/>
                <a:cs typeface="Arial" panose="020B0604020202020204" pitchFamily="34" charset="0"/>
              </a:rPr>
              <a:t> Enhance privacy by hiding personal information within images.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702310"/>
            <a:ext cx="11029315" cy="250825"/>
          </a:xfrm>
        </p:spPr>
        <p:txBody>
          <a:bodyPr>
            <a:normAutofit fontScale="90000"/>
          </a:bodyPr>
          <a:lstStyle/>
          <a:p>
            <a:r>
              <a:rPr lang="en-IN" b="1" dirty="0">
                <a:solidFill>
                  <a:schemeClr val="accent1"/>
                </a:solidFill>
                <a:latin typeface="Arial" panose="020B0604020202020204" pitchFamily="34" charset="0"/>
                <a:cs typeface="Arial" panose="020B0604020202020204" pitchFamily="34" charset="0"/>
              </a:rPr>
              <a:t>Results</a:t>
            </a:r>
          </a:p>
        </p:txBody>
      </p:sp>
      <p:sp>
        <p:nvSpPr>
          <p:cNvPr id="3" name="Content Placeholder 2"/>
          <p:cNvSpPr>
            <a:spLocks noGrp="1"/>
          </p:cNvSpPr>
          <p:nvPr>
            <p:ph idx="1"/>
          </p:nvPr>
        </p:nvSpPr>
        <p:spPr/>
        <p:txBody>
          <a:bodyPr/>
          <a:lstStyle/>
          <a:p>
            <a:pPr marL="0" indent="0">
              <a:buNone/>
            </a:pPr>
            <a:r>
              <a:rPr lang="en-IN" dirty="0"/>
              <a:t> </a:t>
            </a:r>
            <a:endParaRPr lang="en-US" dirty="0"/>
          </a:p>
        </p:txBody>
      </p:sp>
      <p:pic>
        <p:nvPicPr>
          <p:cNvPr id="6" name="Picture 5">
            <a:extLst>
              <a:ext uri="{FF2B5EF4-FFF2-40B4-BE49-F238E27FC236}">
                <a16:creationId xmlns:a16="http://schemas.microsoft.com/office/drawing/2014/main" id="{8EE917A9-A319-BE8E-536F-AC4FE854C788}"/>
              </a:ext>
            </a:extLst>
          </p:cNvPr>
          <p:cNvPicPr>
            <a:picLocks noChangeAspect="1"/>
          </p:cNvPicPr>
          <p:nvPr/>
        </p:nvPicPr>
        <p:blipFill>
          <a:blip r:embed="rId2"/>
          <a:stretch>
            <a:fillRect/>
          </a:stretch>
        </p:blipFill>
        <p:spPr>
          <a:xfrm>
            <a:off x="583805" y="824735"/>
            <a:ext cx="11275673" cy="56578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702310"/>
            <a:ext cx="11029315" cy="951865"/>
          </a:xfrm>
        </p:spPr>
        <p:txBody>
          <a:bodyPr>
            <a:noAutofit/>
          </a:bodyPr>
          <a:lstStyle/>
          <a:p>
            <a:r>
              <a:rPr lang="en-IN" sz="3600" b="1" dirty="0">
                <a:solidFill>
                  <a:schemeClr val="accent1"/>
                </a:solidFill>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a:xfrm>
            <a:off x="581192" y="578609"/>
            <a:ext cx="11029615" cy="5396741"/>
          </a:xfrm>
        </p:spPr>
        <p:txBody>
          <a:bodyPr/>
          <a:lstStyle/>
          <a:p>
            <a:pPr marL="0" indent="0">
              <a:buNone/>
            </a:pPr>
            <a:r>
              <a:rPr lang="en-US" sz="2400" dirty="0">
                <a:latin typeface="franklin gothic demi"/>
                <a:ea typeface="+mn-lt"/>
                <a:cs typeface="+mn-lt"/>
              </a:rPr>
              <a:t>This Python-based steganography provides a safe method for embedding and retrieving confidential information within photographs, guaranteeing that only authorized users have access to the hidden material. The system protects privacy and data by encrypting and decrypting using passwords provided by the user. The tool produces an output image ("encryptedImage.png") that keeps the original's visual integrity, giving it a dependable means for secure communication via image-based steganography.</a:t>
            </a:r>
            <a:endParaRPr lang="en-US" dirty="0">
              <a:latin typeface="franklin gothic demi"/>
              <a:ea typeface="+mn-lt"/>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702310"/>
            <a:ext cx="11029315" cy="1275715"/>
          </a:xfrm>
        </p:spPr>
        <p:txBody>
          <a:bodyPr/>
          <a:lstStyle/>
          <a:p>
            <a:r>
              <a:rPr lang="en-IN" b="1" dirty="0">
                <a:solidFill>
                  <a:schemeClr val="accent1"/>
                </a:solidFill>
                <a:latin typeface="Arial" panose="020B0604020202020204" pitchFamily="34" charset="0"/>
                <a:cs typeface="Arial" panose="020B0604020202020204" pitchFamily="34" charset="0"/>
              </a:rPr>
              <a:t>GitHub Link</a:t>
            </a:r>
          </a:p>
        </p:txBody>
      </p:sp>
      <p:sp>
        <p:nvSpPr>
          <p:cNvPr id="3" name="Content Placeholder 2"/>
          <p:cNvSpPr>
            <a:spLocks noGrp="1"/>
          </p:cNvSpPr>
          <p:nvPr>
            <p:ph idx="1"/>
          </p:nvPr>
        </p:nvSpPr>
        <p:spPr>
          <a:xfrm>
            <a:off x="581025" y="2767965"/>
            <a:ext cx="11029315" cy="1762760"/>
          </a:xfrm>
        </p:spPr>
        <p:txBody>
          <a:bodyPr/>
          <a:lstStyle/>
          <a:p>
            <a:r>
              <a:rPr lang="en-US" dirty="0">
                <a:ea typeface="+mn-lt"/>
                <a:cs typeface="+mn-lt"/>
                <a:hlinkClick r:id="rId2"/>
              </a:rPr>
              <a:t>https://github.com/RajatB29/secure-data-hiding-using-steganography1.git</a:t>
            </a:r>
            <a:endParaRPr lang="en-US" altLang="en-US" dirty="0">
              <a:ea typeface="+mn-lt"/>
              <a:cs typeface="+mn-lt"/>
            </a:endParaRPr>
          </a:p>
        </p:txBody>
      </p:sp>
    </p:spTree>
  </p:cSld>
  <p:clrMapOvr>
    <a:masterClrMapping/>
  </p:clrMapOvr>
</p:sld>
</file>

<file path=ppt/theme/theme1.xml><?xml version="1.0" encoding="utf-8"?>
<a:theme xmlns:a="http://schemas.openxmlformats.org/drawingml/2006/main" name="DividendVTI">
  <a:themeElements>
    <a:clrScheme nam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1CADE4"/>
      </a:hlink>
      <a:folHlink>
        <a:srgbClr val="7030A0"/>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DD71778-17EE-4151-88AE-C8F4E8043BD9}">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3500</Words>
  <Application>Microsoft Office PowerPoint</Application>
  <PresentationFormat>Widescreen</PresentationFormat>
  <Paragraphs>97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RESHMA PEREIRA</cp:lastModifiedBy>
  <cp:revision>148</cp:revision>
  <dcterms:created xsi:type="dcterms:W3CDTF">2021-05-26T16:50:00Z</dcterms:created>
  <dcterms:modified xsi:type="dcterms:W3CDTF">2025-02-26T19:25:06Z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89ADEBEB40654FB6B4AC9BC3848E4275_12</vt:lpwstr>
  </property>
  <property fmtid="{D5CDD505-2E9C-101B-9397-08002B2CF9AE}" pid="4" name="KSOProductBuildVer">
    <vt:lpwstr>1033-12.2.0.19821</vt:lpwstr>
  </property>
</Properties>
</file>