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72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" TargetMode="External"/><Relationship Id="rId4" Type="http://schemas.openxmlformats.org/officeDocument/2006/relationships/hyperlink" Target="http://yahoo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ps.twitter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com/statuses/%5Btweet-i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on.parser.online.fr/bet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1"/>
            <a:ext cx="8228013" cy="1295092"/>
          </a:xfrm>
        </p:spPr>
        <p:txBody>
          <a:bodyPr/>
          <a:lstStyle/>
          <a:p>
            <a:r>
              <a:rPr lang="en-US" dirty="0" smtClean="0"/>
              <a:t>Twitter Data </a:t>
            </a:r>
            <a:r>
              <a:rPr lang="en-US" dirty="0" smtClean="0"/>
              <a:t>Collection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Habib Karbasian</a:t>
            </a:r>
          </a:p>
          <a:p>
            <a:r>
              <a:rPr lang="en-US" sz="1400" dirty="0" err="1" smtClean="0"/>
              <a:t>hkarbasi@gmu.edu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09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Steps</a:t>
            </a:r>
            <a:br>
              <a:rPr lang="en-US" dirty="0" smtClean="0"/>
            </a:br>
            <a:r>
              <a:rPr lang="en-US" sz="3600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to the websit</a:t>
            </a:r>
            <a:r>
              <a:rPr lang="en-US" dirty="0"/>
              <a:t>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apps.twitter.com</a:t>
            </a:r>
            <a:endParaRPr lang="en-US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US" sz="1500" dirty="0" smtClean="0"/>
              <a:t>Callback URL: </a:t>
            </a:r>
            <a:r>
              <a:rPr lang="en-US" sz="1500" dirty="0" smtClean="0">
                <a:hlinkClick r:id="rId3"/>
              </a:rPr>
              <a:t>http</a:t>
            </a:r>
            <a:r>
              <a:rPr lang="en-US" sz="1500" dirty="0">
                <a:hlinkClick r:id="rId3"/>
              </a:rPr>
              <a:t>://</a:t>
            </a:r>
            <a:r>
              <a:rPr lang="en-US" sz="1500" dirty="0" smtClean="0">
                <a:hlinkClick r:id="rId3"/>
              </a:rPr>
              <a:t>localhost</a:t>
            </a:r>
            <a:endParaRPr lang="en-US" sz="1500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US" sz="1500" dirty="0"/>
              <a:t>Website: </a:t>
            </a:r>
            <a:r>
              <a:rPr lang="en-US" sz="1500" dirty="0">
                <a:hlinkClick r:id="rId4"/>
              </a:rPr>
              <a:t>http:/</a:t>
            </a:r>
            <a:r>
              <a:rPr lang="en-US" sz="1500" dirty="0" smtClean="0">
                <a:hlinkClick r:id="rId4"/>
              </a:rPr>
              <a:t>/yahoo.com</a:t>
            </a:r>
            <a:endParaRPr lang="en-US" sz="15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Access Keys: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Application:</a:t>
            </a:r>
          </a:p>
          <a:p>
            <a:pPr marL="1149350" lvl="2" indent="-457200">
              <a:buFont typeface="+mj-lt"/>
              <a:buAutoNum type="arabicPeriod"/>
            </a:pPr>
            <a:r>
              <a:rPr lang="en-US" dirty="0"/>
              <a:t>Consumer Key (API Key</a:t>
            </a:r>
            <a:r>
              <a:rPr lang="en-US" dirty="0" smtClean="0"/>
              <a:t>)</a:t>
            </a:r>
          </a:p>
          <a:p>
            <a:pPr marL="1149350" lvl="2" indent="-457200">
              <a:buFont typeface="+mj-lt"/>
              <a:buAutoNum type="arabicPeriod"/>
            </a:pPr>
            <a:r>
              <a:rPr lang="en-US" dirty="0"/>
              <a:t>Consumer </a:t>
            </a:r>
            <a:r>
              <a:rPr lang="en-US" dirty="0" smtClean="0"/>
              <a:t>Secret (</a:t>
            </a:r>
            <a:r>
              <a:rPr lang="en-US" dirty="0"/>
              <a:t>API </a:t>
            </a:r>
            <a:r>
              <a:rPr lang="en-US" dirty="0" smtClean="0"/>
              <a:t>Secret)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Token:</a:t>
            </a:r>
          </a:p>
          <a:p>
            <a:pPr marL="1149350" lvl="2" indent="-457200">
              <a:buFont typeface="+mj-lt"/>
              <a:buAutoNum type="arabicPeriod"/>
            </a:pPr>
            <a:r>
              <a:rPr lang="en-US" dirty="0" smtClean="0"/>
              <a:t>Access Token</a:t>
            </a:r>
          </a:p>
          <a:p>
            <a:pPr marL="1149350" lvl="2" indent="-457200">
              <a:buFont typeface="+mj-lt"/>
              <a:buAutoNum type="arabicPeriod"/>
            </a:pPr>
            <a:r>
              <a:rPr lang="en-US" dirty="0" smtClean="0"/>
              <a:t>Access Token Secret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86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Steps</a:t>
            </a:r>
            <a:br>
              <a:rPr lang="en-US" dirty="0" smtClean="0"/>
            </a:br>
            <a:r>
              <a:rPr lang="en-US" sz="3600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to the websit</a:t>
            </a:r>
            <a:r>
              <a:rPr lang="en-US" dirty="0"/>
              <a:t>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</a:t>
            </a:r>
            <a:r>
              <a:rPr lang="en-US" dirty="0" smtClean="0">
                <a:hlinkClick r:id="rId2"/>
              </a:rPr>
              <a:t>/twitter.com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your desired query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667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Steps</a:t>
            </a:r>
            <a:br>
              <a:rPr lang="en-US" dirty="0" smtClean="0"/>
            </a:br>
            <a:r>
              <a:rPr lang="en-US" sz="3600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configuration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tweet collector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600" dirty="0" smtClean="0"/>
              <a:t>Mac: </a:t>
            </a:r>
            <a:r>
              <a:rPr lang="en-US" sz="1600" b="1" dirty="0" smtClean="0"/>
              <a:t>./</a:t>
            </a:r>
            <a:r>
              <a:rPr lang="en-US" sz="1600" b="1" dirty="0" err="1" smtClean="0"/>
              <a:t>get_tweets_by_search.py</a:t>
            </a:r>
            <a:r>
              <a:rPr lang="en-US" sz="1600" b="1" dirty="0" smtClean="0"/>
              <a:t> [</a:t>
            </a:r>
            <a:r>
              <a:rPr lang="en-US" sz="1600" b="1" dirty="0" err="1" smtClean="0"/>
              <a:t>config_file</a:t>
            </a:r>
            <a:r>
              <a:rPr lang="en-US" sz="1600" b="1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Creates query name + JSONs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JSON file</a:t>
            </a:r>
          </a:p>
          <a:p>
            <a:pPr marL="692150" lvl="2" indent="0">
              <a:buNone/>
            </a:pPr>
            <a:r>
              <a:rPr lang="en-US" sz="1600" b="1" dirty="0" smtClean="0">
                <a:hlinkClick r:id="rId2"/>
              </a:rPr>
              <a:t>http://twitter.com/statuses/[tweet-id</a:t>
            </a:r>
            <a:r>
              <a:rPr lang="en-US" sz="1600" b="1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122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Steps</a:t>
            </a:r>
            <a:br>
              <a:rPr lang="en-US" dirty="0" smtClean="0"/>
            </a:br>
            <a:r>
              <a:rPr lang="en-US" sz="3600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dataset creator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400" dirty="0" smtClean="0"/>
              <a:t>Mac: </a:t>
            </a:r>
            <a:r>
              <a:rPr lang="en-US" sz="1400" b="1" dirty="0" smtClean="0"/>
              <a:t>java </a:t>
            </a:r>
            <a:r>
              <a:rPr lang="mr-IN" sz="1400" b="1" dirty="0" smtClean="0"/>
              <a:t>–</a:t>
            </a:r>
            <a:r>
              <a:rPr lang="en-US" sz="1400" b="1" dirty="0" smtClean="0"/>
              <a:t>jar </a:t>
            </a:r>
            <a:r>
              <a:rPr lang="en-US" sz="1400" b="1" dirty="0" err="1" smtClean="0"/>
              <a:t>DatasetCreator.jar</a:t>
            </a:r>
            <a:r>
              <a:rPr lang="en-US" sz="1400" b="1" dirty="0" smtClean="0"/>
              <a:t> [</a:t>
            </a:r>
            <a:r>
              <a:rPr lang="en-US" sz="1400" b="1" dirty="0" err="1" smtClean="0"/>
              <a:t>config_file</a:t>
            </a:r>
            <a:r>
              <a:rPr lang="en-US" sz="1400" b="1" dirty="0" smtClean="0"/>
              <a:t>] [yes/no]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Creates Tweets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Creates two types of file: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700" dirty="0" smtClean="0"/>
              <a:t>Tab delimited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700" dirty="0" smtClean="0"/>
              <a:t>Excel sheet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Excel sheet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40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Steps</a:t>
            </a:r>
            <a:br>
              <a:rPr lang="en-US" dirty="0" smtClean="0"/>
            </a:br>
            <a:r>
              <a:rPr lang="en-US" sz="3600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38947"/>
            <a:ext cx="7662864" cy="4451685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tweet-ids in a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dataset </a:t>
            </a:r>
            <a:r>
              <a:rPr lang="en-US" dirty="0" err="1" smtClean="0"/>
              <a:t>recollector</a:t>
            </a:r>
            <a:endParaRPr lang="en-US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US" sz="1400" dirty="0" smtClean="0"/>
              <a:t>Mac: </a:t>
            </a:r>
            <a:r>
              <a:rPr lang="en-US" sz="1400" b="1" dirty="0" smtClean="0"/>
              <a:t>./</a:t>
            </a:r>
            <a:r>
              <a:rPr lang="en-US" sz="1400" b="1" dirty="0" err="1" smtClean="0"/>
              <a:t>get_tweets_by_tweetID.py</a:t>
            </a:r>
            <a:r>
              <a:rPr lang="en-US" sz="1400" b="1" dirty="0" smtClean="0"/>
              <a:t> [</a:t>
            </a:r>
            <a:r>
              <a:rPr lang="en-US" sz="1400" b="1" dirty="0" err="1" smtClean="0"/>
              <a:t>config</a:t>
            </a:r>
            <a:r>
              <a:rPr lang="en-US" sz="1400" b="1" dirty="0" smtClean="0"/>
              <a:t>-file] [</a:t>
            </a:r>
            <a:r>
              <a:rPr lang="en-US" sz="1400" b="1" dirty="0" err="1" smtClean="0"/>
              <a:t>tweetids</a:t>
            </a:r>
            <a:r>
              <a:rPr lang="en-US" sz="1400" b="1" dirty="0" smtClean="0"/>
              <a:t>-file]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Creates two files: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900" dirty="0" smtClean="0"/>
              <a:t>Recollected JSONs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900" dirty="0" smtClean="0"/>
              <a:t>Exception messages</a:t>
            </a:r>
          </a:p>
          <a:p>
            <a:pPr marL="1149350" lvl="2" indent="-457200">
              <a:buFont typeface="+mj-lt"/>
              <a:buAutoNum type="arabicPeriod"/>
            </a:pPr>
            <a:r>
              <a:rPr lang="en-US" sz="1500" dirty="0" smtClean="0"/>
              <a:t>Deleted account</a:t>
            </a:r>
          </a:p>
          <a:p>
            <a:pPr marL="1149350" lvl="2" indent="-457200">
              <a:buFont typeface="+mj-lt"/>
              <a:buAutoNum type="arabicPeriod"/>
            </a:pPr>
            <a:r>
              <a:rPr lang="en-US" sz="1500" dirty="0" smtClean="0"/>
              <a:t>Suspended account</a:t>
            </a:r>
          </a:p>
          <a:p>
            <a:pPr marL="1149350" lvl="2" indent="-457200">
              <a:buFont typeface="+mj-lt"/>
              <a:buAutoNum type="arabicPeriod"/>
            </a:pPr>
            <a:r>
              <a:rPr lang="en-US" sz="1500" dirty="0" smtClean="0"/>
              <a:t>Deleted tweet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Run </a:t>
            </a:r>
            <a:r>
              <a:rPr lang="en-US" sz="2100" dirty="0" smtClean="0"/>
              <a:t>dataset creator again to get the new </a:t>
            </a:r>
            <a:r>
              <a:rPr lang="en-US" sz="2100" dirty="0" smtClean="0"/>
              <a:t>dataset in Excel format </a:t>
            </a:r>
            <a:endParaRPr lang="en-US" sz="2100" dirty="0"/>
          </a:p>
          <a:p>
            <a:pPr marL="1149350" lvl="2" indent="-457200">
              <a:buFont typeface="+mj-lt"/>
              <a:buAutoNum type="arabicPeriod"/>
            </a:pPr>
            <a:endParaRPr lang="en-US" sz="15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28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Questions?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49248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Platforms</a:t>
            </a:r>
            <a:endParaRPr lang="en-US" dirty="0"/>
          </a:p>
        </p:txBody>
      </p:sp>
      <p:pic>
        <p:nvPicPr>
          <p:cNvPr id="4" name="Picture 3" descr="Unkn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49" y="4232385"/>
            <a:ext cx="1719276" cy="1458566"/>
          </a:xfrm>
          <a:prstGeom prst="rect">
            <a:avLst/>
          </a:prstGeom>
        </p:spPr>
      </p:pic>
      <p:pic>
        <p:nvPicPr>
          <p:cNvPr id="5" name="Picture 4" descr="Unknown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5" y="2770094"/>
            <a:ext cx="1177655" cy="1177655"/>
          </a:xfrm>
          <a:prstGeom prst="rect">
            <a:avLst/>
          </a:prstGeom>
        </p:spPr>
      </p:pic>
      <p:pic>
        <p:nvPicPr>
          <p:cNvPr id="6" name="Picture 5" descr="Unknown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14" y="3172701"/>
            <a:ext cx="1550095" cy="15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8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sz="1800" dirty="0"/>
              <a:t>(Application programming interface</a:t>
            </a:r>
            <a:r>
              <a:rPr lang="en-US" sz="1800" dirty="0" smtClean="0"/>
              <a:t>)</a:t>
            </a:r>
          </a:p>
          <a:p>
            <a:endParaRPr lang="en-US" sz="1800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Paid (GNIP): </a:t>
            </a:r>
            <a:r>
              <a:rPr lang="en-US" b="1" dirty="0" err="1" smtClean="0"/>
              <a:t>PowerTrack</a:t>
            </a:r>
            <a:endParaRPr lang="en-US" b="1" dirty="0" smtClean="0"/>
          </a:p>
          <a:p>
            <a:pPr lvl="1">
              <a:buFont typeface="+mj-lt"/>
              <a:buAutoNum type="arabicPeriod"/>
            </a:pPr>
            <a:endParaRPr lang="en-US" b="1" dirty="0"/>
          </a:p>
          <a:p>
            <a:pPr lvl="1">
              <a:buFont typeface="+mj-lt"/>
              <a:buAutoNum type="arabicPeriod"/>
            </a:pPr>
            <a:endParaRPr lang="en-US" b="1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Free (Twitter)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8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Real-Time </a:t>
            </a:r>
            <a:r>
              <a:rPr lang="en-US" sz="2000" dirty="0" smtClean="0"/>
              <a:t>(Streaming)</a:t>
            </a:r>
          </a:p>
          <a:p>
            <a:pPr marL="342900" lvl="1" indent="0">
              <a:buNone/>
            </a:pPr>
            <a:r>
              <a:rPr lang="en-US" sz="1200" b="1" dirty="0" smtClean="0"/>
              <a:t>Threshold</a:t>
            </a:r>
            <a:r>
              <a:rPr lang="en-US" sz="1200" dirty="0"/>
              <a:t>: 1% of the average rate of </a:t>
            </a:r>
            <a:r>
              <a:rPr lang="en-US" sz="1200" dirty="0" smtClean="0"/>
              <a:t>tweets (~60 Tweets/sec)</a:t>
            </a:r>
          </a:p>
          <a:p>
            <a:pPr marL="342900" lvl="1" indent="0">
              <a:buNone/>
            </a:pPr>
            <a:endParaRPr lang="en-US" sz="1400" dirty="0" smtClean="0"/>
          </a:p>
          <a:p>
            <a:pPr marL="342900" lvl="1" indent="0">
              <a:buNone/>
            </a:pP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Rest API (Search)</a:t>
            </a:r>
          </a:p>
          <a:p>
            <a:pPr marL="349250" lvl="2" indent="0">
              <a:spcBef>
                <a:spcPts val="2000"/>
              </a:spcBef>
              <a:buNone/>
            </a:pPr>
            <a:r>
              <a:rPr lang="en-US" sz="1200" b="1" dirty="0"/>
              <a:t>Threshold</a:t>
            </a:r>
            <a:r>
              <a:rPr lang="en-US" sz="1200" dirty="0"/>
              <a:t>: 900 calls per 15 minutes or 1 call/sec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35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Streaming </a:t>
            </a:r>
            <a:r>
              <a:rPr lang="en-US" sz="2000" dirty="0" smtClean="0"/>
              <a:t>API (Real</a:t>
            </a:r>
            <a:r>
              <a:rPr lang="en-US" sz="2000" dirty="0"/>
              <a:t>-Time </a:t>
            </a:r>
            <a:r>
              <a:rPr lang="en-US" sz="2000" dirty="0" smtClean="0"/>
              <a:t>or Live)</a:t>
            </a:r>
          </a:p>
          <a:p>
            <a:pPr marL="342900" lvl="1" indent="0">
              <a:buNone/>
            </a:pPr>
            <a:r>
              <a:rPr lang="en-US" sz="1200" b="1" dirty="0" smtClean="0"/>
              <a:t>+:</a:t>
            </a:r>
            <a:r>
              <a:rPr lang="en-US" sz="1200" dirty="0" smtClean="0"/>
              <a:t>: </a:t>
            </a:r>
            <a:r>
              <a:rPr lang="en-US" sz="1200" dirty="0"/>
              <a:t>The most complete data collection method (%90-%</a:t>
            </a:r>
            <a:r>
              <a:rPr lang="en-US" sz="1200" dirty="0" smtClean="0"/>
              <a:t>99)</a:t>
            </a:r>
          </a:p>
          <a:p>
            <a:pPr marL="342900" lvl="1" indent="0">
              <a:buNone/>
            </a:pPr>
            <a:r>
              <a:rPr lang="en-US" sz="1200" dirty="0" smtClean="0"/>
              <a:t>-</a:t>
            </a:r>
            <a:r>
              <a:rPr lang="en-US" sz="1200" dirty="0"/>
              <a:t>: Susceptible to power failure</a:t>
            </a:r>
          </a:p>
          <a:p>
            <a:pPr marL="342900" lvl="1" indent="0">
              <a:buNone/>
            </a:pP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Rest API (Search)</a:t>
            </a:r>
          </a:p>
          <a:p>
            <a:pPr marL="342900" lvl="1" indent="0">
              <a:buNone/>
            </a:pPr>
            <a:r>
              <a:rPr lang="en-US" sz="1200" b="1" dirty="0"/>
              <a:t>+:</a:t>
            </a:r>
            <a:r>
              <a:rPr lang="en-US" sz="1200" dirty="0"/>
              <a:t>: The most reliable data collection method </a:t>
            </a:r>
            <a:r>
              <a:rPr lang="en-US" sz="1200" dirty="0" smtClean="0"/>
              <a:t>(~10 </a:t>
            </a:r>
            <a:r>
              <a:rPr lang="en-US" sz="1200" dirty="0"/>
              <a:t>days ago) </a:t>
            </a:r>
            <a:endParaRPr lang="en-US" sz="1200" dirty="0" smtClean="0"/>
          </a:p>
          <a:p>
            <a:pPr marL="342900" lvl="1" indent="0">
              <a:buNone/>
            </a:pPr>
            <a:r>
              <a:rPr lang="en-US" sz="1200" dirty="0" smtClean="0"/>
              <a:t>-</a:t>
            </a:r>
            <a:r>
              <a:rPr lang="en-US" sz="1200" dirty="0"/>
              <a:t>: Fails to capture all of Tweets (%70-%80) </a:t>
            </a:r>
          </a:p>
        </p:txBody>
      </p:sp>
    </p:spTree>
    <p:extLst>
      <p:ext uri="{BB962C8B-B14F-4D97-AF65-F5344CB8AC3E}">
        <p14:creationId xmlns:p14="http://schemas.microsoft.com/office/powerpoint/2010/main" val="360758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Original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Retweet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Quoted Original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Retweet of Quoted Original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sz="1800" dirty="0" smtClean="0"/>
              <a:t>(JavaScript Object Notation)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 </a:t>
            </a:r>
            <a:r>
              <a:rPr lang="en-US" sz="1600" dirty="0"/>
              <a:t>lightweight data interchange </a:t>
            </a:r>
            <a:r>
              <a:rPr lang="en-US" sz="1600" dirty="0" smtClean="0"/>
              <a:t>format</a:t>
            </a:r>
          </a:p>
          <a:p>
            <a:pPr lvl="1"/>
            <a:r>
              <a:rPr lang="en-US" sz="1600" dirty="0" smtClean="0"/>
              <a:t>Between </a:t>
            </a:r>
            <a:r>
              <a:rPr lang="en-US" sz="1600" dirty="0"/>
              <a:t>a browser and a </a:t>
            </a:r>
            <a:r>
              <a:rPr lang="en-US" sz="1600" dirty="0" smtClean="0"/>
              <a:t>server</a:t>
            </a:r>
          </a:p>
          <a:p>
            <a:pPr lvl="1"/>
            <a:r>
              <a:rPr lang="en-US" sz="1600" dirty="0" smtClean="0"/>
              <a:t>Human readable</a:t>
            </a:r>
          </a:p>
          <a:p>
            <a:pPr lvl="1"/>
            <a:r>
              <a:rPr lang="en-US" sz="1600" dirty="0" smtClean="0"/>
              <a:t>Key-Value pairs</a:t>
            </a:r>
          </a:p>
          <a:p>
            <a:pPr lvl="1"/>
            <a:r>
              <a:rPr lang="en-US" sz="1600" dirty="0" err="1" smtClean="0"/>
              <a:t>E.g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/>
              <a:t>{ "name":"John","age":26,"gender":"male"</a:t>
            </a:r>
            <a:r>
              <a:rPr lang="en-US" sz="1600" dirty="0" smtClean="0"/>
              <a:t>}</a:t>
            </a:r>
          </a:p>
          <a:p>
            <a:pPr lvl="1"/>
            <a:endParaRPr lang="en-US" sz="1600" dirty="0"/>
          </a:p>
          <a:p>
            <a:pPr marL="349250" lvl="1" indent="0" algn="ctr">
              <a:buNone/>
            </a:pPr>
            <a:r>
              <a:rPr lang="en-US" sz="1600" b="1" dirty="0">
                <a:hlinkClick r:id="rId2"/>
              </a:rPr>
              <a:t>http://json.parser.online.fr/beta</a:t>
            </a:r>
            <a:r>
              <a:rPr lang="en-US" sz="1600" b="1" dirty="0" smtClean="0">
                <a:hlinkClick r:id="rId2"/>
              </a:rPr>
              <a:t>/</a:t>
            </a:r>
            <a:endParaRPr lang="en-US" sz="1600" b="1" dirty="0" smtClean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824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Get necessary tokens from Twitter API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Specify the keyword </a:t>
            </a:r>
            <a:r>
              <a:rPr lang="en-US" dirty="0"/>
              <a:t>to search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Run tweet collector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Run dataset </a:t>
            </a:r>
            <a:r>
              <a:rPr lang="en-US" dirty="0"/>
              <a:t>creator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Run data recollection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Twitter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Java: </a:t>
            </a:r>
            <a:r>
              <a:rPr lang="en-US" b="1" dirty="0" smtClean="0"/>
              <a:t>Twitter4J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Python: </a:t>
            </a:r>
            <a:r>
              <a:rPr lang="en-US" b="1" dirty="0" err="1" smtClean="0"/>
              <a:t>Tweepy</a:t>
            </a:r>
            <a:endParaRPr lang="en-US" b="1" dirty="0" smtClean="0"/>
          </a:p>
          <a:p>
            <a:pPr marL="806450" lvl="2" indent="-457200">
              <a:spcBef>
                <a:spcPts val="2000"/>
              </a:spcBef>
              <a:buFont typeface="+mj-lt"/>
              <a:buAutoNum type="arabicPeriod"/>
            </a:pPr>
            <a:r>
              <a:rPr lang="en-US" sz="1200" dirty="0"/>
              <a:t>Mac: </a:t>
            </a:r>
            <a:r>
              <a:rPr lang="en-US" sz="1200" b="1" dirty="0" smtClean="0"/>
              <a:t>pip install </a:t>
            </a:r>
            <a:r>
              <a:rPr lang="en-US" sz="1200" b="1" dirty="0" err="1" smtClean="0"/>
              <a:t>tweepy</a:t>
            </a:r>
            <a:endParaRPr lang="en-US" sz="1200" b="1" dirty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6744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120</TotalTime>
  <Words>444</Words>
  <Application>Microsoft Macintosh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Genesis</vt:lpstr>
      <vt:lpstr>Twitter Data Collection </vt:lpstr>
      <vt:lpstr>Social Media Platforms</vt:lpstr>
      <vt:lpstr>Twitter API</vt:lpstr>
      <vt:lpstr>Twitter API</vt:lpstr>
      <vt:lpstr>Twitter API</vt:lpstr>
      <vt:lpstr>Tweet Types</vt:lpstr>
      <vt:lpstr>API Output</vt:lpstr>
      <vt:lpstr>Data Collection Steps</vt:lpstr>
      <vt:lpstr>Twitter Libraries</vt:lpstr>
      <vt:lpstr>Data Collection Steps Step 1</vt:lpstr>
      <vt:lpstr>Data Collection Steps Step 2</vt:lpstr>
      <vt:lpstr>Data Collection Steps Step 3</vt:lpstr>
      <vt:lpstr>Data Collection Steps Step 4</vt:lpstr>
      <vt:lpstr>Data Collection Steps Step 5</vt:lpstr>
      <vt:lpstr>PowerPoint Presentation</vt:lpstr>
    </vt:vector>
  </TitlesOfParts>
  <Company>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</dc:title>
  <dc:creator>Habib Karbasian</dc:creator>
  <cp:lastModifiedBy>Habib Karbasian</cp:lastModifiedBy>
  <cp:revision>61</cp:revision>
  <dcterms:created xsi:type="dcterms:W3CDTF">2018-03-22T04:50:01Z</dcterms:created>
  <dcterms:modified xsi:type="dcterms:W3CDTF">2018-03-23T19:38:06Z</dcterms:modified>
</cp:coreProperties>
</file>