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74" r:id="rId9"/>
    <p:sldId id="263" r:id="rId10"/>
    <p:sldId id="266" r:id="rId11"/>
    <p:sldId id="264" r:id="rId12"/>
    <p:sldId id="265" r:id="rId13"/>
    <p:sldId id="267" r:id="rId14"/>
    <p:sldId id="268" r:id="rId15"/>
    <p:sldId id="269" r:id="rId16"/>
    <p:sldId id="275"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296719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55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430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290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4379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8214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608721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2634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03420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9420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AB7AE-84F0-4533-B221-8E7546C1C140}"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92618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AB7AE-84F0-4533-B221-8E7546C1C140}"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62073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AB7AE-84F0-4533-B221-8E7546C1C140}"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61032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AB7AE-84F0-4533-B221-8E7546C1C140}"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82160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AB7AE-84F0-4533-B221-8E7546C1C140}"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8515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AB7AE-84F0-4533-B221-8E7546C1C140}"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79339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4AB7AE-84F0-4533-B221-8E7546C1C140}" type="datetimeFigureOut">
              <a:rPr lang="en-IN" smtClean="0"/>
              <a:t>25-11-2022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FB5C20-ABEF-4623-84E4-FC979BDB0DBB}" type="slidenum">
              <a:rPr lang="en-IN" smtClean="0"/>
              <a:t>‹#›</a:t>
            </a:fld>
            <a:endParaRPr lang="en-IN"/>
          </a:p>
        </p:txBody>
      </p:sp>
    </p:spTree>
    <p:extLst>
      <p:ext uri="{BB962C8B-B14F-4D97-AF65-F5344CB8AC3E}">
        <p14:creationId xmlns:p14="http://schemas.microsoft.com/office/powerpoint/2010/main" val="29237459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ryan-upa/pg-finder-mini"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F5C75B-F1F4-C2A0-A34D-6D13514F3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677" y="238125"/>
            <a:ext cx="5372100" cy="3190875"/>
          </a:xfrm>
          <a:prstGeom prst="rect">
            <a:avLst/>
          </a:prstGeom>
        </p:spPr>
      </p:pic>
      <p:sp>
        <p:nvSpPr>
          <p:cNvPr id="7" name="TextBox 6">
            <a:extLst>
              <a:ext uri="{FF2B5EF4-FFF2-40B4-BE49-F238E27FC236}">
                <a16:creationId xmlns:a16="http://schemas.microsoft.com/office/drawing/2014/main" id="{329D8E2D-6EFC-0F40-3537-789C18F0F582}"/>
              </a:ext>
            </a:extLst>
          </p:cNvPr>
          <p:cNvSpPr txBox="1"/>
          <p:nvPr/>
        </p:nvSpPr>
        <p:spPr>
          <a:xfrm>
            <a:off x="867747" y="3946848"/>
            <a:ext cx="5682343" cy="1938992"/>
          </a:xfrm>
          <a:prstGeom prst="rect">
            <a:avLst/>
          </a:prstGeom>
          <a:noFill/>
        </p:spPr>
        <p:txBody>
          <a:bodyPr wrap="square" rtlCol="0">
            <a:spAutoFit/>
          </a:bodyPr>
          <a:lstStyle/>
          <a:p>
            <a:r>
              <a:rPr lang="en-IN" sz="2000" dirty="0"/>
              <a:t>Presented By:</a:t>
            </a:r>
          </a:p>
          <a:p>
            <a:pPr marL="285750" indent="-285750">
              <a:buFont typeface="Arial" panose="020B0604020202020204" pitchFamily="34" charset="0"/>
              <a:buChar char="•"/>
            </a:pPr>
            <a:r>
              <a:rPr lang="en-IN" sz="2000" dirty="0"/>
              <a:t>Aryan Upadhyay (201500160)</a:t>
            </a:r>
          </a:p>
          <a:p>
            <a:pPr marL="285750" indent="-285750">
              <a:buFont typeface="Arial" panose="020B0604020202020204" pitchFamily="34" charset="0"/>
              <a:buChar char="•"/>
            </a:pPr>
            <a:r>
              <a:rPr lang="en-IN" sz="2000" dirty="0" err="1"/>
              <a:t>Priyanshi</a:t>
            </a:r>
            <a:r>
              <a:rPr lang="en-IN" sz="2000" dirty="0"/>
              <a:t> (201500525)</a:t>
            </a:r>
          </a:p>
          <a:p>
            <a:pPr marL="285750" indent="-285750">
              <a:buFont typeface="Arial" panose="020B0604020202020204" pitchFamily="34" charset="0"/>
              <a:buChar char="•"/>
            </a:pPr>
            <a:r>
              <a:rPr lang="en-IN" sz="2000" dirty="0"/>
              <a:t>Rajat Mishra (201500553)</a:t>
            </a:r>
          </a:p>
          <a:p>
            <a:pPr marL="285750" indent="-285750">
              <a:buFont typeface="Arial" panose="020B0604020202020204" pitchFamily="34" charset="0"/>
              <a:buChar char="•"/>
            </a:pPr>
            <a:r>
              <a:rPr lang="en-IN" sz="2000" dirty="0"/>
              <a:t>Akash Yadav (201500061)</a:t>
            </a:r>
          </a:p>
          <a:p>
            <a:pPr marL="285750" indent="-285750">
              <a:buFont typeface="Arial" panose="020B0604020202020204" pitchFamily="34" charset="0"/>
              <a:buChar char="•"/>
            </a:pPr>
            <a:r>
              <a:rPr lang="en-IN" sz="2000" dirty="0"/>
              <a:t>Krishna Gautam (201500350)</a:t>
            </a:r>
          </a:p>
        </p:txBody>
      </p:sp>
      <p:sp>
        <p:nvSpPr>
          <p:cNvPr id="8" name="TextBox 7">
            <a:extLst>
              <a:ext uri="{FF2B5EF4-FFF2-40B4-BE49-F238E27FC236}">
                <a16:creationId xmlns:a16="http://schemas.microsoft.com/office/drawing/2014/main" id="{47F0639E-D0A6-829B-CA08-35CE6DB51FE7}"/>
              </a:ext>
            </a:extLst>
          </p:cNvPr>
          <p:cNvSpPr txBox="1"/>
          <p:nvPr/>
        </p:nvSpPr>
        <p:spPr>
          <a:xfrm>
            <a:off x="8276253" y="3946848"/>
            <a:ext cx="4012164" cy="1477328"/>
          </a:xfrm>
          <a:prstGeom prst="rect">
            <a:avLst/>
          </a:prstGeom>
          <a:noFill/>
        </p:spPr>
        <p:txBody>
          <a:bodyPr wrap="square" rtlCol="0">
            <a:spAutoFit/>
          </a:bodyPr>
          <a:lstStyle/>
          <a:p>
            <a:r>
              <a:rPr lang="en-IN" dirty="0"/>
              <a:t>Presented To:</a:t>
            </a:r>
          </a:p>
          <a:p>
            <a:r>
              <a:rPr lang="en-IN" dirty="0"/>
              <a:t>Mr. Mandeep Singh</a:t>
            </a:r>
          </a:p>
          <a:p>
            <a:r>
              <a:rPr lang="en-IN" dirty="0"/>
              <a:t>(Technical Trainer)</a:t>
            </a:r>
          </a:p>
          <a:p>
            <a:r>
              <a:rPr lang="en-IN" dirty="0"/>
              <a:t>GLA University,</a:t>
            </a:r>
          </a:p>
          <a:p>
            <a:r>
              <a:rPr lang="en-IN" dirty="0"/>
              <a:t>Mathura</a:t>
            </a:r>
          </a:p>
        </p:txBody>
      </p:sp>
    </p:spTree>
    <p:extLst>
      <p:ext uri="{BB962C8B-B14F-4D97-AF65-F5344CB8AC3E}">
        <p14:creationId xmlns:p14="http://schemas.microsoft.com/office/powerpoint/2010/main" val="339683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6BA086-5688-EFA3-1480-09964CBAA8C8}"/>
              </a:ext>
            </a:extLst>
          </p:cNvPr>
          <p:cNvSpPr txBox="1"/>
          <p:nvPr/>
        </p:nvSpPr>
        <p:spPr>
          <a:xfrm>
            <a:off x="588015" y="2378010"/>
            <a:ext cx="5131837" cy="3816429"/>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This is the main screen or page of the application from where user can access the whole application.</a:t>
            </a:r>
          </a:p>
          <a:p>
            <a:pPr marL="285750" indent="-285750" algn="just">
              <a:buFont typeface="Arial" panose="020B0604020202020204" pitchFamily="34" charset="0"/>
              <a:buChar char="•"/>
            </a:pPr>
            <a:r>
              <a:rPr lang="en-IN" sz="2200" dirty="0"/>
              <a:t>User can reach to the different sections of the application from this page. Also shows the values of our Web Application (Accessibility, Documented, Hospitality).</a:t>
            </a:r>
          </a:p>
          <a:p>
            <a:pPr marL="285750" indent="-285750" algn="just">
              <a:buFont typeface="Arial" panose="020B0604020202020204" pitchFamily="34" charset="0"/>
              <a:buChar char="•"/>
            </a:pPr>
            <a:r>
              <a:rPr lang="en-IN" sz="2200" dirty="0"/>
              <a:t>It shows live details of project database by listing number of properties etc.</a:t>
            </a:r>
          </a:p>
        </p:txBody>
      </p:sp>
      <p:pic>
        <p:nvPicPr>
          <p:cNvPr id="6" name="Picture 5">
            <a:extLst>
              <a:ext uri="{FF2B5EF4-FFF2-40B4-BE49-F238E27FC236}">
                <a16:creationId xmlns:a16="http://schemas.microsoft.com/office/drawing/2014/main" id="{5327AEB1-60CE-1579-0E58-EE0341BA6A6F}"/>
              </a:ext>
            </a:extLst>
          </p:cNvPr>
          <p:cNvPicPr>
            <a:picLocks noChangeAspect="1"/>
          </p:cNvPicPr>
          <p:nvPr/>
        </p:nvPicPr>
        <p:blipFill>
          <a:blip r:embed="rId2"/>
          <a:stretch>
            <a:fillRect/>
          </a:stretch>
        </p:blipFill>
        <p:spPr>
          <a:xfrm>
            <a:off x="7723043" y="80323"/>
            <a:ext cx="3978625" cy="6697354"/>
          </a:xfrm>
          <a:prstGeom prst="rect">
            <a:avLst/>
          </a:prstGeom>
        </p:spPr>
      </p:pic>
      <p:sp>
        <p:nvSpPr>
          <p:cNvPr id="7" name="Rectangle 6">
            <a:extLst>
              <a:ext uri="{FF2B5EF4-FFF2-40B4-BE49-F238E27FC236}">
                <a16:creationId xmlns:a16="http://schemas.microsoft.com/office/drawing/2014/main" id="{D76C1D7F-ED75-281D-C6BE-A4D9C11D4321}"/>
              </a:ext>
            </a:extLst>
          </p:cNvPr>
          <p:cNvSpPr/>
          <p:nvPr/>
        </p:nvSpPr>
        <p:spPr>
          <a:xfrm>
            <a:off x="588014" y="388599"/>
            <a:ext cx="670760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Project Model View:</a:t>
            </a:r>
          </a:p>
        </p:txBody>
      </p:sp>
      <p:sp>
        <p:nvSpPr>
          <p:cNvPr id="8" name="Rectangle 7">
            <a:extLst>
              <a:ext uri="{FF2B5EF4-FFF2-40B4-BE49-F238E27FC236}">
                <a16:creationId xmlns:a16="http://schemas.microsoft.com/office/drawing/2014/main" id="{BCAC9709-0660-7763-BDC2-DF689069EAC2}"/>
              </a:ext>
            </a:extLst>
          </p:cNvPr>
          <p:cNvSpPr/>
          <p:nvPr/>
        </p:nvSpPr>
        <p:spPr>
          <a:xfrm>
            <a:off x="588014" y="1521804"/>
            <a:ext cx="3029997"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Home screen:</a:t>
            </a:r>
          </a:p>
        </p:txBody>
      </p:sp>
    </p:spTree>
    <p:extLst>
      <p:ext uri="{BB962C8B-B14F-4D97-AF65-F5344CB8AC3E}">
        <p14:creationId xmlns:p14="http://schemas.microsoft.com/office/powerpoint/2010/main" val="59391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E5AD31-434D-2869-DA78-802B3620B243}"/>
              </a:ext>
            </a:extLst>
          </p:cNvPr>
          <p:cNvPicPr>
            <a:picLocks noChangeAspect="1"/>
          </p:cNvPicPr>
          <p:nvPr/>
        </p:nvPicPr>
        <p:blipFill>
          <a:blip r:embed="rId2"/>
          <a:stretch>
            <a:fillRect/>
          </a:stretch>
        </p:blipFill>
        <p:spPr>
          <a:xfrm>
            <a:off x="4216401" y="1410135"/>
            <a:ext cx="7664913" cy="3636430"/>
          </a:xfrm>
          <a:prstGeom prst="rect">
            <a:avLst/>
          </a:prstGeom>
        </p:spPr>
      </p:pic>
      <p:sp>
        <p:nvSpPr>
          <p:cNvPr id="8" name="TextBox 7">
            <a:extLst>
              <a:ext uri="{FF2B5EF4-FFF2-40B4-BE49-F238E27FC236}">
                <a16:creationId xmlns:a16="http://schemas.microsoft.com/office/drawing/2014/main" id="{F2C509BD-25DF-0686-8F7E-7DC5EA47CDE2}"/>
              </a:ext>
            </a:extLst>
          </p:cNvPr>
          <p:cNvSpPr txBox="1"/>
          <p:nvPr/>
        </p:nvSpPr>
        <p:spPr>
          <a:xfrm>
            <a:off x="363894" y="2052735"/>
            <a:ext cx="4614506" cy="3816429"/>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t>For signing in to the application user must have an account on the database.</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User has to enter his/her valid email id and password to access the application.</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If user doesn’t have an account already that he/she can create it also, Providing valid details.</a:t>
            </a:r>
          </a:p>
        </p:txBody>
      </p:sp>
      <p:sp>
        <p:nvSpPr>
          <p:cNvPr id="11" name="Rectangle 10">
            <a:extLst>
              <a:ext uri="{FF2B5EF4-FFF2-40B4-BE49-F238E27FC236}">
                <a16:creationId xmlns:a16="http://schemas.microsoft.com/office/drawing/2014/main" id="{6D70E5EF-DEB5-DDA8-0DA9-07A129418541}"/>
              </a:ext>
            </a:extLst>
          </p:cNvPr>
          <p:cNvSpPr/>
          <p:nvPr/>
        </p:nvSpPr>
        <p:spPr>
          <a:xfrm>
            <a:off x="363894" y="650281"/>
            <a:ext cx="5261377"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Sign in / Sign Up screen:</a:t>
            </a:r>
          </a:p>
        </p:txBody>
      </p:sp>
    </p:spTree>
    <p:extLst>
      <p:ext uri="{BB962C8B-B14F-4D97-AF65-F5344CB8AC3E}">
        <p14:creationId xmlns:p14="http://schemas.microsoft.com/office/powerpoint/2010/main" val="90412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A04D14-6C82-656E-63EB-475B3131DBC4}"/>
              </a:ext>
            </a:extLst>
          </p:cNvPr>
          <p:cNvSpPr txBox="1"/>
          <p:nvPr/>
        </p:nvSpPr>
        <p:spPr>
          <a:xfrm>
            <a:off x="977705" y="1774574"/>
            <a:ext cx="5327780" cy="3816429"/>
          </a:xfrm>
          <a:prstGeom prst="rect">
            <a:avLst/>
          </a:prstGeom>
          <a:noFill/>
        </p:spPr>
        <p:txBody>
          <a:bodyPr wrap="square" rtlCol="0">
            <a:spAutoFit/>
          </a:bodyPr>
          <a:lstStyle/>
          <a:p>
            <a:pPr marL="285750" indent="-285750">
              <a:buFont typeface="Arial" panose="020B0604020202020204" pitchFamily="34" charset="0"/>
              <a:buChar char="•"/>
            </a:pPr>
            <a:r>
              <a:rPr lang="en-IN" sz="2200" dirty="0"/>
              <a:t>This page allows user to view further details of the property such as amenities, rating.</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This also about the property section which is a curated text having all the details in a property.</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The amenities has listing of various types such as building, common area facilities etc.</a:t>
            </a:r>
          </a:p>
        </p:txBody>
      </p:sp>
      <p:pic>
        <p:nvPicPr>
          <p:cNvPr id="7" name="Picture 6">
            <a:extLst>
              <a:ext uri="{FF2B5EF4-FFF2-40B4-BE49-F238E27FC236}">
                <a16:creationId xmlns:a16="http://schemas.microsoft.com/office/drawing/2014/main" id="{E7D9508E-67BB-92B5-CFE8-39260E7AB2A6}"/>
              </a:ext>
            </a:extLst>
          </p:cNvPr>
          <p:cNvPicPr>
            <a:picLocks noChangeAspect="1"/>
          </p:cNvPicPr>
          <p:nvPr/>
        </p:nvPicPr>
        <p:blipFill>
          <a:blip r:embed="rId2"/>
          <a:stretch>
            <a:fillRect/>
          </a:stretch>
        </p:blipFill>
        <p:spPr>
          <a:xfrm>
            <a:off x="7326901" y="79214"/>
            <a:ext cx="4555117" cy="6640900"/>
          </a:xfrm>
          <a:prstGeom prst="rect">
            <a:avLst/>
          </a:prstGeom>
        </p:spPr>
      </p:pic>
      <p:sp>
        <p:nvSpPr>
          <p:cNvPr id="8" name="Rectangle 7">
            <a:extLst>
              <a:ext uri="{FF2B5EF4-FFF2-40B4-BE49-F238E27FC236}">
                <a16:creationId xmlns:a16="http://schemas.microsoft.com/office/drawing/2014/main" id="{B755556A-DC80-6522-BB62-4B2095765E2B}"/>
              </a:ext>
            </a:extLst>
          </p:cNvPr>
          <p:cNvSpPr/>
          <p:nvPr/>
        </p:nvSpPr>
        <p:spPr>
          <a:xfrm>
            <a:off x="1120791" y="1050737"/>
            <a:ext cx="4975209"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Property Detail </a:t>
            </a:r>
            <a:r>
              <a:rPr lang="en-US" sz="3600" b="0" cap="none" spc="0" dirty="0">
                <a:ln w="0"/>
                <a:solidFill>
                  <a:schemeClr val="accent1"/>
                </a:solidFill>
                <a:effectLst>
                  <a:outerShdw blurRad="38100" dist="25400" dir="5400000" algn="ctr" rotWithShape="0">
                    <a:srgbClr val="6E747A">
                      <a:alpha val="43000"/>
                    </a:srgbClr>
                  </a:outerShdw>
                </a:effectLst>
              </a:rPr>
              <a:t>screen:</a:t>
            </a:r>
          </a:p>
        </p:txBody>
      </p:sp>
    </p:spTree>
    <p:extLst>
      <p:ext uri="{BB962C8B-B14F-4D97-AF65-F5344CB8AC3E}">
        <p14:creationId xmlns:p14="http://schemas.microsoft.com/office/powerpoint/2010/main" val="159658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5409F3-551F-6D7A-FBEA-B0C1075BA450}"/>
              </a:ext>
            </a:extLst>
          </p:cNvPr>
          <p:cNvSpPr/>
          <p:nvPr/>
        </p:nvSpPr>
        <p:spPr>
          <a:xfrm>
            <a:off x="374711" y="845500"/>
            <a:ext cx="4420952"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Homes P</a:t>
            </a:r>
            <a:r>
              <a:rPr lang="en-US" sz="5400" b="0" cap="none" spc="0" dirty="0">
                <a:ln w="0"/>
                <a:solidFill>
                  <a:schemeClr val="accent1"/>
                </a:solidFill>
                <a:effectLst>
                  <a:outerShdw blurRad="38100" dist="25400" dir="5400000" algn="ctr" rotWithShape="0">
                    <a:srgbClr val="6E747A">
                      <a:alpha val="43000"/>
                    </a:srgbClr>
                  </a:outerShdw>
                </a:effectLst>
              </a:rPr>
              <a:t>age:</a:t>
            </a:r>
          </a:p>
        </p:txBody>
      </p:sp>
      <p:sp>
        <p:nvSpPr>
          <p:cNvPr id="5" name="TextBox 4">
            <a:extLst>
              <a:ext uri="{FF2B5EF4-FFF2-40B4-BE49-F238E27FC236}">
                <a16:creationId xmlns:a16="http://schemas.microsoft.com/office/drawing/2014/main" id="{B7413EBB-9DCE-CD31-A82C-10DDF5BF29AE}"/>
              </a:ext>
            </a:extLst>
          </p:cNvPr>
          <p:cNvSpPr txBox="1"/>
          <p:nvPr/>
        </p:nvSpPr>
        <p:spPr>
          <a:xfrm>
            <a:off x="374711" y="1936981"/>
            <a:ext cx="5187821" cy="4493538"/>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This page is the landing page for properties.</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From here user can search for different cities and property </a:t>
            </a:r>
            <a:r>
              <a:rPr lang="en-IN" sz="2400" dirty="0"/>
              <a:t>availability </a:t>
            </a:r>
            <a:r>
              <a:rPr lang="en-IN" sz="2200" dirty="0"/>
              <a:t>in that city.</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also has placeholder buttons for four major cities.</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also has search bar.</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endParaRPr lang="en-IN" sz="2200" dirty="0"/>
          </a:p>
        </p:txBody>
      </p:sp>
      <p:pic>
        <p:nvPicPr>
          <p:cNvPr id="6" name="Picture 5">
            <a:extLst>
              <a:ext uri="{FF2B5EF4-FFF2-40B4-BE49-F238E27FC236}">
                <a16:creationId xmlns:a16="http://schemas.microsoft.com/office/drawing/2014/main" id="{D9F2FB13-8ED8-289F-87F8-D8145F0D3249}"/>
              </a:ext>
            </a:extLst>
          </p:cNvPr>
          <p:cNvPicPr>
            <a:picLocks noChangeAspect="1"/>
          </p:cNvPicPr>
          <p:nvPr/>
        </p:nvPicPr>
        <p:blipFill>
          <a:blip r:embed="rId2"/>
          <a:stretch>
            <a:fillRect/>
          </a:stretch>
        </p:blipFill>
        <p:spPr>
          <a:xfrm>
            <a:off x="6347791" y="196597"/>
            <a:ext cx="5612175" cy="6464806"/>
          </a:xfrm>
          <a:prstGeom prst="rect">
            <a:avLst/>
          </a:prstGeom>
        </p:spPr>
      </p:pic>
    </p:spTree>
    <p:extLst>
      <p:ext uri="{BB962C8B-B14F-4D97-AF65-F5344CB8AC3E}">
        <p14:creationId xmlns:p14="http://schemas.microsoft.com/office/powerpoint/2010/main" val="2525001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EA62E-4816-6450-E91E-8BC2E277CB4F}"/>
              </a:ext>
            </a:extLst>
          </p:cNvPr>
          <p:cNvSpPr/>
          <p:nvPr/>
        </p:nvSpPr>
        <p:spPr>
          <a:xfrm>
            <a:off x="712236" y="1665107"/>
            <a:ext cx="477848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About us Page:</a:t>
            </a:r>
          </a:p>
        </p:txBody>
      </p:sp>
      <p:sp>
        <p:nvSpPr>
          <p:cNvPr id="5" name="TextBox 4">
            <a:extLst>
              <a:ext uri="{FF2B5EF4-FFF2-40B4-BE49-F238E27FC236}">
                <a16:creationId xmlns:a16="http://schemas.microsoft.com/office/drawing/2014/main" id="{4B8796A1-D7D1-526B-408E-63BB3D567960}"/>
              </a:ext>
            </a:extLst>
          </p:cNvPr>
          <p:cNvSpPr txBox="1"/>
          <p:nvPr/>
        </p:nvSpPr>
        <p:spPr>
          <a:xfrm>
            <a:off x="712236" y="2797242"/>
            <a:ext cx="5383764" cy="2800767"/>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The about us page is used to show the idea behind creating this application and it’s tech stack.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also has a board for all the member of the project and their links.</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endParaRPr lang="en-IN" sz="2200" dirty="0"/>
          </a:p>
        </p:txBody>
      </p:sp>
      <p:pic>
        <p:nvPicPr>
          <p:cNvPr id="6" name="Picture 5">
            <a:extLst>
              <a:ext uri="{FF2B5EF4-FFF2-40B4-BE49-F238E27FC236}">
                <a16:creationId xmlns:a16="http://schemas.microsoft.com/office/drawing/2014/main" id="{90BFAA35-CD17-9675-6B93-CFB95D7C6BF1}"/>
              </a:ext>
            </a:extLst>
          </p:cNvPr>
          <p:cNvPicPr>
            <a:picLocks noChangeAspect="1"/>
          </p:cNvPicPr>
          <p:nvPr/>
        </p:nvPicPr>
        <p:blipFill>
          <a:blip r:embed="rId2"/>
          <a:stretch>
            <a:fillRect/>
          </a:stretch>
        </p:blipFill>
        <p:spPr>
          <a:xfrm>
            <a:off x="7633252" y="318052"/>
            <a:ext cx="4232177" cy="5989983"/>
          </a:xfrm>
          <a:prstGeom prst="rect">
            <a:avLst/>
          </a:prstGeom>
        </p:spPr>
      </p:pic>
    </p:spTree>
    <p:extLst>
      <p:ext uri="{BB962C8B-B14F-4D97-AF65-F5344CB8AC3E}">
        <p14:creationId xmlns:p14="http://schemas.microsoft.com/office/powerpoint/2010/main" val="212983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95D39-23BF-9EEB-B8C9-BB2B004A0085}"/>
              </a:ext>
            </a:extLst>
          </p:cNvPr>
          <p:cNvSpPr/>
          <p:nvPr/>
        </p:nvSpPr>
        <p:spPr>
          <a:xfrm>
            <a:off x="285651" y="413792"/>
            <a:ext cx="7764370" cy="830997"/>
          </a:xfrm>
          <a:prstGeom prst="rect">
            <a:avLst/>
          </a:prstGeom>
          <a:noFill/>
        </p:spPr>
        <p:txBody>
          <a:bodyPr wrap="non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Property List / Result Page:</a:t>
            </a:r>
          </a:p>
        </p:txBody>
      </p:sp>
      <p:sp>
        <p:nvSpPr>
          <p:cNvPr id="5" name="TextBox 4">
            <a:extLst>
              <a:ext uri="{FF2B5EF4-FFF2-40B4-BE49-F238E27FC236}">
                <a16:creationId xmlns:a16="http://schemas.microsoft.com/office/drawing/2014/main" id="{1D204088-CADF-9D61-D4F3-7769BBEA1BF9}"/>
              </a:ext>
            </a:extLst>
          </p:cNvPr>
          <p:cNvSpPr txBox="1"/>
          <p:nvPr/>
        </p:nvSpPr>
        <p:spPr>
          <a:xfrm>
            <a:off x="398783" y="1448121"/>
            <a:ext cx="5393094" cy="3816429"/>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This page is used to display the result of a search query entered by the user in the homes page.</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has individual listing of each property and some details about the property such as name and rent price.</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The navbar of all the pages contains a persistent search bar so to ease the searching process in times of need.</a:t>
            </a:r>
          </a:p>
        </p:txBody>
      </p:sp>
      <p:pic>
        <p:nvPicPr>
          <p:cNvPr id="6" name="Picture 5">
            <a:extLst>
              <a:ext uri="{FF2B5EF4-FFF2-40B4-BE49-F238E27FC236}">
                <a16:creationId xmlns:a16="http://schemas.microsoft.com/office/drawing/2014/main" id="{EC549983-9DD7-57D9-6699-5BAC60A8CE95}"/>
              </a:ext>
            </a:extLst>
          </p:cNvPr>
          <p:cNvPicPr>
            <a:picLocks noChangeAspect="1"/>
          </p:cNvPicPr>
          <p:nvPr/>
        </p:nvPicPr>
        <p:blipFill>
          <a:blip r:embed="rId2"/>
          <a:stretch>
            <a:fillRect/>
          </a:stretch>
        </p:blipFill>
        <p:spPr>
          <a:xfrm>
            <a:off x="6096000" y="1448121"/>
            <a:ext cx="5894793" cy="3836641"/>
          </a:xfrm>
          <a:prstGeom prst="rect">
            <a:avLst/>
          </a:prstGeom>
        </p:spPr>
      </p:pic>
    </p:spTree>
    <p:extLst>
      <p:ext uri="{BB962C8B-B14F-4D97-AF65-F5344CB8AC3E}">
        <p14:creationId xmlns:p14="http://schemas.microsoft.com/office/powerpoint/2010/main" val="169861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D699C9-0FC3-8948-6DD2-901362F38EEF}"/>
              </a:ext>
            </a:extLst>
          </p:cNvPr>
          <p:cNvPicPr>
            <a:picLocks noChangeAspect="1"/>
          </p:cNvPicPr>
          <p:nvPr/>
        </p:nvPicPr>
        <p:blipFill rotWithShape="1">
          <a:blip r:embed="rId2"/>
          <a:srcRect b="5209"/>
          <a:stretch/>
        </p:blipFill>
        <p:spPr>
          <a:xfrm>
            <a:off x="5276514" y="2027808"/>
            <a:ext cx="6674999" cy="3672718"/>
          </a:xfrm>
          <a:prstGeom prst="rect">
            <a:avLst/>
          </a:prstGeom>
        </p:spPr>
      </p:pic>
      <p:sp>
        <p:nvSpPr>
          <p:cNvPr id="4" name="Rectangle 3">
            <a:extLst>
              <a:ext uri="{FF2B5EF4-FFF2-40B4-BE49-F238E27FC236}">
                <a16:creationId xmlns:a16="http://schemas.microsoft.com/office/drawing/2014/main" id="{B1C707B6-4D82-19DD-CDCF-F2C1F82BF482}"/>
              </a:ext>
            </a:extLst>
          </p:cNvPr>
          <p:cNvSpPr/>
          <p:nvPr/>
        </p:nvSpPr>
        <p:spPr>
          <a:xfrm>
            <a:off x="204970" y="254766"/>
            <a:ext cx="4745210" cy="830997"/>
          </a:xfrm>
          <a:prstGeom prst="rect">
            <a:avLst/>
          </a:prstGeom>
          <a:noFill/>
        </p:spPr>
        <p:txBody>
          <a:bodyPr wrap="non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Dashboard Page:</a:t>
            </a:r>
          </a:p>
        </p:txBody>
      </p:sp>
      <p:sp>
        <p:nvSpPr>
          <p:cNvPr id="5" name="TextBox 4">
            <a:extLst>
              <a:ext uri="{FF2B5EF4-FFF2-40B4-BE49-F238E27FC236}">
                <a16:creationId xmlns:a16="http://schemas.microsoft.com/office/drawing/2014/main" id="{D3A30EC9-97FB-4E44-3C2B-E1A05F759402}"/>
              </a:ext>
            </a:extLst>
          </p:cNvPr>
          <p:cNvSpPr txBox="1"/>
          <p:nvPr/>
        </p:nvSpPr>
        <p:spPr>
          <a:xfrm>
            <a:off x="398783" y="1448121"/>
            <a:ext cx="4745210" cy="4832092"/>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This page is internal to the user, only accessible by the user when logged in.</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This page shows the list of all properties which were marked interested by the user.</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User on this page can also unmark (remove from favourites) the property.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Each page when logged in has a Logout button all the time.</a:t>
            </a:r>
          </a:p>
        </p:txBody>
      </p:sp>
    </p:spTree>
    <p:extLst>
      <p:ext uri="{BB962C8B-B14F-4D97-AF65-F5344CB8AC3E}">
        <p14:creationId xmlns:p14="http://schemas.microsoft.com/office/powerpoint/2010/main" val="402517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057FAE-EF91-24BB-D031-C2136C584ACA}"/>
              </a:ext>
            </a:extLst>
          </p:cNvPr>
          <p:cNvSpPr/>
          <p:nvPr/>
        </p:nvSpPr>
        <p:spPr>
          <a:xfrm>
            <a:off x="355096" y="74845"/>
            <a:ext cx="396134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Advantages:</a:t>
            </a:r>
          </a:p>
        </p:txBody>
      </p:sp>
      <p:sp>
        <p:nvSpPr>
          <p:cNvPr id="3" name="TextBox 2">
            <a:extLst>
              <a:ext uri="{FF2B5EF4-FFF2-40B4-BE49-F238E27FC236}">
                <a16:creationId xmlns:a16="http://schemas.microsoft.com/office/drawing/2014/main" id="{34B71533-F352-385F-FCD6-E41CE4C26FB6}"/>
              </a:ext>
            </a:extLst>
          </p:cNvPr>
          <p:cNvSpPr txBox="1"/>
          <p:nvPr/>
        </p:nvSpPr>
        <p:spPr>
          <a:xfrm>
            <a:off x="447869" y="1259633"/>
            <a:ext cx="8322907" cy="4154984"/>
          </a:xfrm>
          <a:prstGeom prst="rect">
            <a:avLst/>
          </a:prstGeom>
          <a:noFill/>
        </p:spPr>
        <p:txBody>
          <a:bodyPr wrap="square" rtlCol="0">
            <a:spAutoFit/>
          </a:bodyPr>
          <a:lstStyle/>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Ease to access.</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Reduces human effort to find a place.</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An ecosystem can be built by using this business.</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Demand of a particular property can be determined, which property in which users are more interested.</a:t>
            </a:r>
          </a:p>
          <a:p>
            <a:pPr marL="342900" indent="-342900" algn="just">
              <a:buFont typeface="Arial" panose="020B0604020202020204" pitchFamily="34" charset="0"/>
              <a:buChar char="•"/>
            </a:pPr>
            <a:endParaRPr lang="en-IN" sz="2400" dirty="0"/>
          </a:p>
          <a:p>
            <a:pPr algn="just"/>
            <a:endParaRPr lang="en-IN" sz="2400" dirty="0"/>
          </a:p>
        </p:txBody>
      </p:sp>
    </p:spTree>
    <p:extLst>
      <p:ext uri="{BB962C8B-B14F-4D97-AF65-F5344CB8AC3E}">
        <p14:creationId xmlns:p14="http://schemas.microsoft.com/office/powerpoint/2010/main" val="620369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218789-6A56-9998-AB2B-124F4D876BFA}"/>
              </a:ext>
            </a:extLst>
          </p:cNvPr>
          <p:cNvSpPr/>
          <p:nvPr/>
        </p:nvSpPr>
        <p:spPr>
          <a:xfrm>
            <a:off x="3053893" y="460016"/>
            <a:ext cx="375615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Conclusion:</a:t>
            </a:r>
          </a:p>
        </p:txBody>
      </p:sp>
      <p:sp>
        <p:nvSpPr>
          <p:cNvPr id="4" name="TextBox 3">
            <a:extLst>
              <a:ext uri="{FF2B5EF4-FFF2-40B4-BE49-F238E27FC236}">
                <a16:creationId xmlns:a16="http://schemas.microsoft.com/office/drawing/2014/main" id="{E0CD307B-F7E3-6286-40BB-89FFDB83FA2B}"/>
              </a:ext>
            </a:extLst>
          </p:cNvPr>
          <p:cNvSpPr txBox="1"/>
          <p:nvPr/>
        </p:nvSpPr>
        <p:spPr>
          <a:xfrm>
            <a:off x="499932" y="1781335"/>
            <a:ext cx="8864081" cy="4154984"/>
          </a:xfrm>
          <a:prstGeom prst="rect">
            <a:avLst/>
          </a:prstGeom>
          <a:noFill/>
          <a:ln>
            <a:solidFill>
              <a:srgbClr val="FFC000"/>
            </a:solidFill>
          </a:ln>
        </p:spPr>
        <p:txBody>
          <a:bodyPr wrap="square" rtlCol="0">
            <a:spAutoFit/>
          </a:bodyPr>
          <a:lstStyle/>
          <a:p>
            <a:pPr algn="ctr"/>
            <a:r>
              <a:rPr lang="en-US" sz="2400" dirty="0">
                <a:effectLst/>
                <a:ea typeface="Calibri" panose="020F0502020204030204" pitchFamily="34" charset="0"/>
                <a:cs typeface="Times New Roman" panose="02020603050405020304" pitchFamily="18" charset="0"/>
              </a:rPr>
              <a:t>Everyone needs to locate a place to live, whether they are new students or working professionals, and the difficulty of this task multiplies tenfold when we move to a city that we are not familiar with. Applications such as PG Finder can be a real help in these kinds of situations. Because by using this, a person may find all of the potential PGs and their pricing, and then decide which one to go to, all while remaining in the comfort of their own home and avoiding any unnecessary difficulty. The expansion of the database and making PG Finder easier to use are two of our goals for the future of this project.</a:t>
            </a:r>
            <a:endParaRPr lang="en-IN"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469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91726E-D9BE-CA14-433F-9ED9FEC75BC3}"/>
              </a:ext>
            </a:extLst>
          </p:cNvPr>
          <p:cNvSpPr/>
          <p:nvPr/>
        </p:nvSpPr>
        <p:spPr>
          <a:xfrm>
            <a:off x="2929814" y="2463281"/>
            <a:ext cx="5374432" cy="1323439"/>
          </a:xfrm>
          <a:prstGeom prst="rect">
            <a:avLst/>
          </a:prstGeom>
          <a:noFill/>
        </p:spPr>
        <p:txBody>
          <a:bodyPr wrap="square" lIns="91440" tIns="45720" rIns="91440" bIns="45720">
            <a:spAutoFit/>
          </a:bodyPr>
          <a:lstStyle/>
          <a:p>
            <a:pPr algn="ctr"/>
            <a:r>
              <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71282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26904A-30C1-CB8E-AC5C-CFFF071F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060" y="170977"/>
            <a:ext cx="3029880" cy="3029880"/>
          </a:xfrm>
          <a:prstGeom prst="rect">
            <a:avLst/>
          </a:prstGeom>
        </p:spPr>
      </p:pic>
      <p:sp>
        <p:nvSpPr>
          <p:cNvPr id="2" name="Rectangle 1">
            <a:extLst>
              <a:ext uri="{FF2B5EF4-FFF2-40B4-BE49-F238E27FC236}">
                <a16:creationId xmlns:a16="http://schemas.microsoft.com/office/drawing/2014/main" id="{EC2DEA2B-0732-7065-C6C3-D003D0781D44}"/>
              </a:ext>
            </a:extLst>
          </p:cNvPr>
          <p:cNvSpPr/>
          <p:nvPr/>
        </p:nvSpPr>
        <p:spPr>
          <a:xfrm>
            <a:off x="1460595" y="2779981"/>
            <a:ext cx="9270808" cy="1754326"/>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PG-Finder</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(Online PG Listing Web Site)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4CE40225-2649-1A46-B636-3C8F3BAB80C4}"/>
              </a:ext>
            </a:extLst>
          </p:cNvPr>
          <p:cNvSpPr txBox="1"/>
          <p:nvPr/>
        </p:nvSpPr>
        <p:spPr>
          <a:xfrm>
            <a:off x="4564742" y="6317691"/>
            <a:ext cx="3062515" cy="369332"/>
          </a:xfrm>
          <a:prstGeom prst="rect">
            <a:avLst/>
          </a:prstGeom>
          <a:noFill/>
        </p:spPr>
        <p:txBody>
          <a:bodyPr wrap="square" rtlCol="0">
            <a:spAutoFit/>
          </a:bodyPr>
          <a:lstStyle/>
          <a:p>
            <a:r>
              <a:rPr lang="en-US" dirty="0"/>
              <a:t>GitHub link : </a:t>
            </a:r>
            <a:r>
              <a:rPr lang="en-US" dirty="0" err="1">
                <a:hlinkClick r:id="rId3"/>
              </a:rPr>
              <a:t>pg</a:t>
            </a:r>
            <a:r>
              <a:rPr lang="en-US" dirty="0">
                <a:hlinkClick r:id="rId3"/>
              </a:rPr>
              <a:t>-finder-mini</a:t>
            </a:r>
            <a:endParaRPr lang="en-IN" dirty="0"/>
          </a:p>
        </p:txBody>
      </p:sp>
    </p:spTree>
    <p:extLst>
      <p:ext uri="{BB962C8B-B14F-4D97-AF65-F5344CB8AC3E}">
        <p14:creationId xmlns:p14="http://schemas.microsoft.com/office/powerpoint/2010/main" val="30730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498668-2161-67AB-0B2B-918C457EB407}"/>
              </a:ext>
            </a:extLst>
          </p:cNvPr>
          <p:cNvSpPr/>
          <p:nvPr/>
        </p:nvSpPr>
        <p:spPr>
          <a:xfrm>
            <a:off x="86707" y="102837"/>
            <a:ext cx="686809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Topics to be covered</a:t>
            </a:r>
          </a:p>
        </p:txBody>
      </p:sp>
      <p:sp>
        <p:nvSpPr>
          <p:cNvPr id="4" name="Rectangle 3">
            <a:extLst>
              <a:ext uri="{FF2B5EF4-FFF2-40B4-BE49-F238E27FC236}">
                <a16:creationId xmlns:a16="http://schemas.microsoft.com/office/drawing/2014/main" id="{5D8DE526-5FFC-5754-C65A-FB9E5D12490C}"/>
              </a:ext>
            </a:extLst>
          </p:cNvPr>
          <p:cNvSpPr/>
          <p:nvPr/>
        </p:nvSpPr>
        <p:spPr>
          <a:xfrm>
            <a:off x="829752" y="1242410"/>
            <a:ext cx="2116285"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Introduction</a:t>
            </a:r>
          </a:p>
        </p:txBody>
      </p:sp>
      <p:sp>
        <p:nvSpPr>
          <p:cNvPr id="5" name="Rectangle 4">
            <a:extLst>
              <a:ext uri="{FF2B5EF4-FFF2-40B4-BE49-F238E27FC236}">
                <a16:creationId xmlns:a16="http://schemas.microsoft.com/office/drawing/2014/main" id="{CAF5F374-D691-4B3B-475D-30BE3BE51CF0}"/>
              </a:ext>
            </a:extLst>
          </p:cNvPr>
          <p:cNvSpPr/>
          <p:nvPr/>
        </p:nvSpPr>
        <p:spPr>
          <a:xfrm>
            <a:off x="829752" y="4336185"/>
            <a:ext cx="1541191"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Features</a:t>
            </a:r>
          </a:p>
        </p:txBody>
      </p:sp>
      <p:sp>
        <p:nvSpPr>
          <p:cNvPr id="6" name="Rectangle 5">
            <a:extLst>
              <a:ext uri="{FF2B5EF4-FFF2-40B4-BE49-F238E27FC236}">
                <a16:creationId xmlns:a16="http://schemas.microsoft.com/office/drawing/2014/main" id="{7E96FD83-3D39-C819-BEB3-64E5A9F07736}"/>
              </a:ext>
            </a:extLst>
          </p:cNvPr>
          <p:cNvSpPr/>
          <p:nvPr/>
        </p:nvSpPr>
        <p:spPr>
          <a:xfrm>
            <a:off x="803143" y="4961139"/>
            <a:ext cx="1954381"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Advantages</a:t>
            </a:r>
          </a:p>
        </p:txBody>
      </p:sp>
      <p:sp>
        <p:nvSpPr>
          <p:cNvPr id="8" name="Rectangle 7">
            <a:extLst>
              <a:ext uri="{FF2B5EF4-FFF2-40B4-BE49-F238E27FC236}">
                <a16:creationId xmlns:a16="http://schemas.microsoft.com/office/drawing/2014/main" id="{36B3FE38-6583-E698-C9AA-2E3FF75F475C}"/>
              </a:ext>
            </a:extLst>
          </p:cNvPr>
          <p:cNvSpPr/>
          <p:nvPr/>
        </p:nvSpPr>
        <p:spPr>
          <a:xfrm>
            <a:off x="803143" y="5575845"/>
            <a:ext cx="1869422"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Conclusion</a:t>
            </a:r>
          </a:p>
        </p:txBody>
      </p:sp>
      <p:sp>
        <p:nvSpPr>
          <p:cNvPr id="9" name="Rectangle 8">
            <a:extLst>
              <a:ext uri="{FF2B5EF4-FFF2-40B4-BE49-F238E27FC236}">
                <a16:creationId xmlns:a16="http://schemas.microsoft.com/office/drawing/2014/main" id="{8C83B984-0256-8498-8B24-869E913DFAC9}"/>
              </a:ext>
            </a:extLst>
          </p:cNvPr>
          <p:cNvSpPr/>
          <p:nvPr/>
        </p:nvSpPr>
        <p:spPr>
          <a:xfrm>
            <a:off x="864506" y="3089929"/>
            <a:ext cx="1199367"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Design</a:t>
            </a:r>
          </a:p>
        </p:txBody>
      </p:sp>
      <p:sp>
        <p:nvSpPr>
          <p:cNvPr id="10" name="Rectangle 9">
            <a:extLst>
              <a:ext uri="{FF2B5EF4-FFF2-40B4-BE49-F238E27FC236}">
                <a16:creationId xmlns:a16="http://schemas.microsoft.com/office/drawing/2014/main" id="{84A65BC7-6C76-158D-97C0-287E93EF0DBC}"/>
              </a:ext>
            </a:extLst>
          </p:cNvPr>
          <p:cNvSpPr/>
          <p:nvPr/>
        </p:nvSpPr>
        <p:spPr>
          <a:xfrm>
            <a:off x="803143" y="1842760"/>
            <a:ext cx="2967479" cy="492443"/>
          </a:xfrm>
          <a:prstGeom prst="rect">
            <a:avLst/>
          </a:prstGeom>
          <a:noFill/>
        </p:spPr>
        <p:txBody>
          <a:bodyPr wrap="none" lIns="91440" tIns="45720" rIns="91440" bIns="45720">
            <a:spAutoFit/>
          </a:bodyPr>
          <a:lstStyle/>
          <a:p>
            <a:r>
              <a:rPr lang="en-US" sz="2600" b="1" dirty="0">
                <a:ln w="22225">
                  <a:solidFill>
                    <a:schemeClr val="accent2"/>
                  </a:solidFill>
                  <a:prstDash val="solid"/>
                </a:ln>
                <a:solidFill>
                  <a:schemeClr val="accent2">
                    <a:lumMod val="40000"/>
                    <a:lumOff val="60000"/>
                  </a:schemeClr>
                </a:solidFill>
              </a:rPr>
              <a:t>Problem Explored</a:t>
            </a:r>
            <a:endParaRPr lang="en-US" sz="2600" b="1" cap="none" spc="0" dirty="0">
              <a:ln w="22225">
                <a:solidFill>
                  <a:schemeClr val="accent2"/>
                </a:solidFill>
                <a:prstDash val="solid"/>
              </a:ln>
              <a:solidFill>
                <a:schemeClr val="accent2">
                  <a:lumMod val="40000"/>
                  <a:lumOff val="60000"/>
                </a:schemeClr>
              </a:solidFill>
              <a:effectLst/>
            </a:endParaRPr>
          </a:p>
        </p:txBody>
      </p:sp>
      <p:sp>
        <p:nvSpPr>
          <p:cNvPr id="11" name="Rectangle 10">
            <a:extLst>
              <a:ext uri="{FF2B5EF4-FFF2-40B4-BE49-F238E27FC236}">
                <a16:creationId xmlns:a16="http://schemas.microsoft.com/office/drawing/2014/main" id="{6A324254-091E-4C98-809F-EE7C26945DA7}"/>
              </a:ext>
            </a:extLst>
          </p:cNvPr>
          <p:cNvSpPr/>
          <p:nvPr/>
        </p:nvSpPr>
        <p:spPr>
          <a:xfrm>
            <a:off x="829752" y="3713057"/>
            <a:ext cx="3205108"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Project Model View</a:t>
            </a:r>
          </a:p>
        </p:txBody>
      </p:sp>
      <p:sp>
        <p:nvSpPr>
          <p:cNvPr id="12" name="Rectangle 11">
            <a:extLst>
              <a:ext uri="{FF2B5EF4-FFF2-40B4-BE49-F238E27FC236}">
                <a16:creationId xmlns:a16="http://schemas.microsoft.com/office/drawing/2014/main" id="{711121E1-38B0-3A8F-CE80-4C973BE8E2D6}"/>
              </a:ext>
            </a:extLst>
          </p:cNvPr>
          <p:cNvSpPr/>
          <p:nvPr/>
        </p:nvSpPr>
        <p:spPr>
          <a:xfrm>
            <a:off x="829752" y="2466801"/>
            <a:ext cx="3044360"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Technologies Used</a:t>
            </a:r>
          </a:p>
        </p:txBody>
      </p:sp>
    </p:spTree>
    <p:extLst>
      <p:ext uri="{BB962C8B-B14F-4D97-AF65-F5344CB8AC3E}">
        <p14:creationId xmlns:p14="http://schemas.microsoft.com/office/powerpoint/2010/main" val="357496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412E3A-6E04-9B31-B739-4D7865CBFC19}"/>
              </a:ext>
            </a:extLst>
          </p:cNvPr>
          <p:cNvSpPr/>
          <p:nvPr/>
        </p:nvSpPr>
        <p:spPr>
          <a:xfrm>
            <a:off x="232733" y="130829"/>
            <a:ext cx="444865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Introduction:</a:t>
            </a:r>
          </a:p>
        </p:txBody>
      </p:sp>
      <p:sp>
        <p:nvSpPr>
          <p:cNvPr id="4" name="TextBox 3">
            <a:extLst>
              <a:ext uri="{FF2B5EF4-FFF2-40B4-BE49-F238E27FC236}">
                <a16:creationId xmlns:a16="http://schemas.microsoft.com/office/drawing/2014/main" id="{AC2381D2-864B-EC6A-EAB2-837FEA54D703}"/>
              </a:ext>
            </a:extLst>
          </p:cNvPr>
          <p:cNvSpPr txBox="1"/>
          <p:nvPr/>
        </p:nvSpPr>
        <p:spPr>
          <a:xfrm>
            <a:off x="382555" y="1054159"/>
            <a:ext cx="9181323" cy="4678204"/>
          </a:xfrm>
          <a:prstGeom prst="rect">
            <a:avLst/>
          </a:prstGeom>
          <a:noFill/>
        </p:spPr>
        <p:txBody>
          <a:bodyPr wrap="square" rtlCol="0">
            <a:spAutoFit/>
          </a:bodyPr>
          <a:lstStyle/>
          <a:p>
            <a:endParaRPr lang="en-US" dirty="0"/>
          </a:p>
          <a:p>
            <a:pPr marL="342900" indent="-342900" algn="just">
              <a:buFont typeface="Arial" panose="020B0604020202020204" pitchFamily="34" charset="0"/>
              <a:buChar char="•"/>
            </a:pPr>
            <a:r>
              <a:rPr lang="en-US" sz="2000" dirty="0"/>
              <a:t>It is an online platform to browse, search and like properties, PGs and Rooms for the students, fresh graduates &amp; professionals. First it is designed for the web but in future it could be made accessible on all the platforms.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main use of this project is to list all the PGs available in the selected city. Users can show their interest using this web application, and can save property for future reference.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best part, using this, you can get all the PGs and rooms that are available and other properties free of cost and it is also hassle-free as providing list of PGs with provided amenities is saving a lot of efforts and time of an Individual. </a:t>
            </a:r>
            <a:endParaRPr lang="en-IN" sz="2000" dirty="0"/>
          </a:p>
        </p:txBody>
      </p:sp>
    </p:spTree>
    <p:extLst>
      <p:ext uri="{BB962C8B-B14F-4D97-AF65-F5344CB8AC3E}">
        <p14:creationId xmlns:p14="http://schemas.microsoft.com/office/powerpoint/2010/main" val="295209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4D7C4B-D0D1-C8B3-0E34-C7954BB9CF83}"/>
              </a:ext>
            </a:extLst>
          </p:cNvPr>
          <p:cNvSpPr/>
          <p:nvPr/>
        </p:nvSpPr>
        <p:spPr>
          <a:xfrm>
            <a:off x="145143" y="111968"/>
            <a:ext cx="9928678" cy="17543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What is the need of PG Finder?</a:t>
            </a:r>
          </a:p>
        </p:txBody>
      </p:sp>
      <p:sp>
        <p:nvSpPr>
          <p:cNvPr id="5" name="TextBox 4">
            <a:extLst>
              <a:ext uri="{FF2B5EF4-FFF2-40B4-BE49-F238E27FC236}">
                <a16:creationId xmlns:a16="http://schemas.microsoft.com/office/drawing/2014/main" id="{325AD60B-6AAE-F80E-3CAA-1FFDBF9A5FA7}"/>
              </a:ext>
            </a:extLst>
          </p:cNvPr>
          <p:cNvSpPr txBox="1"/>
          <p:nvPr/>
        </p:nvSpPr>
        <p:spPr>
          <a:xfrm>
            <a:off x="331756" y="1741715"/>
            <a:ext cx="9274628" cy="4401205"/>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b="0" i="0" dirty="0">
              <a:solidFill>
                <a:srgbClr val="202124"/>
              </a:solidFill>
              <a:effectLst/>
              <a:latin typeface="arial" panose="020B0604020202020204" pitchFamily="34" charset="0"/>
            </a:endParaRPr>
          </a:p>
          <a:p>
            <a:pPr marL="342900" indent="-342900" algn="just">
              <a:buFont typeface="Arial" panose="020B0604020202020204" pitchFamily="34" charset="0"/>
              <a:buChar char="•"/>
            </a:pPr>
            <a:r>
              <a:rPr lang="en-US" sz="2000" dirty="0">
                <a:solidFill>
                  <a:srgbClr val="202124"/>
                </a:solidFill>
              </a:rPr>
              <a:t>Almost all the websites available on the internet now-a-days which show property listing are only focusing on end of the spectrum. The people who are looking for a place to stay for a day or two.</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But, no website available on the web addresses the needs of student &amp; hostellers who have to stay at a place for longer periods e.g. 3-6months. The type of properties of this sort has very low amount of listings.</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People often have to go to other cities and stay there for many days in order to find a PG just enough to live due to lack of choices (or their knowledge) </a:t>
            </a:r>
          </a:p>
        </p:txBody>
      </p:sp>
    </p:spTree>
    <p:extLst>
      <p:ext uri="{BB962C8B-B14F-4D97-AF65-F5344CB8AC3E}">
        <p14:creationId xmlns:p14="http://schemas.microsoft.com/office/powerpoint/2010/main" val="41744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1563A-685E-FD0E-13B5-D7739B561077}"/>
              </a:ext>
            </a:extLst>
          </p:cNvPr>
          <p:cNvSpPr/>
          <p:nvPr/>
        </p:nvSpPr>
        <p:spPr>
          <a:xfrm>
            <a:off x="1399579" y="74845"/>
            <a:ext cx="3887796"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Tech Stack</a:t>
            </a:r>
            <a:r>
              <a:rPr lang="en-US" sz="5400" b="1" cap="none" spc="0" dirty="0">
                <a:ln w="22225">
                  <a:solidFill>
                    <a:schemeClr val="accent2"/>
                  </a:solidFill>
                  <a:prstDash val="solid"/>
                </a:ln>
                <a:solidFill>
                  <a:schemeClr val="accent2">
                    <a:lumMod val="40000"/>
                    <a:lumOff val="60000"/>
                  </a:schemeClr>
                </a:solidFill>
                <a:effectLst/>
              </a:rPr>
              <a:t>:</a:t>
            </a:r>
          </a:p>
        </p:txBody>
      </p:sp>
      <p:pic>
        <p:nvPicPr>
          <p:cNvPr id="6" name="Picture 5">
            <a:extLst>
              <a:ext uri="{FF2B5EF4-FFF2-40B4-BE49-F238E27FC236}">
                <a16:creationId xmlns:a16="http://schemas.microsoft.com/office/drawing/2014/main" id="{0A75521E-6537-320E-9A3A-A7365F1A7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21" y="1351844"/>
            <a:ext cx="1729409" cy="1729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9252120-F58B-8372-6EB2-8B71A12C6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588" y="1351844"/>
            <a:ext cx="1729410" cy="17294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9B87B8F8-725E-9349-5C59-E743AC9B6023}"/>
              </a:ext>
            </a:extLst>
          </p:cNvPr>
          <p:cNvPicPr>
            <a:picLocks noChangeAspect="1"/>
          </p:cNvPicPr>
          <p:nvPr/>
        </p:nvPicPr>
        <p:blipFill rotWithShape="1">
          <a:blip r:embed="rId4">
            <a:extLst>
              <a:ext uri="{28A0092B-C50C-407E-A947-70E740481C1C}">
                <a14:useLocalDpi xmlns:a14="http://schemas.microsoft.com/office/drawing/2010/main" val="0"/>
              </a:ext>
            </a:extLst>
          </a:blip>
          <a:srcRect l="5760" t="5069" r="5768" b="6460"/>
          <a:stretch/>
        </p:blipFill>
        <p:spPr>
          <a:xfrm>
            <a:off x="4537856" y="1351248"/>
            <a:ext cx="1729410" cy="1729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Rectangle 10">
            <a:extLst>
              <a:ext uri="{FF2B5EF4-FFF2-40B4-BE49-F238E27FC236}">
                <a16:creationId xmlns:a16="http://schemas.microsoft.com/office/drawing/2014/main" id="{973F5AF8-2E26-92ED-7F52-AEB250643AF2}"/>
              </a:ext>
            </a:extLst>
          </p:cNvPr>
          <p:cNvSpPr/>
          <p:nvPr/>
        </p:nvSpPr>
        <p:spPr>
          <a:xfrm>
            <a:off x="6267266" y="1708120"/>
            <a:ext cx="3734664" cy="1015663"/>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rPr>
              <a:t>Frontend</a:t>
            </a:r>
          </a:p>
        </p:txBody>
      </p:sp>
      <p:pic>
        <p:nvPicPr>
          <p:cNvPr id="12" name="Picture 11">
            <a:extLst>
              <a:ext uri="{FF2B5EF4-FFF2-40B4-BE49-F238E27FC236}">
                <a16:creationId xmlns:a16="http://schemas.microsoft.com/office/drawing/2014/main" id="{5B7E6BFB-0ACC-10C1-4F4D-2F806A743F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698" y="3776746"/>
            <a:ext cx="1729410" cy="17294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73642265-D561-5765-5531-5F75D01024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7965" y="3776746"/>
            <a:ext cx="1729410" cy="17294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6DD61681-DCAF-7131-B226-484AA07FABB3}"/>
              </a:ext>
            </a:extLst>
          </p:cNvPr>
          <p:cNvSpPr/>
          <p:nvPr/>
        </p:nvSpPr>
        <p:spPr>
          <a:xfrm>
            <a:off x="6368221" y="4134217"/>
            <a:ext cx="3203565" cy="1015663"/>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rPr>
              <a:t>Backend</a:t>
            </a:r>
          </a:p>
        </p:txBody>
      </p:sp>
      <p:cxnSp>
        <p:nvCxnSpPr>
          <p:cNvPr id="16" name="Straight Connector 15">
            <a:extLst>
              <a:ext uri="{FF2B5EF4-FFF2-40B4-BE49-F238E27FC236}">
                <a16:creationId xmlns:a16="http://schemas.microsoft.com/office/drawing/2014/main" id="{A614EBBD-B0D6-F7DC-9BA2-663E3491FB2F}"/>
              </a:ext>
            </a:extLst>
          </p:cNvPr>
          <p:cNvCxnSpPr/>
          <p:nvPr/>
        </p:nvCxnSpPr>
        <p:spPr>
          <a:xfrm>
            <a:off x="188686" y="3429000"/>
            <a:ext cx="997131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8417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0221B6-9FCE-8FEE-65BF-ABE93B558ADB}"/>
              </a:ext>
            </a:extLst>
          </p:cNvPr>
          <p:cNvSpPr/>
          <p:nvPr/>
        </p:nvSpPr>
        <p:spPr>
          <a:xfrm>
            <a:off x="928914" y="300233"/>
            <a:ext cx="3556000" cy="1015663"/>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rPr>
              <a:t>Frontend</a:t>
            </a:r>
          </a:p>
        </p:txBody>
      </p:sp>
      <p:sp>
        <p:nvSpPr>
          <p:cNvPr id="14" name="TextBox 13">
            <a:extLst>
              <a:ext uri="{FF2B5EF4-FFF2-40B4-BE49-F238E27FC236}">
                <a16:creationId xmlns:a16="http://schemas.microsoft.com/office/drawing/2014/main" id="{21677B76-AB73-810C-DB98-7EB6B7A4907F}"/>
              </a:ext>
            </a:extLst>
          </p:cNvPr>
          <p:cNvSpPr txBox="1"/>
          <p:nvPr/>
        </p:nvSpPr>
        <p:spPr>
          <a:xfrm>
            <a:off x="928914" y="1727200"/>
            <a:ext cx="7910286" cy="3970318"/>
          </a:xfrm>
          <a:prstGeom prst="rect">
            <a:avLst/>
          </a:prstGeom>
          <a:noFill/>
        </p:spPr>
        <p:txBody>
          <a:bodyPr wrap="square" rtlCol="0">
            <a:spAutoFit/>
          </a:bodyPr>
          <a:lstStyle/>
          <a:p>
            <a:r>
              <a:rPr lang="en-IN" dirty="0"/>
              <a:t>The frontend of PG Finder is built using HTML, CSS and JavaScript. The styling part also includes few pieces inculcated from Bootstrap. </a:t>
            </a:r>
          </a:p>
          <a:p>
            <a:endParaRPr lang="en-IN" dirty="0"/>
          </a:p>
          <a:p>
            <a:r>
              <a:rPr lang="en-IN" b="1" dirty="0"/>
              <a:t>HTML</a:t>
            </a:r>
            <a:r>
              <a:rPr lang="en-IN" dirty="0"/>
              <a:t>: (Hypertext Markup Language) </a:t>
            </a:r>
            <a:r>
              <a:rPr lang="en-US" dirty="0"/>
              <a:t>HTML is the language in which most websites are written. HTML is used to create pages and make them functional.</a:t>
            </a:r>
          </a:p>
          <a:p>
            <a:endParaRPr lang="en-US" u="none" strike="noStrike" dirty="0">
              <a:solidFill>
                <a:srgbClr val="000000"/>
              </a:solidFill>
              <a:effectLst/>
            </a:endParaRPr>
          </a:p>
          <a:p>
            <a:r>
              <a:rPr lang="en-US" b="1" dirty="0">
                <a:solidFill>
                  <a:srgbClr val="000000"/>
                </a:solidFill>
              </a:rPr>
              <a:t>CSS</a:t>
            </a:r>
            <a:r>
              <a:rPr lang="en-US" dirty="0">
                <a:solidFill>
                  <a:srgbClr val="000000"/>
                </a:solidFill>
              </a:rPr>
              <a:t>: (Cascading Style Sheet) CSS </a:t>
            </a:r>
            <a:r>
              <a:rPr lang="en-US" dirty="0"/>
              <a:t>is a style sheet language used for describing the presentation of a document written in a markup language such as HTML or XML.</a:t>
            </a:r>
            <a:br>
              <a:rPr lang="en-US" u="none" strike="noStrike" dirty="0">
                <a:solidFill>
                  <a:srgbClr val="000000"/>
                </a:solidFill>
                <a:effectLst/>
              </a:rPr>
            </a:br>
            <a:endParaRPr lang="en-US" u="none" strike="noStrike" dirty="0">
              <a:solidFill>
                <a:srgbClr val="000000"/>
              </a:solidFill>
              <a:effectLst/>
            </a:endParaRPr>
          </a:p>
          <a:p>
            <a:r>
              <a:rPr lang="en-US" b="1" dirty="0">
                <a:solidFill>
                  <a:srgbClr val="000000"/>
                </a:solidFill>
              </a:rPr>
              <a:t>JavaScript</a:t>
            </a:r>
            <a:r>
              <a:rPr lang="en-US" dirty="0">
                <a:solidFill>
                  <a:srgbClr val="000000"/>
                </a:solidFill>
              </a:rPr>
              <a:t>: </a:t>
            </a:r>
            <a:r>
              <a:rPr lang="en-US" dirty="0"/>
              <a:t>JavaScript, often abbreviated as JS, is a programming language that is one of the core technologies of the World Wide Web, alongside HTML and CSS.</a:t>
            </a:r>
            <a:endParaRPr lang="en-US" u="none" strike="noStrike" dirty="0">
              <a:solidFill>
                <a:srgbClr val="000000"/>
              </a:solidFill>
              <a:effectLst/>
            </a:endParaRPr>
          </a:p>
        </p:txBody>
      </p:sp>
    </p:spTree>
    <p:extLst>
      <p:ext uri="{BB962C8B-B14F-4D97-AF65-F5344CB8AC3E}">
        <p14:creationId xmlns:p14="http://schemas.microsoft.com/office/powerpoint/2010/main" val="280774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BB9B88-15F7-5E39-FF31-C1A228165EEE}"/>
              </a:ext>
            </a:extLst>
          </p:cNvPr>
          <p:cNvSpPr/>
          <p:nvPr/>
        </p:nvSpPr>
        <p:spPr>
          <a:xfrm>
            <a:off x="754743" y="663090"/>
            <a:ext cx="3556000" cy="1015663"/>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rPr>
              <a:t>Backend</a:t>
            </a:r>
          </a:p>
        </p:txBody>
      </p:sp>
      <p:sp>
        <p:nvSpPr>
          <p:cNvPr id="11" name="TextBox 10">
            <a:extLst>
              <a:ext uri="{FF2B5EF4-FFF2-40B4-BE49-F238E27FC236}">
                <a16:creationId xmlns:a16="http://schemas.microsoft.com/office/drawing/2014/main" id="{E33E9565-45E2-C5F1-B2B6-AE32460A22AF}"/>
              </a:ext>
            </a:extLst>
          </p:cNvPr>
          <p:cNvSpPr txBox="1"/>
          <p:nvPr/>
        </p:nvSpPr>
        <p:spPr>
          <a:xfrm>
            <a:off x="928914" y="2136338"/>
            <a:ext cx="7910286" cy="2585323"/>
          </a:xfrm>
          <a:prstGeom prst="rect">
            <a:avLst/>
          </a:prstGeom>
          <a:noFill/>
        </p:spPr>
        <p:txBody>
          <a:bodyPr wrap="square" rtlCol="0">
            <a:spAutoFit/>
          </a:bodyPr>
          <a:lstStyle/>
          <a:p>
            <a:r>
              <a:rPr lang="en-IN" dirty="0"/>
              <a:t>The backend of PG Finder is built using PHP using MySQL Database. </a:t>
            </a:r>
          </a:p>
          <a:p>
            <a:endParaRPr lang="en-IN" dirty="0"/>
          </a:p>
          <a:p>
            <a:r>
              <a:rPr lang="en-IN" b="1" dirty="0"/>
              <a:t>PHP</a:t>
            </a:r>
            <a:r>
              <a:rPr lang="en-IN" dirty="0"/>
              <a:t>: </a:t>
            </a:r>
            <a:r>
              <a:rPr lang="en-US" dirty="0"/>
              <a:t>PHP is a server scripting language, and a powerful tool for making dynamic and interactive Web pages. PHP is a widely-used, free, and efficient alternative to competitors such as Microsoft's ASP.</a:t>
            </a:r>
          </a:p>
          <a:p>
            <a:endParaRPr lang="en-IN" dirty="0"/>
          </a:p>
          <a:p>
            <a:r>
              <a:rPr lang="en-IN" b="1" dirty="0"/>
              <a:t>MySQL</a:t>
            </a:r>
            <a:r>
              <a:rPr lang="en-IN" dirty="0"/>
              <a:t>: </a:t>
            </a:r>
            <a:r>
              <a:rPr lang="en-US" dirty="0"/>
              <a:t>MySQL is a widely used relational database management system (RDBMS). MySQL is free and open-source. MySQL is ideal for both small and large applications.</a:t>
            </a:r>
          </a:p>
        </p:txBody>
      </p:sp>
    </p:spTree>
    <p:extLst>
      <p:ext uri="{BB962C8B-B14F-4D97-AF65-F5344CB8AC3E}">
        <p14:creationId xmlns:p14="http://schemas.microsoft.com/office/powerpoint/2010/main" val="398486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E7277-3D6D-587C-F9F2-7B2678BF67EB}"/>
              </a:ext>
            </a:extLst>
          </p:cNvPr>
          <p:cNvSpPr/>
          <p:nvPr/>
        </p:nvSpPr>
        <p:spPr>
          <a:xfrm>
            <a:off x="214535" y="84176"/>
            <a:ext cx="254428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Design:</a:t>
            </a:r>
          </a:p>
        </p:txBody>
      </p:sp>
      <p:pic>
        <p:nvPicPr>
          <p:cNvPr id="1026" name="Picture 2">
            <a:extLst>
              <a:ext uri="{FF2B5EF4-FFF2-40B4-BE49-F238E27FC236}">
                <a16:creationId xmlns:a16="http://schemas.microsoft.com/office/drawing/2014/main" id="{48008212-4F76-AF42-5B3B-8B7EB6220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114" y="1487557"/>
            <a:ext cx="9595772" cy="388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9809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318</TotalTime>
  <Words>1102</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 pratap</dc:creator>
  <cp:lastModifiedBy>Krishna Gautam</cp:lastModifiedBy>
  <cp:revision>11</cp:revision>
  <dcterms:created xsi:type="dcterms:W3CDTF">2022-11-22T14:45:11Z</dcterms:created>
  <dcterms:modified xsi:type="dcterms:W3CDTF">2022-11-25T10:30:44Z</dcterms:modified>
</cp:coreProperties>
</file>