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1"/>
  </p:notesMasterIdLst>
  <p:sldIdLst>
    <p:sldId id="262" r:id="rId2"/>
    <p:sldId id="269" r:id="rId3"/>
    <p:sldId id="281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3" r:id="rId13"/>
    <p:sldId id="296" r:id="rId14"/>
    <p:sldId id="298" r:id="rId15"/>
    <p:sldId id="307" r:id="rId16"/>
    <p:sldId id="303" r:id="rId17"/>
    <p:sldId id="304" r:id="rId18"/>
    <p:sldId id="305" r:id="rId19"/>
    <p:sldId id="266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90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8DC72-0701-4922-B9D1-CBFB540736DA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33DB3-0243-45D5-87FD-27D2F51D2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6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52529" cy="736270"/>
          </a:xfrm>
          <a:prstGeom prst="rect">
            <a:avLst/>
          </a:prstGeom>
          <a:gradFill>
            <a:gsLst>
              <a:gs pos="1000">
                <a:srgbClr val="166018"/>
              </a:gs>
              <a:gs pos="52000">
                <a:srgbClr val="00B0F0"/>
              </a:gs>
              <a:gs pos="100000">
                <a:schemeClr val="tx2">
                  <a:lumMod val="75000"/>
                </a:schemeClr>
              </a:gs>
              <a:gs pos="100000">
                <a:srgbClr val="4D080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Franklin Gothic Demi" pitchFamily="34" charset="0"/>
              </a:rPr>
              <a:t>INDIAN INSTITUTE OF TECHNOLOGY ROORKEE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895" y="-1281"/>
            <a:ext cx="755828" cy="7321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629020"/>
            <a:ext cx="9133723" cy="222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1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80653" y="1173984"/>
            <a:ext cx="8768137" cy="522327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65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654" y="1132413"/>
            <a:ext cx="4288604" cy="480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654" y="1613043"/>
            <a:ext cx="4288604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25166"/>
            <a:ext cx="4242121" cy="4878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13043"/>
            <a:ext cx="4242121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89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75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363913" y="2971801"/>
            <a:ext cx="2452687" cy="711200"/>
          </a:xfrm>
        </p:spPr>
        <p:txBody>
          <a:bodyPr anchor="t"/>
          <a:lstStyle>
            <a:lvl1pPr algn="ctr">
              <a:defRPr sz="3600" b="1" cap="none"/>
            </a:lvl1pPr>
          </a:lstStyle>
          <a:p>
            <a:r>
              <a:rPr lang="en-US" dirty="0"/>
              <a:t>Thanks…</a:t>
            </a:r>
            <a:endParaRPr lang="en-IN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595524" y="3619535"/>
            <a:ext cx="2009553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0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247F8E96-40AA-459E-91AA-55A5F97CAA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D4CB9294-F9FF-4346-BE48-1C04129C722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6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1" r:id="rId3"/>
    <p:sldLayoutId id="2147483703" r:id="rId4"/>
    <p:sldLayoutId id="2147483708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1069520" y="1111751"/>
            <a:ext cx="7247166" cy="499336"/>
          </a:xfrm>
        </p:spPr>
        <p:txBody>
          <a:bodyPr/>
          <a:lstStyle>
            <a:lvl1pPr algn="ctr">
              <a:defRPr sz="2800" b="1">
                <a:latin typeface="+mn-lt"/>
              </a:defRPr>
            </a:lvl1pPr>
          </a:lstStyle>
          <a:p>
            <a:r>
              <a:rPr lang="en-IN" sz="2000" dirty="0"/>
              <a:t>TOPIC: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4294967295"/>
          </p:nvPr>
        </p:nvSpPr>
        <p:spPr>
          <a:xfrm>
            <a:off x="1069520" y="3224241"/>
            <a:ext cx="7247166" cy="423370"/>
          </a:xfrm>
        </p:spPr>
        <p:txBody>
          <a:bodyPr anchor="b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Rajat Raj Singh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4294967295"/>
          </p:nvPr>
        </p:nvSpPr>
        <p:spPr>
          <a:xfrm>
            <a:off x="1069520" y="3647611"/>
            <a:ext cx="7247166" cy="423370"/>
          </a:xfrm>
        </p:spPr>
        <p:txBody>
          <a:bodyPr anchor="b"/>
          <a:lstStyle>
            <a:lvl1pPr marL="0" indent="0" algn="ctr">
              <a:buNone/>
              <a:defRPr sz="18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Indian Institute of Technology Roorkee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4294967295"/>
          </p:nvPr>
        </p:nvSpPr>
        <p:spPr>
          <a:xfrm>
            <a:off x="1069520" y="1611087"/>
            <a:ext cx="7247166" cy="572276"/>
          </a:xfrm>
        </p:spPr>
        <p:txBody>
          <a:bodyPr anchor="b"/>
          <a:lstStyle>
            <a:lvl1pPr marL="0" indent="0" algn="ctr">
              <a:buNone/>
              <a:defRPr sz="2000" b="1" i="1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IN" sz="2800" dirty="0"/>
              <a:t>WaveCluster with Differential Privacy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677207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Approach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9D746FD-C370-28F1-E1B9-FA1FD1B9AF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5" y="1111374"/>
            <a:ext cx="3035147" cy="238309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A69505-79C9-3E14-C509-2547048F16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33" y="1111374"/>
            <a:ext cx="3061750" cy="23830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45537E-038B-83CC-DD08-07ABF40420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371" y="3850328"/>
            <a:ext cx="3518951" cy="278881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02208CB4-8566-EC1E-8EE9-F92A975519AE}"/>
              </a:ext>
            </a:extLst>
          </p:cNvPr>
          <p:cNvSpPr/>
          <p:nvPr/>
        </p:nvSpPr>
        <p:spPr>
          <a:xfrm>
            <a:off x="3475412" y="1811867"/>
            <a:ext cx="1926321" cy="3132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36C906-9E42-3D47-316E-5D0345E857EA}"/>
              </a:ext>
            </a:extLst>
          </p:cNvPr>
          <p:cNvSpPr txBox="1"/>
          <p:nvPr/>
        </p:nvSpPr>
        <p:spPr>
          <a:xfrm>
            <a:off x="3437304" y="2074333"/>
            <a:ext cx="200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Generating Synthetic Dataset</a:t>
            </a:r>
            <a:endParaRPr lang="en-IN" sz="1200" dirty="0"/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0813CFE4-4E19-F457-576F-2ED15EA7EDDD}"/>
              </a:ext>
            </a:extLst>
          </p:cNvPr>
          <p:cNvSpPr/>
          <p:nvPr/>
        </p:nvSpPr>
        <p:spPr>
          <a:xfrm>
            <a:off x="6595533" y="3674533"/>
            <a:ext cx="627201" cy="116840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EF5242-A0D4-8705-0B7B-6558761166ED}"/>
              </a:ext>
            </a:extLst>
          </p:cNvPr>
          <p:cNvSpPr txBox="1"/>
          <p:nvPr/>
        </p:nvSpPr>
        <p:spPr>
          <a:xfrm>
            <a:off x="7222734" y="4104844"/>
            <a:ext cx="1562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WaveCluster result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54422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PrivQT</a:t>
            </a:r>
            <a:r>
              <a:rPr lang="en-IN" dirty="0"/>
              <a:t> (Private Quantization)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2F3555-952A-0929-5C26-9803758D66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97" y="1647473"/>
            <a:ext cx="7345006" cy="4279194"/>
          </a:xfrm>
        </p:spPr>
      </p:pic>
    </p:spTree>
    <p:extLst>
      <p:ext uri="{BB962C8B-B14F-4D97-AF65-F5344CB8AC3E}">
        <p14:creationId xmlns:p14="http://schemas.microsoft.com/office/powerpoint/2010/main" val="436208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PrivTHR</a:t>
            </a:r>
            <a:r>
              <a:rPr lang="en-IN" dirty="0"/>
              <a:t>(Private Quantization with refined noisy density threshold)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D0BC97-D093-59A9-F8A5-1D3A3DB039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468" y="1174750"/>
            <a:ext cx="5170776" cy="5222875"/>
          </a:xfrm>
        </p:spPr>
      </p:pic>
    </p:spTree>
    <p:extLst>
      <p:ext uri="{BB962C8B-B14F-4D97-AF65-F5344CB8AC3E}">
        <p14:creationId xmlns:p14="http://schemas.microsoft.com/office/powerpoint/2010/main" val="3563743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PrivTHRem</a:t>
            </a:r>
            <a:r>
              <a:rPr lang="en-US" sz="2800" dirty="0"/>
              <a:t> (Private Quantization with Noisy Threshold using Exponential Mechanism)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9F7058-AA78-F0AD-5BCE-AAFE4B3138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538" y="1411817"/>
            <a:ext cx="5774923" cy="4955117"/>
          </a:xfrm>
        </p:spPr>
      </p:pic>
    </p:spTree>
    <p:extLst>
      <p:ext uri="{BB962C8B-B14F-4D97-AF65-F5344CB8AC3E}">
        <p14:creationId xmlns:p14="http://schemas.microsoft.com/office/powerpoint/2010/main" val="1353496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Dissimilarity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A quantitative measure that compares the differentially private results with the true results and outputs their dissimilarity level.</a:t>
            </a:r>
          </a:p>
          <a:p>
            <a:endParaRPr lang="en-US" sz="2000" dirty="0"/>
          </a:p>
          <a:p>
            <a:r>
              <a:rPr lang="en-US" sz="2000" dirty="0"/>
              <a:t>The Dissimilarity Index is calculated as follows:</a:t>
            </a:r>
          </a:p>
          <a:p>
            <a:endParaRPr lang="en-US" sz="2000" dirty="0"/>
          </a:p>
          <a:p>
            <a:pPr lvl="1"/>
            <a:r>
              <a:rPr lang="en-US" sz="1800" dirty="0"/>
              <a:t>First define the distance between 2 clusters Ci and </a:t>
            </a:r>
            <a:r>
              <a:rPr lang="en-US" sz="1800" dirty="0" err="1"/>
              <a:t>Cj</a:t>
            </a:r>
            <a:r>
              <a:rPr lang="en-US" sz="1800" dirty="0"/>
              <a:t> as max {|𝐶𝑖 − 𝐶𝑗| , |𝐶𝑗 − 𝐶𝑖|} .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We then map each differentially private wave cluster to its true cluster and then sum the distances of all these cluster pairs. Let’s call this sum as </a:t>
            </a:r>
            <a:r>
              <a:rPr lang="en-US" sz="1800" dirty="0" err="1"/>
              <a:t>M_cost</a:t>
            </a:r>
            <a:r>
              <a:rPr lang="en-US" sz="1800" dirty="0"/>
              <a:t>.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Dissimilarity Index is defined as ( </a:t>
            </a:r>
            <a:r>
              <a:rPr lang="en-US" sz="1800" dirty="0" err="1"/>
              <a:t>M_cost</a:t>
            </a:r>
            <a:r>
              <a:rPr lang="en-US" sz="1800" dirty="0"/>
              <a:t> / |T| ). Here T is the set of significant grids in true </a:t>
            </a:r>
            <a:r>
              <a:rPr lang="en-US" sz="1800" dirty="0" err="1"/>
              <a:t>WaveCluster</a:t>
            </a:r>
            <a:r>
              <a:rPr lang="en-US" sz="1800" dirty="0"/>
              <a:t> results.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96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Calculations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Original </a:t>
            </a:r>
            <a:r>
              <a:rPr lang="en-US" dirty="0" err="1"/>
              <a:t>WaveCluster</a:t>
            </a:r>
            <a:r>
              <a:rPr lang="en-US" dirty="0"/>
              <a:t> Results</a:t>
            </a:r>
          </a:p>
          <a:p>
            <a:pPr lvl="1"/>
            <a:r>
              <a:rPr lang="en-US" dirty="0"/>
              <a:t>Grid size: 1.0</a:t>
            </a:r>
          </a:p>
          <a:p>
            <a:pPr lvl="1"/>
            <a:r>
              <a:rPr lang="en-US" dirty="0"/>
              <a:t>p = 0.5</a:t>
            </a:r>
          </a:p>
          <a:p>
            <a:pPr lvl="1"/>
            <a:r>
              <a:rPr lang="en-US" dirty="0"/>
              <a:t>Transform used: </a:t>
            </a:r>
            <a:r>
              <a:rPr lang="en-US" dirty="0" err="1"/>
              <a:t>Haar</a:t>
            </a:r>
            <a:r>
              <a:rPr lang="en-US" dirty="0"/>
              <a:t> transform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762D46-9454-72C9-6778-999817C8B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2" y="3162950"/>
            <a:ext cx="3665528" cy="28780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225035-D5E3-D3CC-84C2-E095347AE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838" y="3162950"/>
            <a:ext cx="3634242" cy="287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96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PrivQT</a:t>
            </a:r>
            <a:r>
              <a:rPr lang="en-US" dirty="0"/>
              <a:t> Result</a:t>
            </a:r>
          </a:p>
          <a:p>
            <a:pPr lvl="1"/>
            <a:r>
              <a:rPr lang="en-US" dirty="0"/>
              <a:t>𝜖 = 2.0.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CA4BB9-A807-F70C-876B-335F99E9E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16" y="1989667"/>
            <a:ext cx="4806767" cy="440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98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PrivTHR</a:t>
            </a:r>
            <a:r>
              <a:rPr lang="en-US" dirty="0"/>
              <a:t> Result</a:t>
            </a:r>
          </a:p>
          <a:p>
            <a:pPr lvl="1"/>
            <a:r>
              <a:rPr lang="en-US" dirty="0"/>
              <a:t>𝜖 = 2.0.</a:t>
            </a:r>
          </a:p>
          <a:p>
            <a:pPr lvl="1"/>
            <a:r>
              <a:rPr lang="en-US" dirty="0"/>
              <a:t>𝛼 = 0.9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32101-8385-F2BE-0596-D16806E7C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38" y="2091267"/>
            <a:ext cx="4695966" cy="430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02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PrivTHRem</a:t>
            </a:r>
            <a:r>
              <a:rPr lang="en-US" dirty="0"/>
              <a:t> Result</a:t>
            </a:r>
          </a:p>
          <a:p>
            <a:pPr lvl="1"/>
            <a:r>
              <a:rPr lang="en-US" dirty="0"/>
              <a:t>𝜖 = 2.0.</a:t>
            </a:r>
          </a:p>
          <a:p>
            <a:pPr lvl="1"/>
            <a:r>
              <a:rPr lang="en-US" dirty="0"/>
              <a:t>𝛼 = 0.7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200B9B-4580-FB35-13B2-2B0933B86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802" y="2065867"/>
            <a:ext cx="4731838" cy="433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66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DC02E2-8CF4-F1B3-D349-FC7E695AD6CC}"/>
              </a:ext>
            </a:extLst>
          </p:cNvPr>
          <p:cNvSpPr txBox="1"/>
          <p:nvPr/>
        </p:nvSpPr>
        <p:spPr>
          <a:xfrm>
            <a:off x="0" y="5325534"/>
            <a:ext cx="9364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Reference</a:t>
            </a:r>
            <a:r>
              <a:rPr lang="en-US" dirty="0"/>
              <a:t>:</a:t>
            </a:r>
          </a:p>
          <a:p>
            <a:r>
              <a:rPr lang="en-US" dirty="0"/>
              <a:t>L. Chen, T. Yu, and R. </a:t>
            </a:r>
            <a:r>
              <a:rPr lang="en-US" dirty="0" err="1"/>
              <a:t>Chirkova</a:t>
            </a:r>
            <a:r>
              <a:rPr lang="en-US" dirty="0"/>
              <a:t>. </a:t>
            </a:r>
            <a:r>
              <a:rPr lang="en-US" dirty="0" err="1"/>
              <a:t>Wavecluster</a:t>
            </a:r>
            <a:r>
              <a:rPr lang="en-US" dirty="0"/>
              <a:t> with differential privacy. </a:t>
            </a:r>
            <a:r>
              <a:rPr lang="en-US" dirty="0" err="1"/>
              <a:t>CoRR</a:t>
            </a:r>
            <a:r>
              <a:rPr lang="en-US" dirty="0"/>
              <a:t>, abs/1508.00192, 2015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97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newly developed grid-based clustering algorithm-</a:t>
            </a:r>
          </a:p>
          <a:p>
            <a:pPr lvl="1"/>
            <a:r>
              <a:rPr lang="en-US" dirty="0" err="1"/>
              <a:t>WaveCluster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Aim:</a:t>
            </a:r>
          </a:p>
          <a:p>
            <a:pPr lvl="1"/>
            <a:r>
              <a:rPr lang="en-US" dirty="0"/>
              <a:t>Study different ways in which differential privacy can be applied to the </a:t>
            </a:r>
            <a:r>
              <a:rPr lang="en-US" dirty="0" err="1"/>
              <a:t>WaveCluster</a:t>
            </a:r>
            <a:r>
              <a:rPr lang="en-US" dirty="0"/>
              <a:t> algorithm.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Ensuring utility of results is preserved even if the results are differentially private.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Development of a quantitative measure to compare the utility of different algorithms proposed.</a:t>
            </a:r>
          </a:p>
        </p:txBody>
      </p:sp>
    </p:spTree>
    <p:extLst>
      <p:ext uri="{BB962C8B-B14F-4D97-AF65-F5344CB8AC3E}">
        <p14:creationId xmlns:p14="http://schemas.microsoft.com/office/powerpoint/2010/main" val="27897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1. Differential Privacy:</a:t>
            </a:r>
          </a:p>
          <a:p>
            <a:endParaRPr lang="en-US" dirty="0"/>
          </a:p>
          <a:p>
            <a:pPr lvl="1"/>
            <a:r>
              <a:rPr lang="en-US" sz="1600" dirty="0"/>
              <a:t>In various data analysis scenarios where the data to be analyzed involves personal information of different individuals, we need to make sure that not to compromise the privacy of any individual.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Differential privacy is a privacy model, which guarantees that an adversary cannot infer an individual’s presence in a dataset from the randomized output, despite having knowledge of all remaining individuals in the data set.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There are 2 common ways to ensure 𝜖-differential privacy:</a:t>
            </a:r>
          </a:p>
          <a:p>
            <a:pPr lvl="1"/>
            <a:endParaRPr lang="en-US" sz="1600" dirty="0"/>
          </a:p>
          <a:p>
            <a:pPr lvl="2"/>
            <a:r>
              <a:rPr lang="en-US" sz="1400" u="sng" dirty="0"/>
              <a:t>Laplace Mechanism</a:t>
            </a:r>
            <a:r>
              <a:rPr lang="en-US" sz="1400" dirty="0"/>
              <a:t>: The output result is modified by adding Laplacian noise before publishing. </a:t>
            </a:r>
          </a:p>
          <a:p>
            <a:pPr lvl="2"/>
            <a:r>
              <a:rPr lang="en-US" sz="1400" u="sng" dirty="0"/>
              <a:t>Exponential Mechanism</a:t>
            </a:r>
            <a:r>
              <a:rPr lang="en-US" sz="1400" dirty="0"/>
              <a:t>: All the possible outputs are assigned a score by a quality function, and a randomized algorithm outputs the result with probability proportional to the exponent of the score of the outputs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23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WaveCluster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WaveCluster is a very specialized clustering algorithm as it works by applying a wavelet transform to differentiate between clusters.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By applying a wavelet transform, it distinguishes between high-frequency areas and low-frequency areas.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Applying WaveCluster consists of 4 steps: </a:t>
            </a:r>
          </a:p>
        </p:txBody>
      </p:sp>
    </p:spTree>
    <p:extLst>
      <p:ext uri="{BB962C8B-B14F-4D97-AF65-F5344CB8AC3E}">
        <p14:creationId xmlns:p14="http://schemas.microsoft.com/office/powerpoint/2010/main" val="176793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First quantize the feature space into grids and get the count of data points occurring in each grid, thus creating a count matrix M.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95915-859D-7043-3860-54233F1C4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10" y="2640040"/>
            <a:ext cx="4190462" cy="3290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7071EF-6D8B-976D-9CF9-904DF4E73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613" y="2462289"/>
            <a:ext cx="3460982" cy="346796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77AF0E2C-FCE0-BD8B-A3A1-DBB1F69A6A5A}"/>
              </a:ext>
            </a:extLst>
          </p:cNvPr>
          <p:cNvSpPr/>
          <p:nvPr/>
        </p:nvSpPr>
        <p:spPr>
          <a:xfrm>
            <a:off x="4385672" y="3886200"/>
            <a:ext cx="848941" cy="4910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03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Wavelet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Then apply a wavelet transform to it and get the transformed matrix W. In this research, we have used Haar Transform as the wavelet transform.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A6F696-D358-C109-FFDA-6AFE0164B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13" y="2929296"/>
            <a:ext cx="3460982" cy="3467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162261-B736-14C6-72AA-FA8D31DC5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128" y="3277478"/>
            <a:ext cx="4182059" cy="257210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B260583-C5C3-C80B-0486-444C506BD9C7}"/>
              </a:ext>
            </a:extLst>
          </p:cNvPr>
          <p:cNvSpPr/>
          <p:nvPr/>
        </p:nvSpPr>
        <p:spPr>
          <a:xfrm>
            <a:off x="3788731" y="4233333"/>
            <a:ext cx="848941" cy="4910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82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Significant Grid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To identify significant grids from matrix W:</a:t>
            </a:r>
          </a:p>
          <a:p>
            <a:pPr lvl="1"/>
            <a:r>
              <a:rPr lang="en-US" sz="1600" dirty="0"/>
              <a:t>Take the positive values of the matrix W and store it in a list L in sorted order.</a:t>
            </a:r>
          </a:p>
          <a:p>
            <a:pPr lvl="1"/>
            <a:r>
              <a:rPr lang="en-US" sz="1600" dirty="0"/>
              <a:t>Take the </a:t>
            </a:r>
            <a:r>
              <a:rPr lang="en-US" sz="1600" dirty="0" err="1"/>
              <a:t>pth</a:t>
            </a:r>
            <a:r>
              <a:rPr lang="en-US" sz="1600" dirty="0"/>
              <a:t> percentile value of this list as the threshold. (Here p is a parameter)</a:t>
            </a:r>
          </a:p>
          <a:p>
            <a:pPr lvl="1"/>
            <a:r>
              <a:rPr lang="en-US" sz="1600" dirty="0"/>
              <a:t>Mark the values of matrix W which are greater than threshold.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5E380D-0B1B-7330-1814-1E7484898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93" y="3429000"/>
            <a:ext cx="4063348" cy="24990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5CEF71-2596-9E83-3E15-1E9730482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269" y="3140338"/>
            <a:ext cx="4308181" cy="29464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2409880-6582-4717-F24E-0180FA922251}"/>
              </a:ext>
            </a:extLst>
          </p:cNvPr>
          <p:cNvSpPr/>
          <p:nvPr/>
        </p:nvSpPr>
        <p:spPr>
          <a:xfrm>
            <a:off x="4017835" y="4368004"/>
            <a:ext cx="848941" cy="4910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055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/>
              <a:t>Group all the significant grids in the matrix W into clusters by using connected component analysis.</a:t>
            </a:r>
          </a:p>
          <a:p>
            <a:r>
              <a:rPr lang="en-US" sz="1800" dirty="0"/>
              <a:t>Then map the clusters back to the original multi-dimensional space, finally labeling the original data points into their relevant clusters.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C0022-2F14-0B6A-B81A-3F9664F84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51" y="3101154"/>
            <a:ext cx="2833095" cy="3553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8958BE-DAE2-D471-699F-7D3394830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346" y="2997205"/>
            <a:ext cx="4293398" cy="340005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F12DE2E-CA90-D3FE-CF60-61ECCB25E1BA}"/>
              </a:ext>
            </a:extLst>
          </p:cNvPr>
          <p:cNvSpPr/>
          <p:nvPr/>
        </p:nvSpPr>
        <p:spPr>
          <a:xfrm>
            <a:off x="3318405" y="3785620"/>
            <a:ext cx="848941" cy="4910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243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Approach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B6B498-6D4B-674C-D7B3-EC61A1885A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16" y="1455338"/>
            <a:ext cx="7325367" cy="4522129"/>
          </a:xfrm>
        </p:spPr>
      </p:pic>
    </p:spTree>
    <p:extLst>
      <p:ext uri="{BB962C8B-B14F-4D97-AF65-F5344CB8AC3E}">
        <p14:creationId xmlns:p14="http://schemas.microsoft.com/office/powerpoint/2010/main" val="3304570294"/>
      </p:ext>
    </p:extLst>
  </p:cSld>
  <p:clrMapOvr>
    <a:masterClrMapping/>
  </p:clrMapOvr>
</p:sld>
</file>

<file path=ppt/theme/theme1.xml><?xml version="1.0" encoding="utf-8"?>
<a:theme xmlns:a="http://schemas.openxmlformats.org/drawingml/2006/main" name="IITR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TR_template_sudiproy.pptx" id="{E7BE3218-A97E-4E6F-BE9F-92D6192B2CD5}" vid="{3EDE8FBA-E8F1-4B0B-AEA8-7DC234A91A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IITR_template_sudiproy</Template>
  <TotalTime>1054</TotalTime>
  <Words>636</Words>
  <Application>Microsoft Office PowerPoint</Application>
  <PresentationFormat>On-screen Show (4:3)</PresentationFormat>
  <Paragraphs>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Franklin Gothic Demi</vt:lpstr>
      <vt:lpstr>Wingdings</vt:lpstr>
      <vt:lpstr>IITR_PPT_Template</vt:lpstr>
      <vt:lpstr>TOPIC:</vt:lpstr>
      <vt:lpstr>Problem Statement</vt:lpstr>
      <vt:lpstr>Important Concepts</vt:lpstr>
      <vt:lpstr>Important Concepts</vt:lpstr>
      <vt:lpstr>Quantization</vt:lpstr>
      <vt:lpstr>Wavelet Transform</vt:lpstr>
      <vt:lpstr>Significant Grid Identification</vt:lpstr>
      <vt:lpstr>Cluster Identification</vt:lpstr>
      <vt:lpstr>Baseline Approach</vt:lpstr>
      <vt:lpstr>Baseline Approach</vt:lpstr>
      <vt:lpstr>PrivQT (Private Quantization)</vt:lpstr>
      <vt:lpstr>PrivTHR(Private Quantization with refined noisy density threshold)</vt:lpstr>
      <vt:lpstr>PrivTHRem (Private Quantization with Noisy Threshold using Exponential Mechanism)</vt:lpstr>
      <vt:lpstr>Dissimilarity Index</vt:lpstr>
      <vt:lpstr>Calculations and Results</vt:lpstr>
      <vt:lpstr>Results</vt:lpstr>
      <vt:lpstr>Results</vt:lpstr>
      <vt:lpstr>Results</vt:lpstr>
      <vt:lpstr>Thanks </vt:lpstr>
    </vt:vector>
  </TitlesOfParts>
  <Manager>Dr. Sudip Roy</Manager>
  <Company>IIT Roorkee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IITR PPT Template</dc:subject>
  <dc:creator>Dr. Sudip Roy</dc:creator>
  <cp:lastModifiedBy>RAJAT RAJ SINGH</cp:lastModifiedBy>
  <cp:revision>73</cp:revision>
  <dcterms:created xsi:type="dcterms:W3CDTF">2015-07-18T13:17:54Z</dcterms:created>
  <dcterms:modified xsi:type="dcterms:W3CDTF">2024-04-15T15:46:02Z</dcterms:modified>
  <cp:version>v1</cp:version>
</cp:coreProperties>
</file>