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74" r:id="rId6"/>
    <p:sldId id="261" r:id="rId7"/>
    <p:sldId id="268" r:id="rId8"/>
    <p:sldId id="263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D456-0914-4F11-9C7B-F5BED4A8858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15807-FE3B-4FDA-8148-EF29795C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5807-FE3B-4FDA-8148-EF29795C0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272-0CCF-45D8-95D5-70EA6AB966C6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F073-6BCE-4610-9E53-8D9F37524868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1B85-7953-4BAD-ACE6-483BB453D2B2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8E2-7C56-4109-A4EB-17493703F38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D0A7-E63E-41EB-ABC0-3A530F04229C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2804-F02E-4D6F-8A1A-F68290241C48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BBB-88F8-4961-91A0-60EC7DE735E1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4828-AEDA-41FD-9E6B-DD2AB4A9AFD5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172-4FFC-4F94-8C94-919B22D944DC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AC54C8-F0D4-4366-B50E-C7EA5133188B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7816-4FD4-4F49-BBFE-28BB68A1A91E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81566B-7EB2-4E44-B79F-D96BB4465F79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06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b="1" dirty="0" smtClean="0"/>
              <a:t>SPARK – 2021 Internship @ IITR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900" dirty="0" smtClean="0"/>
              <a:t>Probabilistic </a:t>
            </a:r>
            <a:r>
              <a:rPr lang="en-US" sz="4900" dirty="0"/>
              <a:t>seismic resilience model for spatially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5629" cy="154176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By:</a:t>
            </a:r>
          </a:p>
          <a:p>
            <a:pPr algn="ctr"/>
            <a:r>
              <a:rPr lang="en-US" dirty="0" smtClean="0"/>
              <a:t>Rajat Shakya</a:t>
            </a:r>
          </a:p>
          <a:p>
            <a:pPr algn="ctr"/>
            <a:r>
              <a:rPr lang="en-US" dirty="0" smtClean="0"/>
              <a:t>Under the Guidance of</a:t>
            </a:r>
          </a:p>
          <a:p>
            <a:pPr algn="ctr"/>
            <a:r>
              <a:rPr lang="en-US" dirty="0" smtClean="0"/>
              <a:t>Prof. </a:t>
            </a:r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Shiradhonkar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of Network analysis and effect on Traffic Flow</a:t>
            </a:r>
          </a:p>
          <a:p>
            <a:pPr lvl="1"/>
            <a:r>
              <a:rPr lang="en-US" dirty="0" smtClean="0"/>
              <a:t>Effect of a bridge’s damage on the traffic flow</a:t>
            </a:r>
          </a:p>
          <a:p>
            <a:pPr lvl="1"/>
            <a:r>
              <a:rPr lang="en-US" dirty="0" smtClean="0"/>
              <a:t>Indirect costs associated with detours</a:t>
            </a:r>
          </a:p>
          <a:p>
            <a:r>
              <a:rPr lang="en-US" dirty="0"/>
              <a:t>Inclusion of environmental aspects</a:t>
            </a:r>
          </a:p>
          <a:p>
            <a:pPr lvl="1"/>
            <a:r>
              <a:rPr lang="en-US" dirty="0"/>
              <a:t>Increased Carbon-footprint due to detours</a:t>
            </a:r>
          </a:p>
          <a:p>
            <a:pPr lvl="1"/>
            <a:r>
              <a:rPr lang="en-US" dirty="0"/>
              <a:t>Environmental impact due to </a:t>
            </a:r>
            <a:r>
              <a:rPr lang="en-US" dirty="0" smtClean="0"/>
              <a:t>reconstruction</a:t>
            </a:r>
          </a:p>
          <a:p>
            <a:r>
              <a:rPr lang="en-US" dirty="0" smtClean="0"/>
              <a:t>Integration of Bridge’s Age and past Retrofits</a:t>
            </a:r>
          </a:p>
          <a:p>
            <a:pPr lvl="1"/>
            <a:r>
              <a:rPr lang="en-US" dirty="0" smtClean="0"/>
              <a:t>Effect on bridge’s strength due to age and retrofit</a:t>
            </a:r>
          </a:p>
          <a:p>
            <a:r>
              <a:rPr lang="en-US" dirty="0" smtClean="0"/>
              <a:t>Expansion to other critical structures</a:t>
            </a:r>
          </a:p>
          <a:p>
            <a:pPr lvl="1"/>
            <a:r>
              <a:rPr lang="en-US" dirty="0" smtClean="0"/>
              <a:t>Water supply system, waste water system, hospitals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66591" cy="4023360"/>
          </a:xfrm>
        </p:spPr>
        <p:txBody>
          <a:bodyPr/>
          <a:lstStyle/>
          <a:p>
            <a:r>
              <a:rPr lang="en-US" dirty="0" smtClean="0"/>
              <a:t>If there are N spatially distributed bridges, in a seismically active region, how do we determine which bridge to retrofit first?</a:t>
            </a:r>
          </a:p>
          <a:p>
            <a:endParaRPr lang="en-US" dirty="0" smtClean="0"/>
          </a:p>
          <a:p>
            <a:r>
              <a:rPr lang="en-US" b="1" u="sng" dirty="0" smtClean="0"/>
              <a:t>To develop a framework that will allow the decision on priority of retrofit to be made based on:</a:t>
            </a:r>
          </a:p>
          <a:p>
            <a:r>
              <a:rPr lang="en-US" dirty="0" smtClean="0"/>
              <a:t>- Level of seismic hazard</a:t>
            </a:r>
          </a:p>
          <a:p>
            <a:r>
              <a:rPr lang="en-US" dirty="0" smtClean="0"/>
              <a:t>- Performance of Bridge</a:t>
            </a:r>
          </a:p>
          <a:p>
            <a:r>
              <a:rPr lang="en-US" dirty="0" smtClean="0"/>
              <a:t>- Expected Loss</a:t>
            </a:r>
          </a:p>
          <a:p>
            <a:r>
              <a:rPr lang="en-US" dirty="0" smtClean="0"/>
              <a:t>- Recovery after occurrence of damaging event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58" y="1875188"/>
            <a:ext cx="4456573" cy="39939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4945" y="6086586"/>
            <a:ext cx="288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Picture Source: Google Maps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5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PSHA and Hazard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178"/>
            <a:ext cx="6073588" cy="4351338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Seismic Hazard</a:t>
            </a:r>
          </a:p>
          <a:p>
            <a:pPr lvl="1"/>
            <a:r>
              <a:rPr lang="en-US" sz="2000" dirty="0" smtClean="0"/>
              <a:t>Probable </a:t>
            </a:r>
            <a:r>
              <a:rPr lang="en-US" sz="2000" dirty="0"/>
              <a:t>level of ground shaking associated with the recurrence of </a:t>
            </a:r>
            <a:r>
              <a:rPr lang="en-US" sz="2000" dirty="0" smtClean="0"/>
              <a:t>earthquakes </a:t>
            </a:r>
            <a:r>
              <a:rPr lang="en-US" sz="1600" dirty="0"/>
              <a:t>(</a:t>
            </a:r>
            <a:r>
              <a:rPr lang="en-US" sz="1600" dirty="0" err="1"/>
              <a:t>Shedlock</a:t>
            </a:r>
            <a:r>
              <a:rPr lang="en-US" sz="1600" dirty="0"/>
              <a:t>, 2002)</a:t>
            </a:r>
          </a:p>
          <a:p>
            <a:pPr lvl="1"/>
            <a:r>
              <a:rPr lang="en-US" sz="2000" dirty="0" smtClean="0"/>
              <a:t>Measured as Peak Ground Acceleration and/or Spectral Acceleration</a:t>
            </a:r>
          </a:p>
          <a:p>
            <a:r>
              <a:rPr lang="en-US" sz="2400" u="sng" dirty="0" smtClean="0"/>
              <a:t>Probabilistic Seismic Hazard Assessment</a:t>
            </a:r>
          </a:p>
          <a:p>
            <a:pPr lvl="1"/>
            <a:r>
              <a:rPr lang="en-US" sz="2000" dirty="0" smtClean="0"/>
              <a:t>Total hazard due to all possible earthquake scenarios using their probabilities. </a:t>
            </a:r>
            <a:r>
              <a:rPr lang="en-US" sz="1600" dirty="0" smtClean="0"/>
              <a:t>(Baker, 2008)</a:t>
            </a:r>
            <a:endParaRPr lang="en-US" sz="2000" dirty="0" smtClean="0"/>
          </a:p>
          <a:p>
            <a:pPr lvl="1"/>
            <a:r>
              <a:rPr lang="en-US" sz="2000" dirty="0" smtClean="0"/>
              <a:t>Output is Hazard Curves</a:t>
            </a:r>
          </a:p>
          <a:p>
            <a:pPr lvl="2"/>
            <a:r>
              <a:rPr lang="en-US" sz="1600" dirty="0" smtClean="0"/>
              <a:t>Relates Hazard at each location with the frequency of </a:t>
            </a:r>
            <a:r>
              <a:rPr lang="en-US" sz="1600" dirty="0" err="1" smtClean="0"/>
              <a:t>exceedence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11" y="1812178"/>
            <a:ext cx="4754027" cy="34247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4" y="5236924"/>
            <a:ext cx="6355976" cy="737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27141" y="6086586"/>
            <a:ext cx="327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Source: USGS Unified Hazard Tool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446553" y="5236924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Hazard Curves for a location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Generation of Scenario Earthquakes from PSHA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7472" cy="4351338"/>
          </a:xfrm>
        </p:spPr>
        <p:txBody>
          <a:bodyPr>
            <a:normAutofit/>
          </a:bodyPr>
          <a:lstStyle/>
          <a:p>
            <a:r>
              <a:rPr lang="en-US" u="sng" dirty="0"/>
              <a:t>The need:</a:t>
            </a:r>
          </a:p>
          <a:p>
            <a:pPr lvl="1"/>
            <a:r>
              <a:rPr lang="en-US" sz="1600" dirty="0" smtClean="0"/>
              <a:t>The losses and resilience calculation requires individual scenarios that affect the structure.</a:t>
            </a:r>
            <a:endParaRPr lang="en-US" sz="1600" dirty="0"/>
          </a:p>
          <a:p>
            <a:pPr lvl="1"/>
            <a:r>
              <a:rPr lang="en-US" sz="1600" dirty="0" smtClean="0"/>
              <a:t>Need to identify sources that affect all locations.</a:t>
            </a:r>
          </a:p>
          <a:p>
            <a:r>
              <a:rPr lang="en-US" u="sng" dirty="0" err="1" smtClean="0"/>
              <a:t>Deaggregation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Splitting of Hazard into contributing sources.</a:t>
            </a:r>
          </a:p>
          <a:p>
            <a:pPr lvl="1"/>
            <a:r>
              <a:rPr lang="en-US" sz="1600" dirty="0" smtClean="0"/>
              <a:t>Output is Sources, their contribution in %, and the magnitude, distance pair.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48" y="1825625"/>
            <a:ext cx="4451465" cy="33206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94377" y="6086586"/>
            <a:ext cx="320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Source: USGS Unified Hazard Tool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78974" y="5196741"/>
            <a:ext cx="31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</a:t>
            </a:r>
            <a:r>
              <a:rPr lang="en-US" sz="1600" dirty="0" err="1" smtClean="0"/>
              <a:t>Deaggregation</a:t>
            </a:r>
            <a:r>
              <a:rPr lang="en-US" sz="1600" dirty="0" smtClean="0"/>
              <a:t> Graph for a hazard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7626"/>
            <a:ext cx="5818095" cy="12701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6487" y="5727728"/>
            <a:ext cx="31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</a:t>
            </a:r>
            <a:r>
              <a:rPr lang="en-US" sz="1600" dirty="0" err="1" smtClean="0"/>
              <a:t>Deaggregation</a:t>
            </a:r>
            <a:r>
              <a:rPr lang="en-US" sz="1600" dirty="0" smtClean="0"/>
              <a:t> Contributor Table for a hazard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65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Estimation of Damage </a:t>
            </a:r>
            <a:r>
              <a:rPr lang="en-US" b="1" dirty="0" smtClean="0"/>
              <a:t>States </a:t>
            </a:r>
            <a:r>
              <a:rPr lang="en-US" b="1" dirty="0"/>
              <a:t>of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454" cy="4351338"/>
          </a:xfrm>
        </p:spPr>
        <p:txBody>
          <a:bodyPr>
            <a:normAutofit/>
          </a:bodyPr>
          <a:lstStyle/>
          <a:p>
            <a:r>
              <a:rPr lang="en-US" sz="2400" u="sng" dirty="0"/>
              <a:t>The need:</a:t>
            </a:r>
          </a:p>
          <a:p>
            <a:pPr lvl="1"/>
            <a:r>
              <a:rPr lang="en-US" sz="1800" dirty="0" smtClean="0"/>
              <a:t>Losses from an event are incurred due to some damage caused by the event</a:t>
            </a:r>
          </a:p>
          <a:p>
            <a:pPr lvl="1"/>
            <a:r>
              <a:rPr lang="en-US" sz="1800" dirty="0" smtClean="0"/>
              <a:t>Expected damage can be translated to expected loss for an event</a:t>
            </a:r>
          </a:p>
          <a:p>
            <a:r>
              <a:rPr lang="en-US" sz="2400" u="sng" dirty="0" smtClean="0"/>
              <a:t>Fragility Functions </a:t>
            </a:r>
          </a:p>
          <a:p>
            <a:pPr lvl="1"/>
            <a:r>
              <a:rPr lang="en-US" sz="1800" dirty="0" smtClean="0"/>
              <a:t>Relates Hazard with </a:t>
            </a:r>
            <a:r>
              <a:rPr lang="en-US" sz="1800" dirty="0" err="1" smtClean="0"/>
              <a:t>exceedance</a:t>
            </a:r>
            <a:r>
              <a:rPr lang="en-US" sz="1800" dirty="0" smtClean="0"/>
              <a:t> probability of damage state</a:t>
            </a:r>
          </a:p>
          <a:p>
            <a:pPr lvl="1"/>
            <a:r>
              <a:rPr lang="en-US" sz="1800" dirty="0" smtClean="0"/>
              <a:t>Damage state associated with mean damage ratio</a:t>
            </a:r>
          </a:p>
          <a:p>
            <a:pPr lvl="1"/>
            <a:r>
              <a:rPr lang="en-US" sz="1800" dirty="0" smtClean="0"/>
              <a:t>Damage ratio: repair cost / replacement cost</a:t>
            </a:r>
          </a:p>
          <a:p>
            <a:r>
              <a:rPr lang="en-US" sz="2000" dirty="0" smtClean="0"/>
              <a:t>**Hazards due to different sources are calculated using the Ground Motion Prediction Equations.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53" y="1825624"/>
            <a:ext cx="4773705" cy="37870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4945" y="6086586"/>
            <a:ext cx="288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HAZUS-MH MR3, 2003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392764" y="5612697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Fragility Curve for a 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13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Seismic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2027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do we combine the individual expected losses to get the total expected loss?</a:t>
            </a:r>
          </a:p>
          <a:p>
            <a:endParaRPr lang="en-US" sz="1200" dirty="0" smtClean="0"/>
          </a:p>
          <a:p>
            <a:r>
              <a:rPr lang="en-US" sz="2400" u="sng" dirty="0" err="1" smtClean="0"/>
              <a:t>Exeedance</a:t>
            </a:r>
            <a:r>
              <a:rPr lang="en-US" sz="2400" u="sng" dirty="0" smtClean="0"/>
              <a:t> Probability Methodology </a:t>
            </a:r>
          </a:p>
          <a:p>
            <a:pPr lvl="1"/>
            <a:r>
              <a:rPr lang="en-US" sz="2000" dirty="0" smtClean="0"/>
              <a:t>Uses different </a:t>
            </a:r>
            <a:r>
              <a:rPr lang="en-US" sz="2000" dirty="0" err="1" smtClean="0"/>
              <a:t>exceedance</a:t>
            </a:r>
            <a:r>
              <a:rPr lang="en-US" sz="2000" dirty="0" smtClean="0"/>
              <a:t> probabilities (EP)</a:t>
            </a:r>
          </a:p>
          <a:p>
            <a:pPr lvl="1"/>
            <a:r>
              <a:rPr lang="en-US" sz="2000" dirty="0" smtClean="0"/>
              <a:t>Probability of exceeding certain amount of loss</a:t>
            </a:r>
          </a:p>
          <a:p>
            <a:pPr lvl="2"/>
            <a:r>
              <a:rPr lang="en-US" sz="1600" dirty="0" smtClean="0"/>
              <a:t>If an earthquake happens – Conditional EP</a:t>
            </a:r>
          </a:p>
          <a:p>
            <a:pPr lvl="2"/>
            <a:r>
              <a:rPr lang="en-US" sz="1600" dirty="0" smtClean="0"/>
              <a:t>Due to at least one earthquake in a year – Occurrence EP</a:t>
            </a:r>
          </a:p>
          <a:p>
            <a:pPr lvl="2"/>
            <a:r>
              <a:rPr lang="en-US" sz="1600" dirty="0" smtClean="0"/>
              <a:t>Due to all the earthquakes in a year – Aggregate EP</a:t>
            </a:r>
            <a:endParaRPr lang="en-US" sz="1600" dirty="0"/>
          </a:p>
          <a:p>
            <a:pPr lvl="1"/>
            <a:r>
              <a:rPr lang="en-US" sz="2000" dirty="0" smtClean="0"/>
              <a:t>Average Annual Loss</a:t>
            </a:r>
          </a:p>
          <a:p>
            <a:pPr lvl="2"/>
            <a:r>
              <a:rPr lang="en-US" sz="1600" dirty="0" smtClean="0"/>
              <a:t>Expected loss in a given year.</a:t>
            </a:r>
          </a:p>
          <a:p>
            <a:pPr lvl="2"/>
            <a:r>
              <a:rPr lang="en-US" sz="1600" dirty="0" smtClean="0"/>
              <a:t>Area under the AEP Curve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72" y="1825625"/>
            <a:ext cx="5054011" cy="36424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3835" y="6086586"/>
            <a:ext cx="484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RMS™ </a:t>
            </a:r>
            <a:r>
              <a:rPr lang="en-US" sz="1400" dirty="0" err="1" smtClean="0"/>
              <a:t>Exceedance</a:t>
            </a:r>
            <a:r>
              <a:rPr lang="en-US" sz="1400" dirty="0" smtClean="0"/>
              <a:t> Probability Methodology, 2010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22207" y="5533464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AEP Curve for a 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2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Resilience of 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6388" cy="3217489"/>
          </a:xfrm>
        </p:spPr>
        <p:txBody>
          <a:bodyPr>
            <a:normAutofit/>
          </a:bodyPr>
          <a:lstStyle/>
          <a:p>
            <a:r>
              <a:rPr lang="en-US" dirty="0" smtClean="0"/>
              <a:t>Can we incorporate loss with the functionality during recovery, and recovery time into a useful parameter?</a:t>
            </a:r>
          </a:p>
          <a:p>
            <a:r>
              <a:rPr lang="en-US" sz="2400" u="sng" dirty="0" smtClean="0"/>
              <a:t>Resilience</a:t>
            </a:r>
            <a:endParaRPr lang="en-US" sz="2600" u="sng" dirty="0" smtClean="0"/>
          </a:p>
          <a:p>
            <a:pPr lvl="1"/>
            <a:r>
              <a:rPr lang="en-US" sz="2000" dirty="0" smtClean="0"/>
              <a:t>Capability to sustain a level of functionality after damage</a:t>
            </a:r>
          </a:p>
          <a:p>
            <a:pPr lvl="1"/>
            <a:r>
              <a:rPr lang="en-US" sz="2000" dirty="0" smtClean="0"/>
              <a:t>Takes into account how often the event can occur in structure’s lifetime</a:t>
            </a:r>
          </a:p>
          <a:p>
            <a:pPr lvl="1"/>
            <a:r>
              <a:rPr lang="en-US" sz="2000" dirty="0"/>
              <a:t>Normalized function</a:t>
            </a:r>
          </a:p>
          <a:p>
            <a:pPr lvl="1"/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73" y="4743854"/>
            <a:ext cx="7796613" cy="1357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8" y="1978516"/>
            <a:ext cx="5684958" cy="2291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14945" y="6086586"/>
            <a:ext cx="288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Cimellaro</a:t>
            </a:r>
            <a:r>
              <a:rPr lang="en-US" sz="1400" dirty="0" smtClean="0"/>
              <a:t> et al., 2006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333796" y="4253266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Recovery Curve for a 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26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18025"/>
              </p:ext>
            </p:extLst>
          </p:nvPr>
        </p:nvGraphicFramePr>
        <p:xfrm>
          <a:off x="811306" y="1935425"/>
          <a:ext cx="5724524" cy="207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31"/>
                <a:gridCol w="1431131"/>
                <a:gridCol w="1431131"/>
                <a:gridCol w="1431131"/>
              </a:tblGrid>
              <a:tr h="917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Golden Gate</a:t>
                      </a:r>
                      <a:r>
                        <a:rPr lang="en-US" sz="1600" baseline="0" dirty="0" smtClean="0"/>
                        <a:t> Bridge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Mateo-Hayward Bridge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Dumbarton Bridge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 on 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Replacement</a:t>
                      </a:r>
                      <a:r>
                        <a:rPr lang="en-US" sz="1600" baseline="0" dirty="0" smtClean="0"/>
                        <a:t> Value (2019 $)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$ 523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$ 418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$ 182 Million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11852"/>
              </p:ext>
            </p:extLst>
          </p:nvPr>
        </p:nvGraphicFramePr>
        <p:xfrm>
          <a:off x="838200" y="4294991"/>
          <a:ext cx="572452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31"/>
                <a:gridCol w="944516"/>
                <a:gridCol w="2124635"/>
                <a:gridCol w="1224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 On 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Period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Andreas (Peninsula)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UC33brAvg_FM31, UC33brAvg_FM32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475, 975, 2475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</a:t>
                      </a:r>
                      <a:r>
                        <a:rPr lang="en-US" sz="1600" baseline="0" dirty="0" smtClean="0"/>
                        <a:t> Gregorio (North)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UC33brAvg_FM31, UC33brAvg_FM32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475, 975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60" y="1880671"/>
            <a:ext cx="4698865" cy="3941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3139" y="5925545"/>
            <a:ext cx="499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Location of Bridges and common faults affecting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4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and Conclusion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388599"/>
              </p:ext>
            </p:extLst>
          </p:nvPr>
        </p:nvGraphicFramePr>
        <p:xfrm>
          <a:off x="1097279" y="1902904"/>
          <a:ext cx="5895191" cy="246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43"/>
                <a:gridCol w="1342440"/>
                <a:gridCol w="1457920"/>
                <a:gridCol w="1154788"/>
              </a:tblGrid>
              <a:tr h="5755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Golden Gate</a:t>
                      </a:r>
                      <a:r>
                        <a:rPr lang="en-US" sz="1600" baseline="0" dirty="0" smtClean="0"/>
                        <a:t> Bridge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Mateo-Hayward Bridge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Dumbarton Bridge</a:t>
                      </a:r>
                      <a:endParaRPr lang="en-US" sz="1600" dirty="0"/>
                    </a:p>
                  </a:txBody>
                  <a:tcPr marL="87464" marR="87464"/>
                </a:tc>
              </a:tr>
              <a:tr h="812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Hazard Range for the location</a:t>
                      </a:r>
                    </a:p>
                    <a:p>
                      <a:r>
                        <a:rPr lang="en-US" sz="1600" dirty="0" smtClean="0"/>
                        <a:t>SA(1.0s)</a:t>
                      </a:r>
                      <a:r>
                        <a:rPr lang="en-US" sz="1600" baseline="0" dirty="0" smtClean="0"/>
                        <a:t> (g)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0.18 – 0.24</a:t>
                      </a:r>
                      <a:endParaRPr lang="en-US" sz="16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0.10</a:t>
                      </a:r>
                      <a:r>
                        <a:rPr lang="en-US" sz="1600" baseline="0" dirty="0" smtClean="0"/>
                        <a:t> – 0.18</a:t>
                      </a:r>
                      <a:endParaRPr lang="en-US" sz="16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0.10 – 0.18</a:t>
                      </a:r>
                      <a:endParaRPr lang="en-US" sz="1600" dirty="0"/>
                    </a:p>
                  </a:txBody>
                  <a:tcPr marL="87464" marR="87464" anchor="ctr"/>
                </a:tc>
              </a:tr>
              <a:tr h="4119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Annual Loss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93,524.57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50,093.06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$ 10,439.35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4119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Resilience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2.9403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2.9651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2.9927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7812" y="4787155"/>
            <a:ext cx="960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Priority of Retrofit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Highest AAL First : Golden Gate -&gt; San Mateo-Hayward -&gt; Dumbarton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Lowest Resilience First : </a:t>
            </a:r>
            <a:r>
              <a:rPr lang="en-US" sz="2000" dirty="0"/>
              <a:t>Golden Gate -&gt; San Mateo-Hayward -&gt; Dumbarton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87" y="1842533"/>
            <a:ext cx="3393215" cy="26487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73623" y="4523749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AEP Curves for the three bridges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77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2392</TotalTime>
  <Words>728</Words>
  <Application>Microsoft Office PowerPoint</Application>
  <PresentationFormat>Widescreen</PresentationFormat>
  <Paragraphs>138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SPARK – 2021 Internship @ IITR  Probabilistic seismic resilience model for spatially distributed systems</vt:lpstr>
      <vt:lpstr>Problem Statement </vt:lpstr>
      <vt:lpstr>PSHA and Hazard Curve</vt:lpstr>
      <vt:lpstr>Generation of Scenario Earthquakes from PSHA</vt:lpstr>
      <vt:lpstr>Estimation of Damage States of Bridges</vt:lpstr>
      <vt:lpstr>Expected Seismic Losses</vt:lpstr>
      <vt:lpstr>Resilience of Bridges</vt:lpstr>
      <vt:lpstr>Case Study</vt:lpstr>
      <vt:lpstr>Result and Conclusion</vt:lpstr>
      <vt:lpstr>Scope of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Shakya</dc:creator>
  <cp:lastModifiedBy>Rajat Shakya</cp:lastModifiedBy>
  <cp:revision>83</cp:revision>
  <dcterms:created xsi:type="dcterms:W3CDTF">2021-07-15T06:56:22Z</dcterms:created>
  <dcterms:modified xsi:type="dcterms:W3CDTF">2021-07-21T13:23:20Z</dcterms:modified>
</cp:coreProperties>
</file>