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4" r:id="rId10"/>
    <p:sldId id="275" r:id="rId11"/>
    <p:sldId id="276" r:id="rId12"/>
    <p:sldId id="272" r:id="rId13"/>
    <p:sldId id="278" r:id="rId14"/>
    <p:sldId id="271" r:id="rId15"/>
    <p:sldId id="273" r:id="rId16"/>
    <p:sldId id="27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56" autoAdjust="0"/>
  </p:normalViewPr>
  <p:slideViewPr>
    <p:cSldViewPr>
      <p:cViewPr>
        <p:scale>
          <a:sx n="110" d="100"/>
          <a:sy n="110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AEB17-D607-4A37-99BF-7A19831B62DD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F9D1-45B8-48DF-B33F-FA53B6C618B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31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Mistake with CI – 95% </a:t>
            </a:r>
            <a:r>
              <a:rPr lang="en-GB" dirty="0" err="1" smtClean="0"/>
              <a:t>proability</a:t>
            </a:r>
            <a:r>
              <a:rPr lang="en-GB" dirty="0" smtClean="0"/>
              <a:t> that true</a:t>
            </a:r>
            <a:r>
              <a:rPr lang="en-GB" baseline="0" dirty="0" smtClean="0"/>
              <a:t> population value of theta lies in this interval, but we assume theta has a fixed ‘true’ value, so this is not correct,(unless theta has a distribution) 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 theta is either in the interval or not</a:t>
            </a:r>
          </a:p>
          <a:p>
            <a:r>
              <a:rPr lang="en-GB" baseline="0" dirty="0" smtClean="0"/>
              <a:t>Adding variable </a:t>
            </a:r>
            <a:r>
              <a:rPr lang="en-GB" baseline="0" dirty="0" err="1" smtClean="0"/>
              <a:t>imprpve</a:t>
            </a:r>
            <a:r>
              <a:rPr lang="en-GB" baseline="0" dirty="0" smtClean="0"/>
              <a:t> explanatory power  = nested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dirty="0" smtClean="0"/>
              <a:t>From Jean </a:t>
            </a:r>
            <a:r>
              <a:rPr lang="en-GB" sz="1200" dirty="0" err="1" smtClean="0"/>
              <a:t>Daunizeau</a:t>
            </a:r>
            <a:endParaRPr lang="en-GB" sz="1200" dirty="0" smtClean="0"/>
          </a:p>
          <a:p>
            <a:r>
              <a:rPr lang="en-GB" sz="1200" dirty="0" smtClean="0"/>
              <a:t>Given my model </a:t>
            </a:r>
            <a:r>
              <a:rPr lang="en-GB" sz="1200" dirty="0" err="1" smtClean="0"/>
              <a:t>whats</a:t>
            </a:r>
            <a:r>
              <a:rPr lang="en-GB" sz="1200" dirty="0" smtClean="0"/>
              <a:t> the probability of </a:t>
            </a:r>
            <a:r>
              <a:rPr lang="en-GB" sz="1200" dirty="0" err="1" smtClean="0"/>
              <a:t>pobserving</a:t>
            </a:r>
            <a:r>
              <a:rPr lang="en-GB" sz="1200" dirty="0" smtClean="0"/>
              <a:t> data</a:t>
            </a:r>
          </a:p>
          <a:p>
            <a:r>
              <a:rPr lang="en-GB" sz="1200" dirty="0" smtClean="0"/>
              <a:t>LNE</a:t>
            </a:r>
            <a:r>
              <a:rPr lang="en-GB" sz="1200" baseline="0" dirty="0" smtClean="0"/>
              <a:t> </a:t>
            </a:r>
            <a:r>
              <a:rPr lang="en-GB" sz="1200" baseline="0" dirty="0" err="1" smtClean="0"/>
              <a:t>axmple</a:t>
            </a:r>
            <a:endParaRPr lang="en-GB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From Jean </a:t>
            </a:r>
            <a:r>
              <a:rPr lang="en-GB" sz="1200" dirty="0" err="1" smtClean="0"/>
              <a:t>Daunizeau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Precision weighting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combining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Complicated models penalised under </a:t>
            </a:r>
            <a:r>
              <a:rPr lang="en-GB" dirty="0" err="1" smtClean="0"/>
              <a:t>bayes</a:t>
            </a:r>
            <a:r>
              <a:rPr lang="en-GB" dirty="0" smtClean="0"/>
              <a:t> </a:t>
            </a:r>
            <a:r>
              <a:rPr lang="en-GB" dirty="0" err="1" smtClean="0"/>
              <a:t>ie</a:t>
            </a:r>
            <a:r>
              <a:rPr lang="en-GB" dirty="0" smtClean="0"/>
              <a:t> both how well model fits data and how ‘simple’ it 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From Jean </a:t>
            </a:r>
            <a:r>
              <a:rPr lang="en-GB" sz="1200" dirty="0" err="1" smtClean="0"/>
              <a:t>Daunizeau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Extra slide applying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bayes</a:t>
            </a:r>
            <a:r>
              <a:rPr lang="en-GB" baseline="0" dirty="0" smtClean="0"/>
              <a:t>:</a:t>
            </a:r>
          </a:p>
          <a:p>
            <a:r>
              <a:rPr lang="en-GB" baseline="0" dirty="0" smtClean="0"/>
              <a:t>DCM</a:t>
            </a:r>
          </a:p>
          <a:p>
            <a:r>
              <a:rPr lang="en-GB" baseline="0" dirty="0" smtClean="0"/>
              <a:t>Reinforcement learning, model comparison</a:t>
            </a:r>
          </a:p>
          <a:p>
            <a:r>
              <a:rPr lang="en-GB" baseline="0" dirty="0" smtClean="0"/>
              <a:t>Model-based fMRI</a:t>
            </a:r>
          </a:p>
          <a:p>
            <a:r>
              <a:rPr lang="en-GB" baseline="0" dirty="0" smtClean="0"/>
              <a:t>Priors for segmentation</a:t>
            </a:r>
          </a:p>
          <a:p>
            <a:r>
              <a:rPr lang="en-GB" baseline="0" dirty="0" smtClean="0"/>
              <a:t>Multivariate decoding models MVB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2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F9D1-45B8-48DF-B33F-FA53B6C618B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62B2C-6337-4445-9A58-A4BE458377D7}" type="datetimeFigureOut">
              <a:rPr lang="en-GB" smtClean="0"/>
              <a:pPr/>
              <a:t>06/12/2011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5CD82-86FC-477A-BED1-F4EB403F606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vassar.edu/lowry/bayes.html" TargetMode="External"/><Relationship Id="rId7" Type="http://schemas.openxmlformats.org/officeDocument/2006/relationships/image" Target="../media/image7.jpeg"/><Relationship Id="rId2" Type="http://schemas.openxmlformats.org/officeDocument/2006/relationships/hyperlink" Target="http://www.fil.ion.ucl.ac.uk/spm/doc/books/hbf2/pdfs/Ch1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aqoverflow.com/stats/7351.html" TargetMode="External"/><Relationship Id="rId5" Type="http://schemas.openxmlformats.org/officeDocument/2006/relationships/hyperlink" Target="http://yudkowsky.net/rational/bayes" TargetMode="External"/><Relationship Id="rId4" Type="http://schemas.openxmlformats.org/officeDocument/2006/relationships/hyperlink" Target="http://oscarbonilla.com/2009/05/visualizing-bayes-theore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6513" y="1289050"/>
            <a:ext cx="907097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63360" rIns="0" bIns="0"/>
          <a:lstStyle>
            <a:defPPr>
              <a:defRPr lang="en-GB"/>
            </a:defPPr>
            <a:lvl1pPr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>
              <a:spcAft>
                <a:spcPts val="1425"/>
              </a:spcAft>
            </a:pPr>
            <a:r>
              <a:rPr lang="en-US" sz="5400" dirty="0">
                <a:solidFill>
                  <a:schemeClr val="tx1"/>
                </a:solidFill>
              </a:rPr>
              <a:t>Bayes for Beginners</a:t>
            </a:r>
          </a:p>
          <a:p>
            <a:pPr algn="ctr" eaLnBrk="1">
              <a:spcAft>
                <a:spcPts val="1425"/>
              </a:spcAft>
            </a:pPr>
            <a:endParaRPr lang="en-US" sz="3200" dirty="0">
              <a:solidFill>
                <a:schemeClr val="tx1"/>
              </a:solidFill>
            </a:endParaRPr>
          </a:p>
          <a:p>
            <a:pPr algn="ctr" eaLnBrk="1">
              <a:spcAft>
                <a:spcPts val="1425"/>
              </a:spcAft>
            </a:pPr>
            <a:r>
              <a:rPr lang="en-US" sz="2000" dirty="0" err="1" smtClean="0">
                <a:solidFill>
                  <a:schemeClr val="tx1"/>
                </a:solidFill>
              </a:rPr>
              <a:t>Rumana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Chowdhury</a:t>
            </a:r>
            <a:r>
              <a:rPr lang="en-US" sz="2000" dirty="0" smtClean="0">
                <a:solidFill>
                  <a:schemeClr val="tx1"/>
                </a:solidFill>
              </a:rPr>
              <a:t> &amp; Peter </a:t>
            </a:r>
            <a:r>
              <a:rPr lang="en-US" sz="2000" dirty="0" err="1" smtClean="0">
                <a:solidFill>
                  <a:schemeClr val="tx1"/>
                </a:solidFill>
              </a:rPr>
              <a:t>Smittenaar</a:t>
            </a:r>
            <a:endParaRPr lang="en-US" sz="2000" dirty="0">
              <a:solidFill>
                <a:schemeClr val="tx1"/>
              </a:solidFill>
            </a:endParaRPr>
          </a:p>
          <a:p>
            <a:pPr eaLnBrk="1">
              <a:spcAft>
                <a:spcPts val="1425"/>
              </a:spcAft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ctr" eaLnBrk="1">
              <a:spcAft>
                <a:spcPts val="1425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Methods for Dummies 2011</a:t>
            </a:r>
          </a:p>
          <a:p>
            <a:pPr algn="ctr" eaLnBrk="1">
              <a:spcAft>
                <a:spcPts val="1425"/>
              </a:spcAft>
            </a:pPr>
            <a:r>
              <a:rPr lang="en-US" sz="2000" dirty="0" smtClean="0">
                <a:solidFill>
                  <a:schemeClr val="tx1"/>
                </a:solidFill>
              </a:rPr>
              <a:t>Dec 7</a:t>
            </a:r>
            <a:r>
              <a:rPr lang="en-US" sz="2000" baseline="30000" dirty="0" smtClean="0">
                <a:solidFill>
                  <a:schemeClr val="tx1"/>
                </a:solidFill>
              </a:rPr>
              <a:t>th</a:t>
            </a:r>
            <a:r>
              <a:rPr lang="en-US" sz="2000" dirty="0" smtClean="0">
                <a:solidFill>
                  <a:schemeClr val="tx1"/>
                </a:solidFill>
              </a:rPr>
              <a:t> 2011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4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GB" dirty="0"/>
              <a:t>P </a:t>
            </a:r>
            <a:r>
              <a:rPr lang="en-GB" dirty="0" smtClean="0"/>
              <a:t>(</a:t>
            </a:r>
            <a:r>
              <a:rPr lang="el-GR" dirty="0"/>
              <a:t>θ</a:t>
            </a:r>
            <a:r>
              <a:rPr lang="en-GB" dirty="0" smtClean="0"/>
              <a:t>|data)</a:t>
            </a:r>
            <a:r>
              <a:rPr lang="en-GB" dirty="0" smtClean="0">
                <a:latin typeface="Times New Roman"/>
                <a:cs typeface="Times New Roman"/>
              </a:rPr>
              <a:t> </a:t>
            </a:r>
            <a:r>
              <a:rPr lang="en-GB" dirty="0" smtClean="0"/>
              <a:t>∝ P </a:t>
            </a:r>
            <a:r>
              <a:rPr lang="en-GB" dirty="0"/>
              <a:t>(data|</a:t>
            </a:r>
            <a:r>
              <a:rPr lang="el-GR" dirty="0"/>
              <a:t>θ</a:t>
            </a:r>
            <a:r>
              <a:rPr lang="en-GB" dirty="0" smtClean="0"/>
              <a:t>).P(</a:t>
            </a:r>
            <a:r>
              <a:rPr lang="el-GR" dirty="0" smtClean="0"/>
              <a:t>θ</a:t>
            </a:r>
            <a:r>
              <a:rPr lang="en-GB" dirty="0" smtClean="0"/>
              <a:t>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sz="2000" i="1" dirty="0" smtClean="0"/>
              <a:t>i.e</a:t>
            </a:r>
            <a:r>
              <a:rPr lang="en-GB" sz="2400" i="1" dirty="0" smtClean="0"/>
              <a:t>.	</a:t>
            </a:r>
            <a:r>
              <a:rPr lang="en-GB" sz="2000" dirty="0" smtClean="0"/>
              <a:t>posterior information is proportional to conditional x prior</a:t>
            </a:r>
            <a:endParaRPr lang="en-GB" sz="2400" dirty="0" smtClean="0"/>
          </a:p>
          <a:p>
            <a:pPr>
              <a:buNone/>
            </a:pPr>
            <a:endParaRPr lang="en-GB" sz="2400" dirty="0"/>
          </a:p>
          <a:p>
            <a:r>
              <a:rPr lang="en-GB" sz="2400" dirty="0" smtClean="0"/>
              <a:t>Given a prior state of knowledge, can update beliefs based on observations</a:t>
            </a:r>
          </a:p>
          <a:p>
            <a:pPr>
              <a:buNone/>
            </a:pPr>
            <a:endParaRPr lang="en-GB" sz="2400" dirty="0"/>
          </a:p>
          <a:p>
            <a:pPr marL="0" indent="0"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2400" dirty="0"/>
          </a:p>
          <a:p>
            <a:pPr>
              <a:buNone/>
            </a:pP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			</a:t>
            </a:r>
          </a:p>
          <a:p>
            <a:endParaRPr lang="en-GB" sz="2000" dirty="0"/>
          </a:p>
          <a:p>
            <a:r>
              <a:rPr lang="en-GB" sz="2000" dirty="0" smtClean="0"/>
              <a:t>				</a:t>
            </a:r>
            <a:endParaRPr lang="en-GB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06694"/>
              </p:ext>
            </p:extLst>
          </p:nvPr>
        </p:nvGraphicFramePr>
        <p:xfrm>
          <a:off x="609600" y="228600"/>
          <a:ext cx="7778824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412"/>
                <a:gridCol w="388941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Classical approach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Bayesian 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Fixed ‘true’ </a:t>
                      </a:r>
                      <a:r>
                        <a:rPr lang="el-GR" sz="1800" dirty="0" smtClean="0"/>
                        <a:t>θ</a:t>
                      </a:r>
                      <a:r>
                        <a:rPr lang="en-GB" sz="1800" dirty="0" smtClean="0"/>
                        <a:t>	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/>
                        <a:t>Unknown quantity that has </a:t>
                      </a:r>
                      <a:r>
                        <a:rPr lang="en-GB" sz="1800" b="0" i="0" dirty="0" smtClean="0"/>
                        <a:t>probability</a:t>
                      </a:r>
                      <a:r>
                        <a:rPr lang="en-GB" sz="1800" dirty="0" smtClean="0"/>
                        <a:t> distribution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sym typeface="Wingdings" pitchFamily="2" charset="2"/>
                        </a:rPr>
                        <a:t>(i.e. account for </a:t>
                      </a:r>
                      <a:r>
                        <a:rPr lang="en-GB" sz="1800" b="1" dirty="0" smtClean="0">
                          <a:sym typeface="Wingdings" pitchFamily="2" charset="2"/>
                        </a:rPr>
                        <a:t>uncertainty)</a:t>
                      </a:r>
                      <a:endParaRPr lang="en-GB" sz="1800" b="1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Confidence intervals: </a:t>
                      </a:r>
                      <a:r>
                        <a:rPr lang="en-GB" baseline="0" dirty="0" smtClean="0"/>
                        <a:t>if collect data lots of times, the interval we construct will contain </a:t>
                      </a:r>
                      <a:r>
                        <a:rPr lang="el-GR" sz="1800" dirty="0" smtClean="0"/>
                        <a:t>θ</a:t>
                      </a:r>
                      <a:r>
                        <a:rPr lang="en-GB" sz="1800" dirty="0" smtClean="0"/>
                        <a:t> on 95% of occasions</a:t>
                      </a:r>
                      <a:endParaRPr lang="en-GB" dirty="0" smtClean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Confidence interval: 95% probability that </a:t>
                      </a:r>
                      <a:r>
                        <a:rPr lang="el-GR" sz="1800" dirty="0" smtClean="0"/>
                        <a:t>θ</a:t>
                      </a:r>
                      <a:r>
                        <a:rPr lang="en-GB" sz="1800" dirty="0" smtClean="0"/>
                        <a:t>  lies within this interval</a:t>
                      </a:r>
                      <a:endParaRPr lang="en-GB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P-value is probability data is observed if the null hypothesis is true  i.e. can only reject NH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aseline="0" dirty="0" smtClean="0"/>
                        <a:t>Can get probabilities of null and alternative models, so can </a:t>
                      </a:r>
                      <a:r>
                        <a:rPr lang="en-GB" b="1" baseline="0" dirty="0" smtClean="0"/>
                        <a:t>accept the null hypothesis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Assumptions</a:t>
                      </a:r>
                      <a:r>
                        <a:rPr lang="en-GB" baseline="0" dirty="0" smtClean="0"/>
                        <a:t> for convenience e.g. noise normally distributed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Can use previous knowledge combined with current data </a:t>
                      </a:r>
                      <a:r>
                        <a:rPr lang="en-GB" dirty="0" smtClean="0">
                          <a:sym typeface="Wingdings" pitchFamily="2" charset="2"/>
                        </a:rPr>
                        <a:t>(i.e. use </a:t>
                      </a:r>
                      <a:r>
                        <a:rPr lang="en-GB" b="1" dirty="0" smtClean="0">
                          <a:sym typeface="Wingdings" pitchFamily="2" charset="2"/>
                        </a:rPr>
                        <a:t>prior)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Make inferences on probability of the data given the model</a:t>
                      </a:r>
                    </a:p>
                    <a:p>
                      <a:r>
                        <a:rPr lang="en-GB" sz="1800" dirty="0" smtClean="0"/>
                        <a:t>i.e.  P (data|</a:t>
                      </a:r>
                      <a:r>
                        <a:rPr lang="el-GR" sz="1800" dirty="0" smtClean="0"/>
                        <a:t>θ</a:t>
                      </a:r>
                      <a:r>
                        <a:rPr lang="en-GB" sz="1800" dirty="0" smtClean="0"/>
                        <a:t>)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sym typeface="Wingdings" pitchFamily="2" charset="2"/>
                        </a:rPr>
                        <a:t>Make inferences on the probability of the model given the data i.e.</a:t>
                      </a:r>
                      <a:r>
                        <a:rPr lang="en-GB" sz="1800" dirty="0" smtClean="0"/>
                        <a:t> P (</a:t>
                      </a:r>
                      <a:r>
                        <a:rPr lang="el-GR" sz="1800" dirty="0" smtClean="0"/>
                        <a:t>θ</a:t>
                      </a:r>
                      <a:r>
                        <a:rPr lang="en-GB" sz="1800" dirty="0" smtClean="0"/>
                        <a:t>|data)</a:t>
                      </a:r>
                      <a:r>
                        <a:rPr lang="en-GB" sz="1800" baseline="0" dirty="0" smtClean="0"/>
                        <a:t> (i.e. the </a:t>
                      </a:r>
                      <a:r>
                        <a:rPr lang="en-US" sz="1800" b="1" dirty="0" smtClean="0"/>
                        <a:t>inverse)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Compare</a:t>
                      </a:r>
                      <a:r>
                        <a:rPr lang="en-GB" baseline="0" dirty="0" smtClean="0"/>
                        <a:t> nested models (reduced </a:t>
                      </a:r>
                      <a:r>
                        <a:rPr lang="en-GB" baseline="0" dirty="0" err="1" smtClean="0"/>
                        <a:t>vs</a:t>
                      </a:r>
                      <a:r>
                        <a:rPr lang="en-GB" baseline="0" dirty="0" smtClean="0"/>
                        <a:t> full model)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Compare</a:t>
                      </a:r>
                      <a:r>
                        <a:rPr lang="en-GB" baseline="0" dirty="0" smtClean="0"/>
                        <a:t> any models </a:t>
                      </a:r>
                      <a:r>
                        <a:rPr lang="en-GB" b="1" baseline="0" dirty="0" smtClean="0"/>
                        <a:t>of the same data </a:t>
                      </a:r>
                      <a:r>
                        <a:rPr lang="en-GB" baseline="0" dirty="0" smtClean="0"/>
                        <a:t>(Bayesian model comparison)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048750" cy="674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657600" y="2133600"/>
            <a:ext cx="2057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 err="1" smtClean="0"/>
              <a:t>P(y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4572000"/>
            <a:ext cx="2057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P(</a:t>
            </a:r>
            <a:r>
              <a:rPr lang="el-GR" dirty="0" smtClean="0"/>
              <a:t>θ</a:t>
            </a:r>
            <a:r>
              <a:rPr lang="en-US" dirty="0" smtClean="0"/>
              <a:t>|</a:t>
            </a:r>
            <a:r>
              <a:rPr lang="en-US" dirty="0" err="1" smtClean="0"/>
              <a:t>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95250"/>
            <a:ext cx="8858250" cy="666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0" y="1143000"/>
            <a:ext cx="6096000" cy="5632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To determine </a:t>
            </a:r>
            <a:r>
              <a:rPr lang="en-US" dirty="0" err="1" smtClean="0"/>
              <a:t>P(y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 is straightforward:</a:t>
            </a:r>
          </a:p>
          <a:p>
            <a:endParaRPr lang="en-US" dirty="0" smtClean="0"/>
          </a:p>
          <a:p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But data is noisy</a:t>
            </a:r>
          </a:p>
          <a:p>
            <a:r>
              <a:rPr lang="en-US" dirty="0" err="1" smtClean="0"/>
              <a:t>y</a:t>
            </a:r>
            <a:r>
              <a:rPr lang="en-US" dirty="0" smtClean="0"/>
              <a:t> = </a:t>
            </a:r>
            <a:r>
              <a:rPr lang="en-US" dirty="0" err="1" smtClean="0"/>
              <a:t>f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 + noise</a:t>
            </a:r>
          </a:p>
          <a:p>
            <a:endParaRPr lang="en-US" dirty="0" smtClean="0"/>
          </a:p>
          <a:p>
            <a:r>
              <a:rPr lang="en-US" dirty="0" smtClean="0"/>
              <a:t>By making a simple assumption about the noise i.e. that it is normally distributed</a:t>
            </a:r>
          </a:p>
          <a:p>
            <a:r>
              <a:rPr lang="en-US" dirty="0" smtClean="0"/>
              <a:t>Noise = n(0,σ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We can calculate the </a:t>
            </a:r>
            <a:r>
              <a:rPr lang="en-US" b="1" dirty="0" smtClean="0"/>
              <a:t>likelihood</a:t>
            </a:r>
            <a:r>
              <a:rPr lang="en-US" dirty="0" smtClean="0"/>
              <a:t> of the data given the model</a:t>
            </a:r>
          </a:p>
          <a:p>
            <a:endParaRPr lang="en-US" dirty="0" smtClean="0"/>
          </a:p>
          <a:p>
            <a:r>
              <a:rPr lang="en-US" dirty="0" err="1" smtClean="0"/>
              <a:t>P(y</a:t>
            </a:r>
            <a:r>
              <a:rPr lang="en-US" dirty="0" smtClean="0"/>
              <a:t>|</a:t>
            </a:r>
            <a:r>
              <a:rPr lang="el-GR" dirty="0" smtClean="0"/>
              <a:t>θ</a:t>
            </a:r>
            <a:r>
              <a:rPr lang="en-US" dirty="0" smtClean="0"/>
              <a:t>) </a:t>
            </a:r>
            <a:r>
              <a:rPr lang="en-GB" dirty="0"/>
              <a:t>∝ </a:t>
            </a:r>
            <a:r>
              <a:rPr lang="en-US" dirty="0" smtClean="0"/>
              <a:t>f(</a:t>
            </a:r>
            <a:r>
              <a:rPr lang="el-GR" dirty="0" smtClean="0"/>
              <a:t>θ</a:t>
            </a:r>
            <a:r>
              <a:rPr lang="en-US" dirty="0" smtClean="0"/>
              <a:t>) + noise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2863"/>
            <a:ext cx="8991600" cy="677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819400" y="60960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Precision = 1/variance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3" y="71438"/>
            <a:ext cx="9058275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4624"/>
            <a:ext cx="8305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Where is </a:t>
            </a:r>
            <a:r>
              <a:rPr lang="en-US" sz="2800" dirty="0" err="1" smtClean="0"/>
              <a:t>Bayes</a:t>
            </a:r>
            <a:r>
              <a:rPr lang="en-US" sz="2800" dirty="0" smtClean="0"/>
              <a:t> used in </a:t>
            </a:r>
            <a:r>
              <a:rPr lang="en-US" sz="2800" dirty="0" err="1" smtClean="0"/>
              <a:t>neuroimaging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dirty="0" smtClean="0"/>
              <a:t> Dynamic causal </a:t>
            </a:r>
            <a:r>
              <a:rPr lang="en-US" dirty="0" err="1" smtClean="0"/>
              <a:t>modelling</a:t>
            </a:r>
            <a:r>
              <a:rPr lang="en-US" dirty="0" smtClean="0"/>
              <a:t> (DCM)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Behavior, e.g. compare reinforcement learning models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Model-based MRI: take parameters from model and look for neural correlates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Preprocessing steps (segment using prior knowledge)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Multivariate decoding (multivariate </a:t>
            </a:r>
            <a:r>
              <a:rPr lang="en-US" dirty="0" err="1" smtClean="0"/>
              <a:t>Bayes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31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60648"/>
            <a:ext cx="5904656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Summary</a:t>
            </a:r>
            <a:endParaRPr lang="en-GB" sz="2400" b="1" dirty="0" smtClean="0"/>
          </a:p>
          <a:p>
            <a:r>
              <a:rPr lang="en-GB" sz="2400" dirty="0" smtClean="0"/>
              <a:t>Take uncertainty into account</a:t>
            </a:r>
          </a:p>
          <a:p>
            <a:endParaRPr lang="en-GB" sz="2400" dirty="0" smtClean="0"/>
          </a:p>
          <a:p>
            <a:r>
              <a:rPr lang="en-GB" sz="2400" dirty="0" smtClean="0"/>
              <a:t>Incorporate prior knowledge</a:t>
            </a:r>
          </a:p>
          <a:p>
            <a:endParaRPr lang="en-GB" sz="2400" dirty="0" smtClean="0"/>
          </a:p>
          <a:p>
            <a:r>
              <a:rPr lang="en-GB" sz="2400" dirty="0" smtClean="0"/>
              <a:t>Invert the question (i.e. how good is our hypothesis given the data)</a:t>
            </a:r>
          </a:p>
          <a:p>
            <a:endParaRPr lang="en-GB" sz="2400" dirty="0" smtClean="0"/>
          </a:p>
          <a:p>
            <a:r>
              <a:rPr lang="en-GB" sz="2400" dirty="0" smtClean="0"/>
              <a:t> Used in many aspects of (</a:t>
            </a:r>
            <a:r>
              <a:rPr lang="en-GB" sz="2400" dirty="0" err="1" smtClean="0"/>
              <a:t>neuro)science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0"/>
            <a:ext cx="2892356" cy="32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740352" y="3212976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c. 1701 – 1761</a:t>
            </a:r>
          </a:p>
          <a:p>
            <a:endParaRPr lang="en-GB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013176"/>
            <a:ext cx="4752528" cy="1011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 smtClean="0">
                <a:solidFill>
                  <a:schemeClr val="tx2"/>
                </a:solidFill>
              </a:rPr>
              <a:t>Jean </a:t>
            </a:r>
            <a:r>
              <a:rPr lang="en-GB" sz="1400" dirty="0" err="1" smtClean="0">
                <a:solidFill>
                  <a:schemeClr val="tx2"/>
                </a:solidFill>
              </a:rPr>
              <a:t>Daunizeau</a:t>
            </a:r>
            <a:r>
              <a:rPr lang="en-GB" sz="1400" dirty="0" smtClean="0">
                <a:solidFill>
                  <a:schemeClr val="tx2"/>
                </a:solidFill>
              </a:rPr>
              <a:t> and his SPM course slides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 smtClean="0">
                <a:solidFill>
                  <a:schemeClr val="tx2"/>
                </a:solidFill>
              </a:rPr>
              <a:t>Past MFD slides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 smtClean="0">
                <a:solidFill>
                  <a:schemeClr val="tx2"/>
                </a:solidFill>
              </a:rPr>
              <a:t>Human Brain Function (eds. Ashburner, </a:t>
            </a:r>
            <a:r>
              <a:rPr lang="en-GB" sz="1400" dirty="0" err="1" smtClean="0">
                <a:solidFill>
                  <a:schemeClr val="tx2"/>
                </a:solidFill>
              </a:rPr>
              <a:t>Friston</a:t>
            </a:r>
            <a:r>
              <a:rPr lang="en-GB" sz="1400" dirty="0" smtClean="0">
                <a:solidFill>
                  <a:schemeClr val="tx2"/>
                </a:solidFill>
              </a:rPr>
              <a:t>, and Penny) </a:t>
            </a:r>
            <a:r>
              <a:rPr lang="en-GB" sz="1400" i="1" dirty="0" smtClean="0">
                <a:solidFill>
                  <a:schemeClr val="tx2"/>
                </a:solidFill>
                <a:hlinkClick r:id="rId2"/>
              </a:rPr>
              <a:t>www.fil.ion.ucl.ac.uk/spm/doc/books/hbf2/pdfs/</a:t>
            </a:r>
            <a:r>
              <a:rPr lang="en-GB" sz="1400" b="1" i="1" dirty="0" smtClean="0">
                <a:solidFill>
                  <a:schemeClr val="tx2"/>
                </a:solidFill>
                <a:hlinkClick r:id="rId2"/>
              </a:rPr>
              <a:t>Ch17</a:t>
            </a:r>
            <a:r>
              <a:rPr lang="en-GB" sz="1400" i="1" dirty="0" smtClean="0">
                <a:solidFill>
                  <a:schemeClr val="tx2"/>
                </a:solidFill>
                <a:hlinkClick r:id="rId2"/>
              </a:rPr>
              <a:t>.pdf</a:t>
            </a:r>
            <a:endParaRPr lang="en-GB" sz="1400" i="1" dirty="0" smtClean="0">
              <a:solidFill>
                <a:schemeClr val="tx2"/>
              </a:solidFill>
            </a:endParaRP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 smtClean="0">
                <a:solidFill>
                  <a:schemeClr val="tx2"/>
                </a:solidFill>
                <a:hlinkClick r:id="rId3"/>
              </a:rPr>
              <a:t>http://faculty.vassar.edu/lowry/bayes.html</a:t>
            </a:r>
            <a:r>
              <a:rPr lang="en-GB" sz="1400" dirty="0" smtClean="0">
                <a:solidFill>
                  <a:schemeClr val="tx2"/>
                </a:solidFill>
              </a:rPr>
              <a:t> (disease example)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>
                <a:hlinkClick r:id="rId4"/>
              </a:rPr>
              <a:t>http://oscarbonilla.com/2009/05/visualizing-bayes-theorem</a:t>
            </a:r>
            <a:r>
              <a:rPr lang="en-GB" sz="1400" dirty="0" smtClean="0">
                <a:hlinkClick r:id="rId4"/>
              </a:rPr>
              <a:t>/</a:t>
            </a:r>
            <a:r>
              <a:rPr lang="en-GB" sz="1400" dirty="0" smtClean="0"/>
              <a:t> (Venn diagrams &amp; Bayes)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>
                <a:hlinkClick r:id="rId5"/>
              </a:rPr>
              <a:t>http://</a:t>
            </a:r>
            <a:r>
              <a:rPr lang="en-GB" sz="1400" dirty="0" smtClean="0">
                <a:hlinkClick r:id="rId5"/>
              </a:rPr>
              <a:t>yudkowsky.net/rational/bayes</a:t>
            </a:r>
            <a:r>
              <a:rPr lang="en-GB" sz="1400" dirty="0" smtClean="0"/>
              <a:t> (very long explanation of Bayes)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1400" dirty="0">
                <a:hlinkClick r:id="rId6"/>
              </a:rPr>
              <a:t>http://</a:t>
            </a:r>
            <a:r>
              <a:rPr lang="en-GB" sz="1400" dirty="0" smtClean="0">
                <a:hlinkClick r:id="rId6"/>
              </a:rPr>
              <a:t>www.faqoverflow.com/stats/7351.html</a:t>
            </a:r>
            <a:r>
              <a:rPr lang="en-GB" sz="1400" dirty="0" smtClean="0"/>
              <a:t> (link to more links)</a:t>
            </a:r>
          </a:p>
          <a:p>
            <a:pPr marL="341313" indent="-341313">
              <a:spcBef>
                <a:spcPts val="500"/>
              </a:spcBef>
              <a:spcAft>
                <a:spcPct val="0"/>
              </a:spcAft>
              <a:buClr>
                <a:srgbClr val="FFFFFF"/>
              </a:buClr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1400" dirty="0" smtClean="0">
              <a:solidFill>
                <a:schemeClr val="tx2"/>
              </a:solidFill>
            </a:endParaRPr>
          </a:p>
          <a:p>
            <a:endParaRPr lang="en-GB" dirty="0"/>
          </a:p>
        </p:txBody>
      </p:sp>
      <p:pic>
        <p:nvPicPr>
          <p:cNvPr id="15362" name="Picture 2" descr="http://www-users.york.ac.uk/~pml1/bayes/cartoons/cartoon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71800" y="3501008"/>
            <a:ext cx="6200775" cy="31813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4221088"/>
            <a:ext cx="2605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Thanks to our expert </a:t>
            </a:r>
            <a:r>
              <a:rPr lang="en-GB" i="1" dirty="0" err="1" smtClean="0"/>
              <a:t>Ged</a:t>
            </a:r>
            <a:r>
              <a:rPr lang="en-GB" i="1" dirty="0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disease occurs in 0.5% of population</a:t>
            </a:r>
          </a:p>
          <a:p>
            <a:r>
              <a:rPr lang="en-GB" sz="2000" dirty="0" smtClean="0"/>
              <a:t>A diagnostic test gives a positive result</a:t>
            </a:r>
          </a:p>
          <a:p>
            <a:pPr lvl="1"/>
            <a:r>
              <a:rPr lang="en-GB" sz="1600" dirty="0" smtClean="0"/>
              <a:t>in 99% of people that have the disease</a:t>
            </a:r>
          </a:p>
          <a:p>
            <a:pPr lvl="1"/>
            <a:r>
              <a:rPr lang="en-GB" sz="1600" dirty="0" smtClean="0"/>
              <a:t>in 5% of people that do not have the disease (false positive)</a:t>
            </a:r>
          </a:p>
          <a:p>
            <a:pPr marL="0" indent="0">
              <a:buNone/>
            </a:pPr>
            <a:r>
              <a:rPr lang="en-GB" sz="2000" dirty="0" smtClean="0"/>
              <a:t>A random person from the street is found to be positive on this test. What is the probability that they have the disease?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A: 0-30%</a:t>
            </a:r>
          </a:p>
          <a:p>
            <a:pPr marL="0" indent="0">
              <a:buNone/>
            </a:pPr>
            <a:r>
              <a:rPr lang="en-GB" sz="2000" dirty="0" smtClean="0"/>
              <a:t>B: 30-60%</a:t>
            </a:r>
          </a:p>
          <a:p>
            <a:pPr marL="0" indent="0">
              <a:buNone/>
            </a:pPr>
            <a:r>
              <a:rPr lang="en-GB" sz="2000" dirty="0" smtClean="0"/>
              <a:t>C: 60-90%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254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458200" cy="6248400"/>
          </a:xfrm>
        </p:spPr>
        <p:txBody>
          <a:bodyPr>
            <a:noAutofit/>
          </a:bodyPr>
          <a:lstStyle/>
          <a:p>
            <a:r>
              <a:rPr lang="en-GB" sz="2000" dirty="0" smtClean="0"/>
              <a:t>A disease occurs in 0.5% of population</a:t>
            </a:r>
          </a:p>
          <a:p>
            <a:r>
              <a:rPr lang="en-GB" sz="2000" dirty="0" smtClean="0"/>
              <a:t>A diagnostic test gives a positive result</a:t>
            </a:r>
          </a:p>
          <a:p>
            <a:pPr lvl="1"/>
            <a:r>
              <a:rPr lang="en-GB" sz="1600" dirty="0" smtClean="0"/>
              <a:t>in 99% of people that have the disease</a:t>
            </a:r>
          </a:p>
          <a:p>
            <a:pPr lvl="1"/>
            <a:r>
              <a:rPr lang="en-GB" sz="1600" dirty="0" smtClean="0"/>
              <a:t>in 5% of people that do not have the disease (false positive)</a:t>
            </a:r>
            <a:endParaRPr lang="en-GB" sz="1600" dirty="0"/>
          </a:p>
          <a:p>
            <a:pPr marL="57150" indent="0">
              <a:buNone/>
            </a:pPr>
            <a:endParaRPr lang="en-GB" sz="2000" dirty="0"/>
          </a:p>
          <a:p>
            <a:pPr marL="57150" indent="0">
              <a:buNone/>
            </a:pPr>
            <a:r>
              <a:rPr lang="en-GB" sz="2000" dirty="0" smtClean="0"/>
              <a:t>A = disease</a:t>
            </a:r>
          </a:p>
          <a:p>
            <a:pPr marL="57150" indent="0">
              <a:buNone/>
            </a:pPr>
            <a:r>
              <a:rPr lang="en-GB" sz="2000" dirty="0" smtClean="0"/>
              <a:t>B = positive test result</a:t>
            </a:r>
          </a:p>
          <a:p>
            <a:pPr marL="57150" indent="0">
              <a:buNone/>
            </a:pPr>
            <a:endParaRPr lang="en-GB" sz="1600" dirty="0"/>
          </a:p>
          <a:p>
            <a:pPr marL="57150" indent="0">
              <a:buNone/>
            </a:pPr>
            <a:r>
              <a:rPr lang="en-GB" sz="1600" dirty="0" smtClean="0"/>
              <a:t>P(A) = 0.005			probability of having disease</a:t>
            </a:r>
          </a:p>
          <a:p>
            <a:pPr marL="57150" indent="0">
              <a:buNone/>
            </a:pPr>
            <a:r>
              <a:rPr lang="en-GB" sz="1600" dirty="0" smtClean="0"/>
              <a:t>P(~A) = 1 – 0.005 = 0.995		probability of not having disease</a:t>
            </a:r>
          </a:p>
          <a:p>
            <a:pPr marL="57150" indent="0">
              <a:buNone/>
            </a:pPr>
            <a:r>
              <a:rPr lang="en-GB" sz="1600" dirty="0" smtClean="0"/>
              <a:t>P(B</a:t>
            </a:r>
            <a:r>
              <a:rPr lang="en-GB" sz="1600" dirty="0"/>
              <a:t>) = 0.005 * 0.99 (people with disease) + 0.995 * 0.05 (people without disease) = 0.0547 (slightly more than 5% of </a:t>
            </a:r>
            <a:r>
              <a:rPr lang="en-GB" sz="1600" i="1" dirty="0"/>
              <a:t>all </a:t>
            </a:r>
            <a:r>
              <a:rPr lang="en-GB" sz="1600" dirty="0"/>
              <a:t> tests are positive)</a:t>
            </a:r>
          </a:p>
          <a:p>
            <a:pPr marL="57150" indent="0">
              <a:buNone/>
            </a:pPr>
            <a:endParaRPr lang="en-GB" sz="1600" b="1" i="1" dirty="0" smtClean="0"/>
          </a:p>
          <a:p>
            <a:pPr marL="57150" indent="0">
              <a:buNone/>
            </a:pPr>
            <a:r>
              <a:rPr lang="en-GB" sz="1600" b="1" i="1" dirty="0" smtClean="0"/>
              <a:t>conditional </a:t>
            </a:r>
            <a:r>
              <a:rPr lang="en-GB" sz="1600" b="1" i="1" dirty="0"/>
              <a:t>probabilities</a:t>
            </a:r>
            <a:endParaRPr lang="en-GB" sz="1600" b="1" dirty="0"/>
          </a:p>
          <a:p>
            <a:pPr marL="57150" indent="0">
              <a:buNone/>
            </a:pPr>
            <a:r>
              <a:rPr lang="en-GB" sz="1600" dirty="0" smtClean="0"/>
              <a:t>P(B|A) = 0.99 			probability of </a:t>
            </a:r>
            <a:r>
              <a:rPr lang="en-GB" sz="1600" dirty="0" err="1" smtClean="0"/>
              <a:t>pos</a:t>
            </a:r>
            <a:r>
              <a:rPr lang="en-GB" sz="1600" dirty="0" smtClean="0"/>
              <a:t> result </a:t>
            </a:r>
            <a:r>
              <a:rPr lang="en-GB" sz="1600" b="1" dirty="0" smtClean="0"/>
              <a:t>given</a:t>
            </a:r>
            <a:r>
              <a:rPr lang="en-GB" sz="1600" dirty="0" smtClean="0"/>
              <a:t> you have disease</a:t>
            </a:r>
          </a:p>
          <a:p>
            <a:pPr marL="57150" indent="0">
              <a:buNone/>
            </a:pPr>
            <a:r>
              <a:rPr lang="en-GB" sz="1600" dirty="0" smtClean="0"/>
              <a:t>P(~B|A) = 1 – 0.99 = 0.01		probability of </a:t>
            </a:r>
            <a:r>
              <a:rPr lang="en-GB" sz="1600" dirty="0" err="1" smtClean="0"/>
              <a:t>neg</a:t>
            </a:r>
            <a:r>
              <a:rPr lang="en-GB" sz="1600" dirty="0" smtClean="0"/>
              <a:t> result </a:t>
            </a:r>
            <a:r>
              <a:rPr lang="en-GB" sz="1600" b="1" dirty="0" smtClean="0"/>
              <a:t>given</a:t>
            </a:r>
            <a:r>
              <a:rPr lang="en-GB" sz="1600" dirty="0" smtClean="0"/>
              <a:t> you have disease</a:t>
            </a:r>
          </a:p>
          <a:p>
            <a:pPr marL="57150" indent="0">
              <a:buNone/>
            </a:pPr>
            <a:r>
              <a:rPr lang="en-GB" sz="1600" dirty="0" smtClean="0"/>
              <a:t>P(B|~A) = 0.05			probability of </a:t>
            </a:r>
            <a:r>
              <a:rPr lang="en-GB" sz="1600" dirty="0" err="1" smtClean="0"/>
              <a:t>pos</a:t>
            </a:r>
            <a:r>
              <a:rPr lang="en-GB" sz="1600" dirty="0" smtClean="0"/>
              <a:t> result </a:t>
            </a:r>
            <a:r>
              <a:rPr lang="en-GB" sz="1600" b="1" dirty="0" smtClean="0"/>
              <a:t>given</a:t>
            </a:r>
            <a:r>
              <a:rPr lang="en-GB" sz="1600" dirty="0" smtClean="0"/>
              <a:t> you do not have disease</a:t>
            </a:r>
          </a:p>
          <a:p>
            <a:pPr marL="57150" indent="0">
              <a:buNone/>
            </a:pPr>
            <a:r>
              <a:rPr lang="en-GB" sz="1600" dirty="0" smtClean="0"/>
              <a:t>P(~B|~A) = 1 – 0.05 = 0.95		probability of </a:t>
            </a:r>
            <a:r>
              <a:rPr lang="en-GB" sz="1600" dirty="0" err="1" smtClean="0"/>
              <a:t>neg</a:t>
            </a:r>
            <a:r>
              <a:rPr lang="en-GB" sz="1600" dirty="0" smtClean="0"/>
              <a:t> result </a:t>
            </a:r>
            <a:r>
              <a:rPr lang="en-GB" sz="1600" b="1" dirty="0" smtClean="0"/>
              <a:t>given</a:t>
            </a:r>
            <a:r>
              <a:rPr lang="en-GB" sz="1600" dirty="0" smtClean="0"/>
              <a:t> you do not have disease</a:t>
            </a:r>
          </a:p>
          <a:p>
            <a:pPr marL="57150" indent="0">
              <a:buNone/>
            </a:pPr>
            <a:endParaRPr lang="en-GB" sz="1600" dirty="0"/>
          </a:p>
          <a:p>
            <a:pPr marL="57150" indent="0">
              <a:buNone/>
            </a:pPr>
            <a:r>
              <a:rPr lang="en-GB" sz="1600" dirty="0" smtClean="0"/>
              <a:t>P(A|B) is probability of disease </a:t>
            </a:r>
            <a:r>
              <a:rPr lang="en-GB" sz="1600" i="1" dirty="0" smtClean="0"/>
              <a:t>given </a:t>
            </a:r>
            <a:r>
              <a:rPr lang="en-GB" sz="1600" dirty="0" smtClean="0"/>
              <a:t>the test is positive (which is what we’re interested in) </a:t>
            </a:r>
          </a:p>
          <a:p>
            <a:pPr marL="57150" indent="0">
              <a:buNone/>
            </a:pPr>
            <a:r>
              <a:rPr lang="en-GB" sz="1600" dirty="0" smtClean="0"/>
              <a:t>Very different from P(B|A): probability of positive test results given you have the disease.</a:t>
            </a:r>
          </a:p>
        </p:txBody>
      </p:sp>
    </p:spTree>
    <p:extLst>
      <p:ext uri="{BB962C8B-B14F-4D97-AF65-F5344CB8AC3E}">
        <p14:creationId xmlns:p14="http://schemas.microsoft.com/office/powerpoint/2010/main" val="153919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09170" y="227970"/>
            <a:ext cx="6553830" cy="65538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914584" y="545136"/>
            <a:ext cx="15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population = 100</a:t>
            </a:r>
          </a:p>
        </p:txBody>
      </p:sp>
      <p:sp>
        <p:nvSpPr>
          <p:cNvPr id="20" name="Oval 19"/>
          <p:cNvSpPr/>
          <p:nvPr/>
        </p:nvSpPr>
        <p:spPr>
          <a:xfrm>
            <a:off x="6288221" y="4045527"/>
            <a:ext cx="1258728" cy="1258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7533724" y="426571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disease  P(A)</a:t>
            </a:r>
          </a:p>
          <a:p>
            <a:r>
              <a:rPr lang="en-GB" sz="1400" dirty="0" smtClean="0"/>
              <a:t>0.5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0228" y="828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" indent="0">
              <a:buNone/>
            </a:pPr>
            <a:r>
              <a:rPr lang="en-GB" dirty="0"/>
              <a:t>A = disease</a:t>
            </a:r>
          </a:p>
          <a:p>
            <a:pPr marL="57150" indent="0">
              <a:buNone/>
            </a:pPr>
            <a:r>
              <a:rPr lang="en-GB" dirty="0"/>
              <a:t>B = positive test result</a:t>
            </a:r>
          </a:p>
        </p:txBody>
      </p:sp>
      <p:sp>
        <p:nvSpPr>
          <p:cNvPr id="23" name="Oval 22"/>
          <p:cNvSpPr/>
          <p:nvPr/>
        </p:nvSpPr>
        <p:spPr>
          <a:xfrm>
            <a:off x="4800600" y="2675187"/>
            <a:ext cx="2743200" cy="2743200"/>
          </a:xfrm>
          <a:prstGeom prst="ellipse">
            <a:avLst/>
          </a:prstGeom>
          <a:solidFill>
            <a:srgbClr val="88A94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3505200" y="252129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positive test result P(B)</a:t>
            </a:r>
          </a:p>
          <a:p>
            <a:r>
              <a:rPr lang="en-GB" sz="1400" dirty="0" smtClean="0"/>
              <a:t>5.47</a:t>
            </a:r>
          </a:p>
        </p:txBody>
      </p:sp>
    </p:spTree>
    <p:extLst>
      <p:ext uri="{BB962C8B-B14F-4D97-AF65-F5344CB8AC3E}">
        <p14:creationId xmlns:p14="http://schemas.microsoft.com/office/powerpoint/2010/main" val="332388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6288221" y="4045527"/>
            <a:ext cx="1258728" cy="125872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4800600" y="2675187"/>
            <a:ext cx="2743200" cy="2743200"/>
          </a:xfrm>
          <a:prstGeom prst="ellipse">
            <a:avLst/>
          </a:prstGeom>
          <a:solidFill>
            <a:srgbClr val="88A945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8534400" cy="6705600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GB" sz="1600" dirty="0" smtClean="0"/>
              <a:t>A = disease</a:t>
            </a:r>
          </a:p>
          <a:p>
            <a:pPr marL="57150" indent="0">
              <a:buNone/>
            </a:pPr>
            <a:r>
              <a:rPr lang="en-GB" sz="1600" dirty="0" smtClean="0"/>
              <a:t>B = positive test result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dirty="0" smtClean="0"/>
              <a:t>P(A,B) is the </a:t>
            </a:r>
            <a:r>
              <a:rPr lang="en-GB" sz="1200" i="1" dirty="0" smtClean="0"/>
              <a:t>joint probability</a:t>
            </a:r>
            <a:r>
              <a:rPr lang="en-GB" sz="1200" dirty="0" smtClean="0"/>
              <a:t>, or the </a:t>
            </a:r>
          </a:p>
          <a:p>
            <a:pPr marL="57150" indent="0">
              <a:buNone/>
            </a:pPr>
            <a:r>
              <a:rPr lang="en-GB" sz="1200" dirty="0" smtClean="0"/>
              <a:t>probability that both events occur.</a:t>
            </a:r>
          </a:p>
          <a:p>
            <a:pPr marL="57150" indent="0">
              <a:buNone/>
            </a:pPr>
            <a:r>
              <a:rPr lang="en-GB" sz="1200" dirty="0" smtClean="0"/>
              <a:t>P(A,B) is the same as P(B,A).</a:t>
            </a:r>
          </a:p>
          <a:p>
            <a:pPr marL="57150" indent="0">
              <a:buNone/>
            </a:pPr>
            <a:endParaRPr lang="en-GB" sz="1200" dirty="0" smtClean="0"/>
          </a:p>
          <a:p>
            <a:pPr marL="57150" indent="0">
              <a:buNone/>
            </a:pPr>
            <a:r>
              <a:rPr lang="en-GB" sz="1200" dirty="0" smtClean="0"/>
              <a:t>But we already </a:t>
            </a:r>
            <a:r>
              <a:rPr lang="en-GB" sz="1200" i="1" dirty="0" smtClean="0"/>
              <a:t>know</a:t>
            </a:r>
            <a:r>
              <a:rPr lang="en-GB" sz="1200" dirty="0" smtClean="0"/>
              <a:t> that the </a:t>
            </a:r>
          </a:p>
          <a:p>
            <a:pPr marL="57150" indent="0">
              <a:buNone/>
            </a:pPr>
            <a:r>
              <a:rPr lang="en-GB" sz="1200" dirty="0" smtClean="0"/>
              <a:t>test was positive, so we have to</a:t>
            </a:r>
          </a:p>
          <a:p>
            <a:pPr marL="57150" indent="0">
              <a:buNone/>
            </a:pPr>
            <a:r>
              <a:rPr lang="en-GB" sz="1200" dirty="0" smtClean="0"/>
              <a:t>take that into account.</a:t>
            </a:r>
          </a:p>
          <a:p>
            <a:pPr marL="57150" indent="0">
              <a:buNone/>
            </a:pPr>
            <a:endParaRPr lang="en-GB" sz="1200" dirty="0" smtClean="0"/>
          </a:p>
          <a:p>
            <a:pPr marL="57150" indent="0">
              <a:buNone/>
            </a:pPr>
            <a:r>
              <a:rPr lang="en-GB" sz="1200" dirty="0" smtClean="0"/>
              <a:t>Of all the people already in</a:t>
            </a:r>
          </a:p>
          <a:p>
            <a:pPr marL="57150" indent="0">
              <a:buNone/>
            </a:pPr>
            <a:r>
              <a:rPr lang="en-GB" sz="1200" dirty="0" smtClean="0"/>
              <a:t>the green circle, how many</a:t>
            </a:r>
          </a:p>
          <a:p>
            <a:pPr marL="57150" indent="0">
              <a:buNone/>
            </a:pPr>
            <a:r>
              <a:rPr lang="en-GB" sz="1200" dirty="0" smtClean="0"/>
              <a:t>fall into the P(A,B) part? That’s</a:t>
            </a:r>
          </a:p>
          <a:p>
            <a:pPr marL="57150" indent="0">
              <a:buNone/>
            </a:pPr>
            <a:r>
              <a:rPr lang="en-GB" sz="1200" dirty="0" smtClean="0"/>
              <a:t>the probability we want to</a:t>
            </a:r>
          </a:p>
          <a:p>
            <a:pPr marL="57150" indent="0">
              <a:buNone/>
            </a:pPr>
            <a:r>
              <a:rPr lang="en-GB" sz="1200" dirty="0" smtClean="0"/>
              <a:t>know!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dirty="0" smtClean="0"/>
              <a:t>That is:</a:t>
            </a:r>
            <a:endParaRPr lang="en-GB" sz="1200" dirty="0"/>
          </a:p>
          <a:p>
            <a:pPr marL="57150" indent="0">
              <a:buNone/>
            </a:pPr>
            <a:r>
              <a:rPr lang="en-GB" sz="1200" b="1" dirty="0" smtClean="0"/>
              <a:t>P(A|B</a:t>
            </a:r>
            <a:r>
              <a:rPr lang="en-GB" sz="1200" b="1" dirty="0"/>
              <a:t>) = </a:t>
            </a:r>
            <a:r>
              <a:rPr lang="en-GB" sz="1200" b="1" dirty="0" smtClean="0"/>
              <a:t>P(A,B</a:t>
            </a:r>
            <a:r>
              <a:rPr lang="en-GB" sz="1200" b="1" dirty="0"/>
              <a:t>) / </a:t>
            </a:r>
            <a:r>
              <a:rPr lang="en-GB" sz="1200" b="1" dirty="0" smtClean="0"/>
              <a:t>P(B)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dirty="0" smtClean="0"/>
              <a:t>You can write down same thing</a:t>
            </a:r>
          </a:p>
          <a:p>
            <a:pPr marL="57150" indent="0">
              <a:buNone/>
            </a:pPr>
            <a:r>
              <a:rPr lang="en-GB" sz="1200" dirty="0" smtClean="0"/>
              <a:t>for the inverse:</a:t>
            </a:r>
          </a:p>
          <a:p>
            <a:pPr marL="57150" indent="0">
              <a:buNone/>
            </a:pPr>
            <a:r>
              <a:rPr lang="en-GB" sz="1200" dirty="0" smtClean="0"/>
              <a:t>P(B|A) = P(A,B) / P(A)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dirty="0"/>
              <a:t>The </a:t>
            </a:r>
            <a:r>
              <a:rPr lang="en-GB" sz="1200" i="1" dirty="0"/>
              <a:t>joint probability</a:t>
            </a:r>
            <a:r>
              <a:rPr lang="en-GB" sz="1200" dirty="0"/>
              <a:t> can be expressed </a:t>
            </a:r>
            <a:endParaRPr lang="en-GB" sz="1200" dirty="0" smtClean="0"/>
          </a:p>
          <a:p>
            <a:pPr marL="57150" indent="0">
              <a:buNone/>
            </a:pPr>
            <a:r>
              <a:rPr lang="en-GB" sz="1200" dirty="0" smtClean="0"/>
              <a:t>in </a:t>
            </a:r>
            <a:r>
              <a:rPr lang="en-GB" sz="1200" dirty="0"/>
              <a:t>two </a:t>
            </a:r>
            <a:r>
              <a:rPr lang="en-GB" sz="1200" dirty="0" smtClean="0"/>
              <a:t>ways by </a:t>
            </a:r>
            <a:r>
              <a:rPr lang="en-GB" sz="1200" dirty="0"/>
              <a:t>rewriting the </a:t>
            </a:r>
            <a:r>
              <a:rPr lang="en-GB" sz="1200" dirty="0" smtClean="0"/>
              <a:t>equations</a:t>
            </a:r>
          </a:p>
          <a:p>
            <a:pPr marL="57150" indent="0">
              <a:buNone/>
            </a:pPr>
            <a:r>
              <a:rPr lang="en-GB" sz="1200" dirty="0" smtClean="0"/>
              <a:t>P(A,B) = P(A|B) * P(B)</a:t>
            </a:r>
          </a:p>
          <a:p>
            <a:pPr marL="57150" indent="0">
              <a:buNone/>
            </a:pPr>
            <a:r>
              <a:rPr lang="en-GB" sz="1200" dirty="0" smtClean="0"/>
              <a:t>P(A,B</a:t>
            </a:r>
            <a:r>
              <a:rPr lang="en-GB" sz="1200" dirty="0"/>
              <a:t>) = </a:t>
            </a:r>
            <a:r>
              <a:rPr lang="en-GB" sz="1200" dirty="0" smtClean="0"/>
              <a:t>P(B|A</a:t>
            </a:r>
            <a:r>
              <a:rPr lang="en-GB" sz="1200" dirty="0"/>
              <a:t>) * </a:t>
            </a:r>
            <a:r>
              <a:rPr lang="en-GB" sz="1200" dirty="0" smtClean="0"/>
              <a:t>P(A</a:t>
            </a:r>
            <a:r>
              <a:rPr lang="en-GB" sz="1200" dirty="0"/>
              <a:t>)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dirty="0"/>
              <a:t>Equating the two gives</a:t>
            </a:r>
          </a:p>
          <a:p>
            <a:pPr marL="57150" indent="0">
              <a:buNone/>
            </a:pPr>
            <a:r>
              <a:rPr lang="en-GB" sz="1200" dirty="0" smtClean="0"/>
              <a:t>P(A|B</a:t>
            </a:r>
            <a:r>
              <a:rPr lang="en-GB" sz="1200" dirty="0"/>
              <a:t>) * </a:t>
            </a:r>
            <a:r>
              <a:rPr lang="en-GB" sz="1200" dirty="0" smtClean="0"/>
              <a:t>P(B</a:t>
            </a:r>
            <a:r>
              <a:rPr lang="en-GB" sz="1200" dirty="0"/>
              <a:t>) = </a:t>
            </a:r>
            <a:r>
              <a:rPr lang="en-GB" sz="1200" dirty="0" smtClean="0"/>
              <a:t>P(B|A</a:t>
            </a:r>
            <a:r>
              <a:rPr lang="en-GB" sz="1200" dirty="0"/>
              <a:t>) * </a:t>
            </a:r>
            <a:r>
              <a:rPr lang="en-GB" sz="1200" dirty="0" smtClean="0"/>
              <a:t>P(A</a:t>
            </a:r>
            <a:r>
              <a:rPr lang="en-GB" sz="1200" dirty="0"/>
              <a:t>)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r>
              <a:rPr lang="en-GB" sz="1200" b="1" dirty="0" smtClean="0"/>
              <a:t>P(A|B</a:t>
            </a:r>
            <a:r>
              <a:rPr lang="en-GB" sz="1200" b="1" dirty="0"/>
              <a:t>) = </a:t>
            </a:r>
            <a:r>
              <a:rPr lang="en-GB" sz="1200" b="1" dirty="0" smtClean="0"/>
              <a:t>P(B|A</a:t>
            </a:r>
            <a:r>
              <a:rPr lang="en-GB" sz="1200" b="1" dirty="0"/>
              <a:t>) * </a:t>
            </a:r>
            <a:r>
              <a:rPr lang="en-GB" sz="1200" b="1" dirty="0" smtClean="0"/>
              <a:t>P(A</a:t>
            </a:r>
            <a:r>
              <a:rPr lang="en-GB" sz="1200" b="1" dirty="0"/>
              <a:t>) / </a:t>
            </a:r>
            <a:r>
              <a:rPr lang="en-GB" sz="1200" b="1" dirty="0" smtClean="0"/>
              <a:t>P(B</a:t>
            </a:r>
            <a:r>
              <a:rPr lang="en-GB" sz="1200" b="1" dirty="0"/>
              <a:t>)</a:t>
            </a:r>
          </a:p>
          <a:p>
            <a:pPr marL="57150" indent="0">
              <a:buNone/>
            </a:pPr>
            <a:endParaRPr lang="en-GB" sz="1200" dirty="0"/>
          </a:p>
          <a:p>
            <a:pPr marL="57150" indent="0">
              <a:buNone/>
            </a:pPr>
            <a:endParaRPr lang="en-GB" sz="1200" dirty="0" smtClean="0"/>
          </a:p>
        </p:txBody>
      </p:sp>
      <p:sp>
        <p:nvSpPr>
          <p:cNvPr id="2" name="Oval 1"/>
          <p:cNvSpPr/>
          <p:nvPr/>
        </p:nvSpPr>
        <p:spPr>
          <a:xfrm>
            <a:off x="2209170" y="227970"/>
            <a:ext cx="6553830" cy="65538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442136" y="4419600"/>
            <a:ext cx="83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P(A,B)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412597" y="3733800"/>
            <a:ext cx="87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P(B,~A)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629400" y="5715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P(A,~B)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7273864" y="5061466"/>
            <a:ext cx="34864" cy="6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14584" y="545136"/>
            <a:ext cx="156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population = 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5200" y="2521298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positive test result P(B)</a:t>
            </a:r>
          </a:p>
          <a:p>
            <a:r>
              <a:rPr lang="en-GB" sz="1400" dirty="0" smtClean="0"/>
              <a:t>5.47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3724" y="4265711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disease  P(A)</a:t>
            </a:r>
          </a:p>
          <a:p>
            <a:r>
              <a:rPr lang="en-GB" sz="1400" dirty="0" smtClean="0"/>
              <a:t>0.5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977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7630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GB" dirty="0"/>
              <a:t>A = disease</a:t>
            </a:r>
          </a:p>
          <a:p>
            <a:pPr marL="57150" indent="0">
              <a:buNone/>
            </a:pPr>
            <a:r>
              <a:rPr lang="en-GB" dirty="0"/>
              <a:t>B = positive test result</a:t>
            </a:r>
          </a:p>
          <a:p>
            <a:pPr marL="57150" indent="0">
              <a:buNone/>
            </a:pPr>
            <a:endParaRPr lang="en-GB" sz="1400" dirty="0"/>
          </a:p>
          <a:p>
            <a:pPr marL="57150" indent="0">
              <a:buNone/>
            </a:pPr>
            <a:r>
              <a:rPr lang="en-GB" sz="1400" dirty="0" smtClean="0"/>
              <a:t>P(A) = 0.005			probability of having disease</a:t>
            </a:r>
          </a:p>
          <a:p>
            <a:pPr marL="57150" indent="0">
              <a:buNone/>
            </a:pPr>
            <a:r>
              <a:rPr lang="en-GB" sz="1400" dirty="0" smtClean="0"/>
              <a:t>P(B|A</a:t>
            </a:r>
            <a:r>
              <a:rPr lang="en-GB" sz="1400" dirty="0"/>
              <a:t>) = 0.99 			probability of </a:t>
            </a:r>
            <a:r>
              <a:rPr lang="en-GB" sz="1400" dirty="0" err="1"/>
              <a:t>pos</a:t>
            </a:r>
            <a:r>
              <a:rPr lang="en-GB" sz="1400" dirty="0"/>
              <a:t> result </a:t>
            </a:r>
            <a:r>
              <a:rPr lang="en-GB" sz="1400" b="1" dirty="0"/>
              <a:t>given</a:t>
            </a:r>
            <a:r>
              <a:rPr lang="en-GB" sz="1400" dirty="0"/>
              <a:t> you have disease</a:t>
            </a:r>
          </a:p>
          <a:p>
            <a:pPr marL="57150" indent="0">
              <a:buNone/>
            </a:pPr>
            <a:r>
              <a:rPr lang="en-GB" sz="1400" dirty="0" smtClean="0"/>
              <a:t>P(B</a:t>
            </a:r>
            <a:r>
              <a:rPr lang="en-GB" sz="1400" dirty="0"/>
              <a:t>) = 0.005 * 0.99 (people with disease) + 0.995 * 0.05 (people without disease) = </a:t>
            </a:r>
            <a:r>
              <a:rPr lang="en-GB" sz="1400" dirty="0" smtClean="0"/>
              <a:t>0.0547</a:t>
            </a:r>
          </a:p>
          <a:p>
            <a:pPr marL="57150" indent="0">
              <a:buNone/>
            </a:pPr>
            <a:endParaRPr lang="en-GB" sz="1400" dirty="0"/>
          </a:p>
          <a:p>
            <a:pPr marL="57150" indent="0">
              <a:buNone/>
            </a:pPr>
            <a:endParaRPr lang="en-GB" sz="1400" dirty="0" smtClean="0"/>
          </a:p>
          <a:p>
            <a:pPr marL="57150" indent="0" algn="ctr">
              <a:buNone/>
            </a:pPr>
            <a:r>
              <a:rPr lang="en-GB" sz="1400" dirty="0" smtClean="0"/>
              <a:t>Bayes’ Theorem</a:t>
            </a:r>
            <a:endParaRPr lang="en-GB" sz="1400" dirty="0"/>
          </a:p>
          <a:p>
            <a:pPr marL="57150" algn="ctr"/>
            <a:r>
              <a:rPr lang="en-GB" sz="1400" b="1" dirty="0" smtClean="0"/>
              <a:t>P(A|B</a:t>
            </a:r>
            <a:r>
              <a:rPr lang="en-GB" sz="1400" b="1" dirty="0"/>
              <a:t>) = </a:t>
            </a:r>
            <a:r>
              <a:rPr lang="en-GB" sz="1400" b="1" dirty="0" smtClean="0"/>
              <a:t>P(B|A</a:t>
            </a:r>
            <a:r>
              <a:rPr lang="en-GB" sz="1400" b="1" dirty="0"/>
              <a:t>) * </a:t>
            </a:r>
            <a:r>
              <a:rPr lang="en-GB" sz="1400" b="1" dirty="0" smtClean="0"/>
              <a:t>P(A</a:t>
            </a:r>
            <a:r>
              <a:rPr lang="en-GB" sz="1400" b="1" dirty="0"/>
              <a:t>) / </a:t>
            </a:r>
            <a:r>
              <a:rPr lang="en-GB" sz="1400" b="1" dirty="0" smtClean="0"/>
              <a:t>P(B)</a:t>
            </a:r>
          </a:p>
          <a:p>
            <a:pPr marL="57150" algn="ctr"/>
            <a:endParaRPr lang="en-GB" sz="1400" b="1" dirty="0"/>
          </a:p>
          <a:p>
            <a:pPr marL="57150"/>
            <a:r>
              <a:rPr lang="en-GB" sz="1400" dirty="0" smtClean="0"/>
              <a:t>P(A|B) = 0.99 * 0.005 / 0.0547</a:t>
            </a:r>
          </a:p>
          <a:p>
            <a:pPr marL="57150"/>
            <a:r>
              <a:rPr lang="en-GB" sz="1400" dirty="0"/>
              <a:t> </a:t>
            </a:r>
            <a:r>
              <a:rPr lang="en-GB" sz="1400" dirty="0" smtClean="0"/>
              <a:t>            = 0.09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So a positive test result increases your probability of having the disease to ‘only’ 9%, simply because the disease is very rare (relative to the false positive rate). 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P(A) is called the </a:t>
            </a:r>
            <a:r>
              <a:rPr lang="en-GB" sz="1400" b="1" dirty="0" smtClean="0"/>
              <a:t>prior</a:t>
            </a:r>
            <a:r>
              <a:rPr lang="en-GB" sz="1400" dirty="0" smtClean="0"/>
              <a:t>: before we have any information, we estimate the chance of having the disease 0.5%</a:t>
            </a:r>
          </a:p>
          <a:p>
            <a:pPr marL="57150"/>
            <a:r>
              <a:rPr lang="en-GB" sz="1400" dirty="0" smtClean="0"/>
              <a:t>P(B|A) is called the </a:t>
            </a:r>
            <a:r>
              <a:rPr lang="en-GB" sz="1400" b="1" dirty="0" smtClean="0"/>
              <a:t>likelihood</a:t>
            </a:r>
            <a:r>
              <a:rPr lang="en-GB" sz="1400" dirty="0" smtClean="0"/>
              <a:t>: probability of the data (</a:t>
            </a:r>
            <a:r>
              <a:rPr lang="en-GB" sz="1400" dirty="0" err="1" smtClean="0"/>
              <a:t>pos</a:t>
            </a:r>
            <a:r>
              <a:rPr lang="en-GB" sz="1400" dirty="0" smtClean="0"/>
              <a:t> test result) given an underlying cause (disease)</a:t>
            </a:r>
          </a:p>
          <a:p>
            <a:pPr marL="57150"/>
            <a:r>
              <a:rPr lang="en-GB" sz="1400" dirty="0" smtClean="0"/>
              <a:t>P(B) is the </a:t>
            </a:r>
            <a:r>
              <a:rPr lang="en-GB" sz="1400" b="1" dirty="0" smtClean="0"/>
              <a:t>marginal probability of the data:</a:t>
            </a:r>
            <a:r>
              <a:rPr lang="en-GB" sz="1400" dirty="0" smtClean="0"/>
              <a:t> the probability of observing this particular outcome, taken over all possible values of A (disease and no disease)</a:t>
            </a:r>
          </a:p>
          <a:p>
            <a:pPr marL="57150"/>
            <a:r>
              <a:rPr lang="en-GB" sz="1400" dirty="0" smtClean="0"/>
              <a:t>P(A|B) is the </a:t>
            </a:r>
            <a:r>
              <a:rPr lang="en-GB" sz="1400" b="1" dirty="0" smtClean="0"/>
              <a:t>posterior</a:t>
            </a:r>
            <a:r>
              <a:rPr lang="en-GB" sz="1400" dirty="0" smtClean="0"/>
              <a:t> </a:t>
            </a:r>
            <a:r>
              <a:rPr lang="en-GB" sz="1400" b="1" dirty="0" smtClean="0"/>
              <a:t>probability</a:t>
            </a:r>
            <a:r>
              <a:rPr lang="en-GB" sz="1400" dirty="0" smtClean="0"/>
              <a:t>: it is a combination of what you thought before obtaining the data, and the new information the data provided (combination of </a:t>
            </a:r>
            <a:r>
              <a:rPr lang="en-GB" sz="1400" b="1" dirty="0" smtClean="0"/>
              <a:t>prior </a:t>
            </a:r>
            <a:r>
              <a:rPr lang="en-GB" sz="1400" dirty="0" smtClean="0"/>
              <a:t>and </a:t>
            </a:r>
            <a:r>
              <a:rPr lang="en-GB" sz="1400" b="1" dirty="0" smtClean="0"/>
              <a:t>likelihood</a:t>
            </a:r>
            <a:r>
              <a:rPr lang="en-GB" sz="1400" dirty="0" smtClean="0"/>
              <a:t>)</a:t>
            </a:r>
            <a:endParaRPr lang="en-GB" sz="1400" b="1" dirty="0" smtClean="0"/>
          </a:p>
          <a:p>
            <a:pPr marL="57150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2942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76200"/>
            <a:ext cx="8763000" cy="726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GB" dirty="0" smtClean="0"/>
              <a:t>Let’s do another one…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It rains on 20% of days.</a:t>
            </a:r>
          </a:p>
          <a:p>
            <a:pPr marL="57150" indent="0">
              <a:buNone/>
            </a:pPr>
            <a:r>
              <a:rPr lang="en-GB" dirty="0" smtClean="0"/>
              <a:t>When it rains, it was forecasted 80% of the time</a:t>
            </a:r>
          </a:p>
          <a:p>
            <a:pPr marL="57150" indent="0">
              <a:buNone/>
            </a:pPr>
            <a:r>
              <a:rPr lang="en-GB" dirty="0" smtClean="0"/>
              <a:t>When it doesn’t rain, it was erroneously forecasted 10% of the time.</a:t>
            </a:r>
          </a:p>
          <a:p>
            <a:pPr marL="57150" indent="0">
              <a:buNone/>
            </a:pPr>
            <a:endParaRPr lang="en-GB" dirty="0"/>
          </a:p>
          <a:p>
            <a:pPr marL="57150" indent="0">
              <a:buNone/>
            </a:pPr>
            <a:r>
              <a:rPr lang="en-GB" dirty="0" smtClean="0"/>
              <a:t>The weatherman forecasts rain. What’s the probability of it actually raining?</a:t>
            </a:r>
          </a:p>
          <a:p>
            <a:pPr marL="342900" indent="-285750">
              <a:buFont typeface="Arial" pitchFamily="34" charset="0"/>
              <a:buChar char="•"/>
            </a:pPr>
            <a:endParaRPr lang="en-GB" dirty="0"/>
          </a:p>
          <a:p>
            <a:pPr marL="57150"/>
            <a:r>
              <a:rPr lang="en-GB" sz="1400" dirty="0" smtClean="0"/>
              <a:t>A = forecast rain</a:t>
            </a:r>
          </a:p>
          <a:p>
            <a:pPr marL="57150"/>
            <a:r>
              <a:rPr lang="en-GB" sz="1400" dirty="0" smtClean="0"/>
              <a:t>B = it rains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What information is given in the story?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P(B) = 0.2 (</a:t>
            </a:r>
            <a:r>
              <a:rPr lang="en-GB" sz="1400" b="1" dirty="0" smtClean="0"/>
              <a:t>prior</a:t>
            </a:r>
            <a:r>
              <a:rPr lang="en-GB" sz="1400" dirty="0" smtClean="0"/>
              <a:t>)</a:t>
            </a:r>
          </a:p>
          <a:p>
            <a:pPr marL="57150"/>
            <a:r>
              <a:rPr lang="en-GB" sz="1400" dirty="0" smtClean="0"/>
              <a:t>P(A|B) = 0.8 (</a:t>
            </a:r>
            <a:r>
              <a:rPr lang="en-GB" sz="1400" b="1" dirty="0" smtClean="0"/>
              <a:t>likelihood</a:t>
            </a:r>
            <a:r>
              <a:rPr lang="en-GB" sz="1400" dirty="0" smtClean="0"/>
              <a:t>)</a:t>
            </a:r>
          </a:p>
          <a:p>
            <a:pPr marL="57150"/>
            <a:r>
              <a:rPr lang="en-GB" sz="1400" dirty="0" smtClean="0"/>
              <a:t>P(A|~B) = 0.1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P(B|A) = P(A|B) * P(B) / P(A)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What is P(A), probability of rain forecast? Calculate over all possible values of B (</a:t>
            </a:r>
            <a:r>
              <a:rPr lang="en-GB" sz="1400" b="1" dirty="0" smtClean="0"/>
              <a:t>marginal probability</a:t>
            </a:r>
            <a:r>
              <a:rPr lang="en-GB" sz="1400" dirty="0" smtClean="0"/>
              <a:t>)</a:t>
            </a:r>
          </a:p>
          <a:p>
            <a:pPr marL="57150"/>
            <a:r>
              <a:rPr lang="en-GB" sz="1400" dirty="0" smtClean="0"/>
              <a:t>P(A|B) * P(B) + P(A|~B) * P(~B) = 0.8 * 0.2 + 0.1 * 0.8 = 0.24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P(B|A) = 0.8 * 0.2 / 0.24</a:t>
            </a:r>
          </a:p>
          <a:p>
            <a:pPr marL="57150"/>
            <a:r>
              <a:rPr lang="en-GB" sz="1400" dirty="0"/>
              <a:t> </a:t>
            </a:r>
            <a:r>
              <a:rPr lang="en-GB" sz="1400" dirty="0" smtClean="0"/>
              <a:t>            = 0.67</a:t>
            </a:r>
          </a:p>
          <a:p>
            <a:pPr marL="57150"/>
            <a:endParaRPr lang="en-GB" sz="1400" dirty="0"/>
          </a:p>
          <a:p>
            <a:pPr marL="57150"/>
            <a:r>
              <a:rPr lang="en-GB" sz="1400" dirty="0" smtClean="0"/>
              <a:t>So before you knew anything you thought P(rain) was 0.2. Now that you heard the weather forecast, you adjust your expectation upwards P(</a:t>
            </a:r>
            <a:r>
              <a:rPr lang="en-GB" sz="1400" dirty="0" err="1" smtClean="0"/>
              <a:t>rain|forecast</a:t>
            </a:r>
            <a:r>
              <a:rPr lang="en-GB" sz="1400" dirty="0" smtClean="0"/>
              <a:t>) = 0.67</a:t>
            </a:r>
          </a:p>
          <a:p>
            <a:pPr marL="57150"/>
            <a:endParaRPr lang="en-GB" sz="1400" dirty="0"/>
          </a:p>
          <a:p>
            <a:pPr marL="57150"/>
            <a:endParaRPr lang="en-GB" sz="1400" dirty="0"/>
          </a:p>
          <a:p>
            <a:pPr marL="57150" indent="0">
              <a:buNone/>
            </a:pPr>
            <a:endParaRPr lang="en-GB" sz="1400" dirty="0"/>
          </a:p>
          <a:p>
            <a:pPr marL="5715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7596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Probability</a:t>
            </a:r>
          </a:p>
          <a:p>
            <a:r>
              <a:rPr lang="en-GB" dirty="0" smtClean="0"/>
              <a:t>Priors</a:t>
            </a:r>
          </a:p>
          <a:p>
            <a:endParaRPr lang="en-GB" dirty="0" smtClean="0"/>
          </a:p>
          <a:p>
            <a:r>
              <a:rPr lang="en-GB" dirty="0" smtClean="0"/>
              <a:t>All of which brings you to…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Bayes</a:t>
            </a:r>
            <a:r>
              <a:rPr lang="en-GB" sz="3600" dirty="0" smtClean="0"/>
              <a:t> theorem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sz="2200" dirty="0"/>
              <a:t>Marginal probability does not depend on </a:t>
            </a:r>
            <a:r>
              <a:rPr lang="el-GR" sz="2200" dirty="0"/>
              <a:t>θ</a:t>
            </a:r>
            <a:r>
              <a:rPr lang="en-GB" sz="2200" dirty="0"/>
              <a:t>, so can remove to obtain </a:t>
            </a:r>
            <a:r>
              <a:rPr lang="en-GB" sz="2200" i="1" dirty="0" err="1" smtClean="0"/>
              <a:t>unnormalised</a:t>
            </a:r>
            <a:r>
              <a:rPr lang="en-GB" sz="2200" i="1" dirty="0" smtClean="0"/>
              <a:t> </a:t>
            </a:r>
            <a:r>
              <a:rPr lang="en-GB" sz="2200" i="1" dirty="0"/>
              <a:t>posterior </a:t>
            </a:r>
            <a:r>
              <a:rPr lang="en-GB" sz="2200" i="1" dirty="0" smtClean="0"/>
              <a:t>probability…</a:t>
            </a:r>
            <a:endParaRPr lang="en-GB" sz="2200" i="1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2921880"/>
            <a:ext cx="4752528" cy="1011176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 flipV="1">
            <a:off x="2555776" y="3645024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932040" y="2132856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372200" y="2132856"/>
            <a:ext cx="0" cy="7920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20072" y="3861048"/>
            <a:ext cx="0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35696" y="443711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p</a:t>
            </a:r>
            <a:r>
              <a:rPr lang="en-GB" sz="2000" dirty="0" smtClean="0">
                <a:solidFill>
                  <a:schemeClr val="tx2"/>
                </a:solidFill>
              </a:rPr>
              <a:t>osterior distribution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84168" y="177281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prior distribution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3968" y="14847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likelihood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27984" y="43651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marginal probability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1123</Words>
  <Application>Microsoft Office PowerPoint</Application>
  <PresentationFormat>On-screen Show (4:3)</PresentationFormat>
  <Paragraphs>252</Paragraphs>
  <Slides>18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WTCN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rumana chowdhury</dc:creator>
  <cp:lastModifiedBy>Peter Smittenaar</cp:lastModifiedBy>
  <cp:revision>42</cp:revision>
  <dcterms:created xsi:type="dcterms:W3CDTF">2011-12-06T10:55:06Z</dcterms:created>
  <dcterms:modified xsi:type="dcterms:W3CDTF">2011-12-06T23:24:14Z</dcterms:modified>
</cp:coreProperties>
</file>