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3FDCD-D8A2-4454-94FF-D4E01A12E6AE}" v="1" dt="2022-11-03T17:12:53.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6" d="100"/>
          <a:sy n="66" d="100"/>
        </p:scale>
        <p:origin x="5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Rajat" userId="7032ccfb-6cb6-4d6c-bd80-6e4af8f54df6" providerId="ADAL" clId="{FD03FDCD-D8A2-4454-94FF-D4E01A12E6AE}"/>
    <pc:docChg chg="addSld delSld modSld">
      <pc:chgData name="Srivastava, Rajat" userId="7032ccfb-6cb6-4d6c-bd80-6e4af8f54df6" providerId="ADAL" clId="{FD03FDCD-D8A2-4454-94FF-D4E01A12E6AE}" dt="2022-11-03T17:17:07.920" v="47" actId="207"/>
      <pc:docMkLst>
        <pc:docMk/>
      </pc:docMkLst>
      <pc:sldChg chg="addSp modSp mod">
        <pc:chgData name="Srivastava, Rajat" userId="7032ccfb-6cb6-4d6c-bd80-6e4af8f54df6" providerId="ADAL" clId="{FD03FDCD-D8A2-4454-94FF-D4E01A12E6AE}" dt="2022-11-03T17:17:07.920" v="47" actId="207"/>
        <pc:sldMkLst>
          <pc:docMk/>
          <pc:sldMk cId="1523051461" sldId="270"/>
        </pc:sldMkLst>
        <pc:spChg chg="add mod">
          <ac:chgData name="Srivastava, Rajat" userId="7032ccfb-6cb6-4d6c-bd80-6e4af8f54df6" providerId="ADAL" clId="{FD03FDCD-D8A2-4454-94FF-D4E01A12E6AE}" dt="2022-11-03T17:15:21.845" v="41" actId="20577"/>
          <ac:spMkLst>
            <pc:docMk/>
            <pc:sldMk cId="1523051461" sldId="270"/>
            <ac:spMk id="2" creationId="{1F36A737-B725-48D5-8D8C-3026A13BC4F9}"/>
          </ac:spMkLst>
        </pc:spChg>
        <pc:spChg chg="add mod">
          <ac:chgData name="Srivastava, Rajat" userId="7032ccfb-6cb6-4d6c-bd80-6e4af8f54df6" providerId="ADAL" clId="{FD03FDCD-D8A2-4454-94FF-D4E01A12E6AE}" dt="2022-11-03T17:17:07.920" v="47" actId="207"/>
          <ac:spMkLst>
            <pc:docMk/>
            <pc:sldMk cId="1523051461" sldId="270"/>
            <ac:spMk id="4" creationId="{4A3E7BE3-2F76-41E8-B96A-69CD3F04C046}"/>
          </ac:spMkLst>
        </pc:spChg>
        <pc:spChg chg="add mod">
          <ac:chgData name="Srivastava, Rajat" userId="7032ccfb-6cb6-4d6c-bd80-6e4af8f54df6" providerId="ADAL" clId="{FD03FDCD-D8A2-4454-94FF-D4E01A12E6AE}" dt="2022-11-03T17:16:21.196" v="45" actId="207"/>
          <ac:spMkLst>
            <pc:docMk/>
            <pc:sldMk cId="1523051461" sldId="270"/>
            <ac:spMk id="6" creationId="{A01CCB56-9EE4-4BAF-94D0-4096AF499F30}"/>
          </ac:spMkLst>
        </pc:spChg>
      </pc:sldChg>
      <pc:sldChg chg="new del">
        <pc:chgData name="Srivastava, Rajat" userId="7032ccfb-6cb6-4d6c-bd80-6e4af8f54df6" providerId="ADAL" clId="{FD03FDCD-D8A2-4454-94FF-D4E01A12E6AE}" dt="2022-11-03T17:15:34.769" v="42" actId="47"/>
        <pc:sldMkLst>
          <pc:docMk/>
          <pc:sldMk cId="599765862"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87574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204123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0512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403669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4249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3297307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998796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242457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6814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64E0B-4709-45BA-A2AD-3FD27C446471}"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32100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E64E0B-4709-45BA-A2AD-3FD27C44647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275963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E64E0B-4709-45BA-A2AD-3FD27C446471}"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29129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E64E0B-4709-45BA-A2AD-3FD27C446471}"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221328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64E0B-4709-45BA-A2AD-3FD27C446471}"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313188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E64E0B-4709-45BA-A2AD-3FD27C44647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245581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64E0B-4709-45BA-A2AD-3FD27C446471}"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AF72E-A3E4-4733-A995-BF1E02F934AE}" type="slidenum">
              <a:rPr lang="en-US" smtClean="0"/>
              <a:t>‹#›</a:t>
            </a:fld>
            <a:endParaRPr lang="en-US"/>
          </a:p>
        </p:txBody>
      </p:sp>
    </p:spTree>
    <p:extLst>
      <p:ext uri="{BB962C8B-B14F-4D97-AF65-F5344CB8AC3E}">
        <p14:creationId xmlns:p14="http://schemas.microsoft.com/office/powerpoint/2010/main" val="386963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E64E0B-4709-45BA-A2AD-3FD27C446471}" type="datetimeFigureOut">
              <a:rPr lang="en-US" smtClean="0"/>
              <a:t>11/3/2022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9AF72E-A3E4-4733-A995-BF1E02F934AE}" type="slidenum">
              <a:rPr lang="en-US" smtClean="0"/>
              <a:t>‹#›</a:t>
            </a:fld>
            <a:endParaRPr lang="en-US"/>
          </a:p>
        </p:txBody>
      </p:sp>
    </p:spTree>
    <p:extLst>
      <p:ext uri="{BB962C8B-B14F-4D97-AF65-F5344CB8AC3E}">
        <p14:creationId xmlns:p14="http://schemas.microsoft.com/office/powerpoint/2010/main" val="141155685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06DC-F3FC-4503-8B35-576041F86B85}"/>
              </a:ext>
            </a:extLst>
          </p:cNvPr>
          <p:cNvSpPr>
            <a:spLocks noGrp="1"/>
          </p:cNvSpPr>
          <p:nvPr>
            <p:ph type="ctr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a:solidFill>
                  <a:schemeClr val="bg1"/>
                </a:solidFill>
              </a:rPr>
              <a:t>Introduction to Statistics –C1</a:t>
            </a:r>
          </a:p>
        </p:txBody>
      </p:sp>
      <p:sp>
        <p:nvSpPr>
          <p:cNvPr id="3" name="Subtitle 2">
            <a:extLst>
              <a:ext uri="{FF2B5EF4-FFF2-40B4-BE49-F238E27FC236}">
                <a16:creationId xmlns:a16="http://schemas.microsoft.com/office/drawing/2014/main" id="{4F413387-6151-4D80-A61B-4BDA0593F58C}"/>
              </a:ext>
            </a:extLst>
          </p:cNvPr>
          <p:cNvSpPr>
            <a:spLocks noGrp="1"/>
          </p:cNvSpPr>
          <p:nvPr>
            <p:ph type="subTitle" idx="1"/>
          </p:nvPr>
        </p:nvSpPr>
        <p:spPr/>
        <p:style>
          <a:lnRef idx="1">
            <a:schemeClr val="accent3"/>
          </a:lnRef>
          <a:fillRef idx="2">
            <a:schemeClr val="accent3"/>
          </a:fillRef>
          <a:effectRef idx="1">
            <a:schemeClr val="accent3"/>
          </a:effectRef>
          <a:fontRef idx="minor">
            <a:schemeClr val="dk1"/>
          </a:fontRef>
        </p:style>
        <p:txBody>
          <a:bodyPr/>
          <a:lstStyle/>
          <a:p>
            <a:r>
              <a:rPr lang="en-US" dirty="0"/>
              <a:t>Rajat Srivastava</a:t>
            </a:r>
          </a:p>
        </p:txBody>
      </p:sp>
    </p:spTree>
    <p:extLst>
      <p:ext uri="{BB962C8B-B14F-4D97-AF65-F5344CB8AC3E}">
        <p14:creationId xmlns:p14="http://schemas.microsoft.com/office/powerpoint/2010/main" val="15441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ampling Bias: Types, Examples &amp; How to Avoid It | QuestionPro">
            <a:extLst>
              <a:ext uri="{FF2B5EF4-FFF2-40B4-BE49-F238E27FC236}">
                <a16:creationId xmlns:a16="http://schemas.microsoft.com/office/drawing/2014/main" id="{6A57A003-C044-4EAF-8635-FAF88D6B52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682"/>
          <a:stretch/>
        </p:blipFill>
        <p:spPr bwMode="auto">
          <a:xfrm>
            <a:off x="1371600" y="0"/>
            <a:ext cx="9448800" cy="619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51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Nominal, Ordinal, Interval, Ratio Scales with Examples | QuestionPro">
            <a:extLst>
              <a:ext uri="{FF2B5EF4-FFF2-40B4-BE49-F238E27FC236}">
                <a16:creationId xmlns:a16="http://schemas.microsoft.com/office/drawing/2014/main" id="{F86F4110-926D-4921-B180-CDFBC8D3D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338" y="2395538"/>
            <a:ext cx="201324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Data Levels of Measurement. There are four measurement scales… | by  Raghunath D | Medium">
            <a:extLst>
              <a:ext uri="{FF2B5EF4-FFF2-40B4-BE49-F238E27FC236}">
                <a16:creationId xmlns:a16="http://schemas.microsoft.com/office/drawing/2014/main" id="{785F1270-DC06-44FF-853C-2D1EC10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57" y="398689"/>
            <a:ext cx="11059886" cy="643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90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orrelation vs Causation: Definition, Differences, &amp; Examples | CleverTap">
            <a:extLst>
              <a:ext uri="{FF2B5EF4-FFF2-40B4-BE49-F238E27FC236}">
                <a16:creationId xmlns:a16="http://schemas.microsoft.com/office/drawing/2014/main" id="{15829AE2-4F39-4560-9714-9C46EFB7D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43" y="587828"/>
            <a:ext cx="4376057" cy="26733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What is Sample Size? Definition - Omniconvert">
            <a:extLst>
              <a:ext uri="{FF2B5EF4-FFF2-40B4-BE49-F238E27FC236}">
                <a16:creationId xmlns:a16="http://schemas.microsoft.com/office/drawing/2014/main" id="{A8E86E78-33CD-46A7-B913-193141027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5033" y="333499"/>
            <a:ext cx="3505200" cy="26733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What are the formulas for mean, median, and mode in statistics? - Quora">
            <a:extLst>
              <a:ext uri="{FF2B5EF4-FFF2-40B4-BE49-F238E27FC236}">
                <a16:creationId xmlns:a16="http://schemas.microsoft.com/office/drawing/2014/main" id="{940DDFB7-B530-40C8-A633-B7159730B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743" y="3596860"/>
            <a:ext cx="5214257" cy="28866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Option Skew — Part 6: The Skewness and Kurtosis for a Lognormal | by Roi  Polanitzer | Medium">
            <a:extLst>
              <a:ext uri="{FF2B5EF4-FFF2-40B4-BE49-F238E27FC236}">
                <a16:creationId xmlns:a16="http://schemas.microsoft.com/office/drawing/2014/main" id="{5D3114C6-C353-4A67-AE26-4C015B3D2A6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3578"/>
          <a:stretch/>
        </p:blipFill>
        <p:spPr bwMode="auto">
          <a:xfrm>
            <a:off x="5830784" y="3429000"/>
            <a:ext cx="6068291" cy="333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53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descr="Measures of Spread » Biostatistics » College of Public Health and Health  Professions » University of Florida">
            <a:extLst>
              <a:ext uri="{FF2B5EF4-FFF2-40B4-BE49-F238E27FC236}">
                <a16:creationId xmlns:a16="http://schemas.microsoft.com/office/drawing/2014/main" id="{2D5D2BA3-F401-4332-8EBC-6F2DAD811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78" y="273133"/>
            <a:ext cx="5346703" cy="2951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3322" name="Picture 10" descr="Interquartile Range | Understand, Calculate &amp; Visualize IQR">
            <a:extLst>
              <a:ext uri="{FF2B5EF4-FFF2-40B4-BE49-F238E27FC236}">
                <a16:creationId xmlns:a16="http://schemas.microsoft.com/office/drawing/2014/main" id="{4894C1B5-C8F3-4C2A-BB56-C722A4CA1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663" y="3099460"/>
            <a:ext cx="5912759" cy="30400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36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Interquartile range - Wikipedia">
            <a:extLst>
              <a:ext uri="{FF2B5EF4-FFF2-40B4-BE49-F238E27FC236}">
                <a16:creationId xmlns:a16="http://schemas.microsoft.com/office/drawing/2014/main" id="{830A37C5-7FAA-4A71-B902-87A19EE28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197" y="157342"/>
            <a:ext cx="7113319" cy="6397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24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6" descr="Measures of Dispersion | Standard Deviation and Variance | K2 Analytics">
            <a:extLst>
              <a:ext uri="{FF2B5EF4-FFF2-40B4-BE49-F238E27FC236}">
                <a16:creationId xmlns:a16="http://schemas.microsoft.com/office/drawing/2014/main" id="{4EEB7BA8-A9C8-4030-8BD2-5D087E244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676275"/>
            <a:ext cx="5734050" cy="2752725"/>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Mean Deviation, Variance and Standard Deviation - ClassNotes.ng">
            <a:extLst>
              <a:ext uri="{FF2B5EF4-FFF2-40B4-BE49-F238E27FC236}">
                <a16:creationId xmlns:a16="http://schemas.microsoft.com/office/drawing/2014/main" id="{89A83212-4271-4816-BB2B-500DEBFA3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4" y="3309257"/>
            <a:ext cx="5265965"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36A737-B725-48D5-8D8C-3026A13BC4F9}"/>
              </a:ext>
            </a:extLst>
          </p:cNvPr>
          <p:cNvSpPr txBox="1"/>
          <p:nvPr/>
        </p:nvSpPr>
        <p:spPr>
          <a:xfrm>
            <a:off x="33560" y="3522736"/>
            <a:ext cx="6390829" cy="3139321"/>
          </a:xfrm>
          <a:prstGeom prst="rect">
            <a:avLst/>
          </a:prstGeom>
          <a:solidFill>
            <a:srgbClr val="FFC000"/>
          </a:solidFill>
        </p:spPr>
        <p:txBody>
          <a:bodyPr wrap="square" rtlCol="0">
            <a:spAutoFit/>
          </a:bodyPr>
          <a:lstStyle/>
          <a:p>
            <a:pPr algn="l"/>
            <a:r>
              <a:rPr lang="en-US" b="1" i="0" dirty="0">
                <a:solidFill>
                  <a:srgbClr val="202124"/>
                </a:solidFill>
                <a:effectLst/>
                <a:latin typeface="arial" panose="020B0604020202020204" pitchFamily="34" charset="0"/>
              </a:rPr>
              <a:t>What does this standard deviation/mean Deviation tell you?</a:t>
            </a:r>
          </a:p>
          <a:p>
            <a:pPr algn="l"/>
            <a:endParaRPr lang="en-US" b="0" i="0" dirty="0">
              <a:solidFill>
                <a:srgbClr val="202124"/>
              </a:solidFill>
              <a:effectLst/>
              <a:latin typeface="arial" panose="020B0604020202020204" pitchFamily="34" charset="0"/>
            </a:endParaRPr>
          </a:p>
          <a:p>
            <a:pPr algn="l"/>
            <a:r>
              <a:rPr lang="en-US" b="0" i="0" dirty="0">
                <a:solidFill>
                  <a:srgbClr val="202124"/>
                </a:solidFill>
                <a:effectLst/>
                <a:latin typeface="arial" panose="020B0604020202020204" pitchFamily="34" charset="0"/>
              </a:rPr>
              <a:t>The standard deviation is the average amount of variability in your data set. It tells you, on average, </a:t>
            </a:r>
            <a:r>
              <a:rPr lang="en-US" b="1" i="0" dirty="0">
                <a:solidFill>
                  <a:srgbClr val="202124"/>
                </a:solidFill>
                <a:effectLst/>
                <a:latin typeface="arial" panose="020B0604020202020204" pitchFamily="34" charset="0"/>
              </a:rPr>
              <a:t>how far each score lies from the mean</a:t>
            </a:r>
            <a:r>
              <a:rPr lang="en-US" dirty="0">
                <a:solidFill>
                  <a:srgbClr val="202124"/>
                </a:solidFill>
                <a:latin typeface="arial" panose="020B0604020202020204" pitchFamily="34" charset="0"/>
              </a:rPr>
              <a:t>.</a:t>
            </a:r>
          </a:p>
          <a:p>
            <a:pPr algn="l"/>
            <a:endParaRPr lang="en-US" b="0" i="0" dirty="0">
              <a:solidFill>
                <a:srgbClr val="202124"/>
              </a:solidFill>
              <a:effectLst/>
              <a:latin typeface="arial" panose="020B0604020202020204" pitchFamily="34" charset="0"/>
            </a:endParaRPr>
          </a:p>
          <a:p>
            <a:pPr algn="l"/>
            <a:endParaRPr lang="en-US" dirty="0">
              <a:solidFill>
                <a:srgbClr val="202124"/>
              </a:solidFill>
              <a:latin typeface="arial" panose="020B0604020202020204" pitchFamily="34" charset="0"/>
            </a:endParaRPr>
          </a:p>
          <a:p>
            <a:pPr algn="l"/>
            <a:r>
              <a:rPr lang="en-US" i="0" dirty="0">
                <a:solidFill>
                  <a:srgbClr val="4D5156"/>
                </a:solidFill>
                <a:effectLst/>
                <a:latin typeface="arial" panose="020B0604020202020204" pitchFamily="34" charset="0"/>
              </a:rPr>
              <a:t>The mean deviation gives information about how far the data values are spread out from the mean value.</a:t>
            </a:r>
            <a:endParaRPr lang="en-US" i="0" dirty="0">
              <a:solidFill>
                <a:srgbClr val="202124"/>
              </a:solidFill>
              <a:effectLst/>
              <a:latin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A01CCB56-9EE4-4BAF-94D0-4096AF499F30}"/>
              </a:ext>
            </a:extLst>
          </p:cNvPr>
          <p:cNvSpPr txBox="1"/>
          <p:nvPr/>
        </p:nvSpPr>
        <p:spPr>
          <a:xfrm>
            <a:off x="6143452" y="1046397"/>
            <a:ext cx="6107228" cy="1477328"/>
          </a:xfrm>
          <a:prstGeom prst="rect">
            <a:avLst/>
          </a:prstGeom>
          <a:solidFill>
            <a:srgbClr val="FFC000"/>
          </a:solidFill>
        </p:spPr>
        <p:txBody>
          <a:bodyPr wrap="square">
            <a:spAutoFit/>
          </a:bodyPr>
          <a:lstStyle/>
          <a:p>
            <a:r>
              <a:rPr lang="en-US" b="0" i="0" dirty="0">
                <a:solidFill>
                  <a:srgbClr val="202124"/>
                </a:solidFill>
                <a:effectLst/>
                <a:latin typeface="arial" panose="020B0604020202020204" pitchFamily="34" charset="0"/>
              </a:rPr>
              <a:t>The average deviation, or mean absolute deviation, is calculated similarly to standard deviation, but it uses absolute values instead of squares to circumvent the issue of negative differences between the data points and their means.</a:t>
            </a:r>
            <a:endParaRPr lang="en-US" dirty="0"/>
          </a:p>
        </p:txBody>
      </p:sp>
      <p:sp>
        <p:nvSpPr>
          <p:cNvPr id="4" name="Smiley Face 3">
            <a:extLst>
              <a:ext uri="{FF2B5EF4-FFF2-40B4-BE49-F238E27FC236}">
                <a16:creationId xmlns:a16="http://schemas.microsoft.com/office/drawing/2014/main" id="{4A3E7BE3-2F76-41E8-B96A-69CD3F04C046}"/>
              </a:ext>
            </a:extLst>
          </p:cNvPr>
          <p:cNvSpPr/>
          <p:nvPr/>
        </p:nvSpPr>
        <p:spPr>
          <a:xfrm>
            <a:off x="6424389" y="211756"/>
            <a:ext cx="1044815" cy="741145"/>
          </a:xfrm>
          <a:prstGeom prst="smileyFac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3051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What is the definition of an outlier? - Quora">
            <a:extLst>
              <a:ext uri="{FF2B5EF4-FFF2-40B4-BE49-F238E27FC236}">
                <a16:creationId xmlns:a16="http://schemas.microsoft.com/office/drawing/2014/main" id="{5FB15F03-8594-4F76-8600-C5DAA39B4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378" y="1022577"/>
            <a:ext cx="4166507" cy="2776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6388" name="Picture 4" descr="Outliers Formula | How To Calculate Outliers (Excel Template)">
            <a:extLst>
              <a:ext uri="{FF2B5EF4-FFF2-40B4-BE49-F238E27FC236}">
                <a16:creationId xmlns:a16="http://schemas.microsoft.com/office/drawing/2014/main" id="{1B8E9AD6-7C41-4B98-B710-8F1CD925E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86" y="2804469"/>
            <a:ext cx="5135336" cy="3422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23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tem and Leaf Plots - YouTube">
            <a:extLst>
              <a:ext uri="{FF2B5EF4-FFF2-40B4-BE49-F238E27FC236}">
                <a16:creationId xmlns:a16="http://schemas.microsoft.com/office/drawing/2014/main" id="{CECBD772-9197-469A-9E8F-95CEA5400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35" y="702128"/>
            <a:ext cx="5108121" cy="286054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Bar Graphs">
            <a:extLst>
              <a:ext uri="{FF2B5EF4-FFF2-40B4-BE49-F238E27FC236}">
                <a16:creationId xmlns:a16="http://schemas.microsoft.com/office/drawing/2014/main" id="{390F7754-69AE-4138-AA25-54360CD80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829" y="533401"/>
            <a:ext cx="4942113" cy="3117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7414" name="Picture 6" descr="How to make a line graph in Excel">
            <a:extLst>
              <a:ext uri="{FF2B5EF4-FFF2-40B4-BE49-F238E27FC236}">
                <a16:creationId xmlns:a16="http://schemas.microsoft.com/office/drawing/2014/main" id="{C7C0EEE3-4496-44E3-93B2-8FCBF9B67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1853" y="3999758"/>
            <a:ext cx="5314952" cy="2628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107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ow a Histogram Works to Display Data">
            <a:extLst>
              <a:ext uri="{FF2B5EF4-FFF2-40B4-BE49-F238E27FC236}">
                <a16:creationId xmlns:a16="http://schemas.microsoft.com/office/drawing/2014/main" id="{E5783BA8-FF45-435C-8CFC-12C83FE997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95"/>
          <a:stretch/>
        </p:blipFill>
        <p:spPr bwMode="auto">
          <a:xfrm>
            <a:off x="277278" y="259498"/>
            <a:ext cx="4924114" cy="3924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8436" name="Picture 4" descr="Frequency Polygon - Definition,Steps and Solved Examples">
            <a:extLst>
              <a:ext uri="{FF2B5EF4-FFF2-40B4-BE49-F238E27FC236}">
                <a16:creationId xmlns:a16="http://schemas.microsoft.com/office/drawing/2014/main" id="{F65E23F7-517C-4367-ADB8-03744294B1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541"/>
          <a:stretch/>
        </p:blipFill>
        <p:spPr bwMode="auto">
          <a:xfrm>
            <a:off x="5522026" y="259498"/>
            <a:ext cx="6392696" cy="3924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24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Visualizing Time Series Data: 7 Types of Temporal Visualizations - Atlan |  Humans of Data">
            <a:extLst>
              <a:ext uri="{FF2B5EF4-FFF2-40B4-BE49-F238E27FC236}">
                <a16:creationId xmlns:a16="http://schemas.microsoft.com/office/drawing/2014/main" id="{20E7783C-B31C-43F2-9A03-68E41329C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14" y="396450"/>
            <a:ext cx="8748257" cy="57430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29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237A-C513-4250-9C58-0EA07FC74156}"/>
              </a:ext>
            </a:extLst>
          </p:cNvPr>
          <p:cNvSpPr>
            <a:spLocks noGrp="1"/>
          </p:cNvSpPr>
          <p:nvPr>
            <p:ph type="title"/>
          </p:nvPr>
        </p:nvSpPr>
        <p:spPr>
          <a:xfrm>
            <a:off x="731322" y="0"/>
            <a:ext cx="10515600" cy="688769"/>
          </a:xfrm>
        </p:spPr>
        <p:txBody>
          <a:bodyPr>
            <a:normAutofit/>
          </a:bodyPr>
          <a:lstStyle/>
          <a:p>
            <a:r>
              <a:rPr lang="en-US" dirty="0"/>
              <a:t>Agenda:</a:t>
            </a:r>
          </a:p>
        </p:txBody>
      </p:sp>
      <p:sp>
        <p:nvSpPr>
          <p:cNvPr id="13" name="Content Placeholder 12">
            <a:extLst>
              <a:ext uri="{FF2B5EF4-FFF2-40B4-BE49-F238E27FC236}">
                <a16:creationId xmlns:a16="http://schemas.microsoft.com/office/drawing/2014/main" id="{4918B658-3BA8-4D45-9FAE-9C673C4C1124}"/>
              </a:ext>
            </a:extLst>
          </p:cNvPr>
          <p:cNvSpPr>
            <a:spLocks noGrp="1"/>
          </p:cNvSpPr>
          <p:nvPr>
            <p:ph idx="1"/>
          </p:nvPr>
        </p:nvSpPr>
        <p:spPr>
          <a:xfrm>
            <a:off x="861951" y="688769"/>
            <a:ext cx="9613861" cy="5937662"/>
          </a:xfrm>
        </p:spPr>
        <p:txBody>
          <a:bodyPr>
            <a:noAutofit/>
          </a:bodyPr>
          <a:lstStyle/>
          <a:p>
            <a:pPr>
              <a:lnSpc>
                <a:spcPct val="100000"/>
              </a:lnSpc>
              <a:buFont typeface="Wingdings" panose="05000000000000000000" pitchFamily="2" charset="2"/>
              <a:buChar char="Ø"/>
            </a:pPr>
            <a:r>
              <a:rPr lang="en-US" sz="1800" b="1" dirty="0"/>
              <a:t>Definitions of Statistics, Probability, and Key Terms</a:t>
            </a:r>
          </a:p>
          <a:p>
            <a:pPr>
              <a:lnSpc>
                <a:spcPct val="100000"/>
              </a:lnSpc>
              <a:buFont typeface="Wingdings" panose="05000000000000000000" pitchFamily="2" charset="2"/>
              <a:buChar char="Ø"/>
            </a:pPr>
            <a:r>
              <a:rPr lang="en-US" sz="1800" b="1" dirty="0"/>
              <a:t>Data</a:t>
            </a:r>
          </a:p>
          <a:p>
            <a:pPr>
              <a:lnSpc>
                <a:spcPct val="100000"/>
              </a:lnSpc>
              <a:buFont typeface="Wingdings" panose="05000000000000000000" pitchFamily="2" charset="2"/>
              <a:buChar char="Ø"/>
            </a:pPr>
            <a:r>
              <a:rPr lang="en-US" sz="1800" b="1" dirty="0"/>
              <a:t>Sampling</a:t>
            </a:r>
          </a:p>
          <a:p>
            <a:pPr>
              <a:lnSpc>
                <a:spcPct val="100000"/>
              </a:lnSpc>
              <a:buFont typeface="Wingdings" panose="05000000000000000000" pitchFamily="2" charset="2"/>
              <a:buChar char="Ø"/>
            </a:pPr>
            <a:r>
              <a:rPr lang="en-US" sz="1800" b="1" dirty="0"/>
              <a:t>Frequency, Frequency Tables, and Levels of Measurement</a:t>
            </a:r>
          </a:p>
          <a:p>
            <a:pPr>
              <a:lnSpc>
                <a:spcPct val="100000"/>
              </a:lnSpc>
              <a:buFont typeface="Wingdings" panose="05000000000000000000" pitchFamily="2" charset="2"/>
              <a:buChar char="Ø"/>
            </a:pPr>
            <a:r>
              <a:rPr lang="en-US" sz="1800" b="1" dirty="0"/>
              <a:t>Concept of Correlation and Causal relationship between variables</a:t>
            </a:r>
          </a:p>
          <a:p>
            <a:pPr>
              <a:lnSpc>
                <a:spcPct val="100000"/>
              </a:lnSpc>
              <a:buFont typeface="Wingdings" panose="05000000000000000000" pitchFamily="2" charset="2"/>
              <a:buChar char="Ø"/>
            </a:pPr>
            <a:r>
              <a:rPr lang="en-US" sz="1800" b="1" dirty="0"/>
              <a:t>Idea of Population Sample Vs. Population</a:t>
            </a:r>
          </a:p>
          <a:p>
            <a:pPr>
              <a:lnSpc>
                <a:spcPct val="100000"/>
              </a:lnSpc>
              <a:buFont typeface="Wingdings" panose="05000000000000000000" pitchFamily="2" charset="2"/>
              <a:buChar char="Ø"/>
            </a:pPr>
            <a:r>
              <a:rPr lang="en-US" sz="1800" b="1" dirty="0"/>
              <a:t>Introduction to Mean, Median and Mode</a:t>
            </a:r>
          </a:p>
          <a:p>
            <a:pPr>
              <a:lnSpc>
                <a:spcPct val="100000"/>
              </a:lnSpc>
              <a:buFont typeface="Wingdings" panose="05000000000000000000" pitchFamily="2" charset="2"/>
              <a:buChar char="Ø"/>
            </a:pPr>
            <a:r>
              <a:rPr lang="en-US" sz="1800" b="1" dirty="0"/>
              <a:t>Introduction to Skewness and Kurtosis</a:t>
            </a:r>
          </a:p>
          <a:p>
            <a:pPr>
              <a:lnSpc>
                <a:spcPct val="100000"/>
              </a:lnSpc>
              <a:buFont typeface="Wingdings" panose="05000000000000000000" pitchFamily="2" charset="2"/>
              <a:buChar char="Ø"/>
            </a:pPr>
            <a:r>
              <a:rPr lang="en-US" sz="1800" b="1" dirty="0"/>
              <a:t>Introduction to Data Spread and Range </a:t>
            </a:r>
          </a:p>
          <a:p>
            <a:pPr>
              <a:lnSpc>
                <a:spcPct val="100000"/>
              </a:lnSpc>
              <a:buFont typeface="Wingdings" panose="05000000000000000000" pitchFamily="2" charset="2"/>
              <a:buChar char="Ø"/>
            </a:pPr>
            <a:r>
              <a:rPr lang="en-US" sz="1800" b="1" dirty="0"/>
              <a:t>Introduction to Quartiles and Inter Quartile Range</a:t>
            </a:r>
          </a:p>
          <a:p>
            <a:pPr>
              <a:lnSpc>
                <a:spcPct val="100000"/>
              </a:lnSpc>
              <a:buFont typeface="Wingdings" panose="05000000000000000000" pitchFamily="2" charset="2"/>
              <a:buChar char="Ø"/>
            </a:pPr>
            <a:r>
              <a:rPr lang="en-US" sz="1800" b="1" dirty="0"/>
              <a:t>Measures of Dispersion</a:t>
            </a:r>
          </a:p>
          <a:p>
            <a:pPr>
              <a:lnSpc>
                <a:spcPct val="100000"/>
              </a:lnSpc>
              <a:buFont typeface="Wingdings" panose="05000000000000000000" pitchFamily="2" charset="2"/>
              <a:buChar char="Ø"/>
            </a:pPr>
            <a:r>
              <a:rPr lang="en-US" sz="1800" b="1" dirty="0"/>
              <a:t>Introduction to Outliers</a:t>
            </a:r>
          </a:p>
          <a:p>
            <a:pPr>
              <a:lnSpc>
                <a:spcPct val="100000"/>
              </a:lnSpc>
              <a:buFont typeface="Wingdings" panose="05000000000000000000" pitchFamily="2" charset="2"/>
              <a:buChar char="Ø"/>
            </a:pPr>
            <a:r>
              <a:rPr lang="en-US" sz="1800" b="1" dirty="0"/>
              <a:t>Stem-and-Leaf Graphs , Line Graphs, and Bar Graphs  </a:t>
            </a:r>
          </a:p>
          <a:p>
            <a:pPr>
              <a:lnSpc>
                <a:spcPct val="100000"/>
              </a:lnSpc>
              <a:buFont typeface="Wingdings" panose="05000000000000000000" pitchFamily="2" charset="2"/>
              <a:buChar char="Ø"/>
            </a:pPr>
            <a:r>
              <a:rPr lang="en-US" sz="1800" b="1" dirty="0"/>
              <a:t>Histograms, Frequency Polygons, and Time Series Graphs</a:t>
            </a:r>
          </a:p>
          <a:p>
            <a:pPr>
              <a:lnSpc>
                <a:spcPct val="100000"/>
              </a:lnSpc>
              <a:buFont typeface="Wingdings" panose="05000000000000000000" pitchFamily="2" charset="2"/>
              <a:buChar char="Ø"/>
            </a:pPr>
            <a:r>
              <a:rPr lang="en-US" sz="1800" b="1" dirty="0"/>
              <a:t>Impact of Scaling and Shifting of origin</a:t>
            </a:r>
          </a:p>
          <a:p>
            <a:pPr>
              <a:buFont typeface="Wingdings" panose="05000000000000000000" pitchFamily="2" charset="2"/>
              <a:buChar char="Ø"/>
            </a:pPr>
            <a:endParaRPr lang="en-US" sz="1400" dirty="0"/>
          </a:p>
        </p:txBody>
      </p:sp>
    </p:spTree>
    <p:extLst>
      <p:ext uri="{BB962C8B-B14F-4D97-AF65-F5344CB8AC3E}">
        <p14:creationId xmlns:p14="http://schemas.microsoft.com/office/powerpoint/2010/main" val="341728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6E02BB-8191-424D-B7F1-9004FA2EFA73}"/>
              </a:ext>
            </a:extLst>
          </p:cNvPr>
          <p:cNvPicPr>
            <a:picLocks noChangeAspect="1"/>
          </p:cNvPicPr>
          <p:nvPr/>
        </p:nvPicPr>
        <p:blipFill>
          <a:blip r:embed="rId2"/>
          <a:stretch>
            <a:fillRect/>
          </a:stretch>
        </p:blipFill>
        <p:spPr>
          <a:xfrm>
            <a:off x="593767" y="849086"/>
            <a:ext cx="10041576" cy="3630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9970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327D6-64CD-470C-9CE7-2D4ABC1171DC}"/>
              </a:ext>
            </a:extLst>
          </p:cNvPr>
          <p:cNvSpPr/>
          <p:nvPr/>
        </p:nvSpPr>
        <p:spPr>
          <a:xfrm>
            <a:off x="3228773" y="2967335"/>
            <a:ext cx="5734455" cy="1569660"/>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9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p>
        </p:txBody>
      </p:sp>
    </p:spTree>
    <p:extLst>
      <p:ext uri="{BB962C8B-B14F-4D97-AF65-F5344CB8AC3E}">
        <p14:creationId xmlns:p14="http://schemas.microsoft.com/office/powerpoint/2010/main" val="39013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uantitative vs Qualitative Data: What's the Difference?">
            <a:extLst>
              <a:ext uri="{FF2B5EF4-FFF2-40B4-BE49-F238E27FC236}">
                <a16:creationId xmlns:a16="http://schemas.microsoft.com/office/drawing/2014/main" id="{E31EC943-6D42-4BCA-AF8C-C27C43AA9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04888"/>
            <a:ext cx="11430000" cy="4848225"/>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Qualitative vs. Quantitative Data: What's the Difference? And Why They're  So Valuable | FullStory">
            <a:extLst>
              <a:ext uri="{FF2B5EF4-FFF2-40B4-BE49-F238E27FC236}">
                <a16:creationId xmlns:a16="http://schemas.microsoft.com/office/drawing/2014/main" id="{8135D0AD-61AE-41EE-9A25-24DBFC36CE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226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Qualitative vs. Quantitative Data: What's the Difference? And Why They're  So Valuable | FullStory">
            <a:extLst>
              <a:ext uri="{FF2B5EF4-FFF2-40B4-BE49-F238E27FC236}">
                <a16:creationId xmlns:a16="http://schemas.microsoft.com/office/drawing/2014/main" id="{1A01DEFB-475A-4C12-A109-B6D8F781E6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Text&#10;&#10;Description automatically generated with low confidence">
            <a:extLst>
              <a:ext uri="{FF2B5EF4-FFF2-40B4-BE49-F238E27FC236}">
                <a16:creationId xmlns:a16="http://schemas.microsoft.com/office/drawing/2014/main" id="{A87B1128-8D31-457D-835C-73FFFA711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829" y="413657"/>
            <a:ext cx="4974771" cy="27649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descr="What is Data?">
            <a:extLst>
              <a:ext uri="{FF2B5EF4-FFF2-40B4-BE49-F238E27FC236}">
                <a16:creationId xmlns:a16="http://schemas.microsoft.com/office/drawing/2014/main" id="{E46137CD-3E9B-47FE-9754-AC077DE4B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344" y="3396343"/>
            <a:ext cx="4974771" cy="30479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8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Sampling: What It Is, Different Types, and How Auditors and Marketers Use It">
            <a:extLst>
              <a:ext uri="{FF2B5EF4-FFF2-40B4-BE49-F238E27FC236}">
                <a16:creationId xmlns:a16="http://schemas.microsoft.com/office/drawing/2014/main" id="{BBFE14EF-8B4D-49C8-87D9-14AD0509AE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51" b="16985"/>
          <a:stretch/>
        </p:blipFill>
        <p:spPr bwMode="auto">
          <a:xfrm>
            <a:off x="966788" y="751114"/>
            <a:ext cx="10258425" cy="494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4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ampling Methods | Types, Techniques &amp; Examples">
            <a:extLst>
              <a:ext uri="{FF2B5EF4-FFF2-40B4-BE49-F238E27FC236}">
                <a16:creationId xmlns:a16="http://schemas.microsoft.com/office/drawing/2014/main" id="{0B935828-5EF0-4E35-AC2B-0BF10BC6AB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950"/>
          <a:stretch/>
        </p:blipFill>
        <p:spPr bwMode="auto">
          <a:xfrm>
            <a:off x="591232" y="370115"/>
            <a:ext cx="5232626" cy="5764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148" name="Picture 4" descr="Systematic Random Sampling: The Complete Guide | Qualtrics">
            <a:extLst>
              <a:ext uri="{FF2B5EF4-FFF2-40B4-BE49-F238E27FC236}">
                <a16:creationId xmlns:a16="http://schemas.microsoft.com/office/drawing/2014/main" id="{12105DAC-B591-4A91-BB54-A14373310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144" y="370115"/>
            <a:ext cx="5584370" cy="3058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150" name="Picture 6" descr="Multistage Sampling | Cluster vs. Multistage Sampling| Probability Sampling  (Part-5) | NTA-UGC NET - YouTube">
            <a:extLst>
              <a:ext uri="{FF2B5EF4-FFF2-40B4-BE49-F238E27FC236}">
                <a16:creationId xmlns:a16="http://schemas.microsoft.com/office/drawing/2014/main" id="{6F9B602C-3F60-4048-B1C6-D12ECFBFF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8145" y="3510642"/>
            <a:ext cx="5584370" cy="297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on-Probability Sampling: Types, Examples, &amp; Advantages | QuestionPro">
            <a:extLst>
              <a:ext uri="{FF2B5EF4-FFF2-40B4-BE49-F238E27FC236}">
                <a16:creationId xmlns:a16="http://schemas.microsoft.com/office/drawing/2014/main" id="{9D5DED28-44DC-4241-874D-0B340D4F5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4" y="97971"/>
            <a:ext cx="6990216" cy="650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7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ata Collection and Sampling - ppt video online download">
            <a:extLst>
              <a:ext uri="{FF2B5EF4-FFF2-40B4-BE49-F238E27FC236}">
                <a16:creationId xmlns:a16="http://schemas.microsoft.com/office/drawing/2014/main" id="{5E01F884-A4E7-466B-996C-8FE7212D9E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415"/>
          <a:stretch/>
        </p:blipFill>
        <p:spPr bwMode="auto">
          <a:xfrm>
            <a:off x="1333995" y="1104405"/>
            <a:ext cx="9144000" cy="51835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36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ampling bias - Sketchplanations">
            <a:extLst>
              <a:ext uri="{FF2B5EF4-FFF2-40B4-BE49-F238E27FC236}">
                <a16:creationId xmlns:a16="http://schemas.microsoft.com/office/drawing/2014/main" id="{FD7401ED-818E-40BB-8B34-0D2BB282B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077" y="1281756"/>
            <a:ext cx="4678879" cy="4474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770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TotalTime>
  <Words>201</Words>
  <Application>Microsoft Office PowerPoint</Application>
  <PresentationFormat>Widescreen</PresentationFormat>
  <Paragraphs>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vt:lpstr>
      <vt:lpstr>Trebuchet MS</vt:lpstr>
      <vt:lpstr>Wingdings</vt:lpstr>
      <vt:lpstr>Wingdings 3</vt:lpstr>
      <vt:lpstr>Facet</vt:lpstr>
      <vt:lpstr>Introduction to Statistics –C1</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Srivastava, Rajat</dc:creator>
  <cp:lastModifiedBy>Srivastava, Rajat</cp:lastModifiedBy>
  <cp:revision>6</cp:revision>
  <dcterms:created xsi:type="dcterms:W3CDTF">2022-11-01T15:25:23Z</dcterms:created>
  <dcterms:modified xsi:type="dcterms:W3CDTF">2022-11-03T17:17:14Z</dcterms:modified>
</cp:coreProperties>
</file>