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7" r:id="rId9"/>
    <p:sldId id="263" r:id="rId10"/>
    <p:sldId id="264" r:id="rId11"/>
    <p:sldId id="265" r:id="rId12"/>
    <p:sldId id="268" r:id="rId13"/>
    <p:sldId id="269" r:id="rId14"/>
    <p:sldId id="270" r:id="rId15"/>
    <p:sldId id="271" r:id="rId16"/>
    <p:sldId id="274" r:id="rId17"/>
    <p:sldId id="266" r:id="rId18"/>
    <p:sldId id="276" r:id="rId19"/>
    <p:sldId id="277" r:id="rId20"/>
    <p:sldId id="279" r:id="rId21"/>
    <p:sldId id="278"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05B39-5CA2-4437-8481-BA619B570998}" v="51" dt="2022-11-10T14:33:59.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astava, Rajat" userId="7032ccfb-6cb6-4d6c-bd80-6e4af8f54df6" providerId="ADAL" clId="{5C105B39-5CA2-4437-8481-BA619B570998}"/>
    <pc:docChg chg="undo custSel addSld modSld sldOrd">
      <pc:chgData name="Srivastava, Rajat" userId="7032ccfb-6cb6-4d6c-bd80-6e4af8f54df6" providerId="ADAL" clId="{5C105B39-5CA2-4437-8481-BA619B570998}" dt="2022-11-11T02:00:21.398" v="200" actId="14100"/>
      <pc:docMkLst>
        <pc:docMk/>
      </pc:docMkLst>
      <pc:sldChg chg="addSp modSp mod ord">
        <pc:chgData name="Srivastava, Rajat" userId="7032ccfb-6cb6-4d6c-bd80-6e4af8f54df6" providerId="ADAL" clId="{5C105B39-5CA2-4437-8481-BA619B570998}" dt="2022-11-11T02:00:21.398" v="200" actId="14100"/>
        <pc:sldMkLst>
          <pc:docMk/>
          <pc:sldMk cId="1142248184" sldId="266"/>
        </pc:sldMkLst>
        <pc:picChg chg="add mod">
          <ac:chgData name="Srivastava, Rajat" userId="7032ccfb-6cb6-4d6c-bd80-6e4af8f54df6" providerId="ADAL" clId="{5C105B39-5CA2-4437-8481-BA619B570998}" dt="2022-11-11T02:00:21.398" v="200" actId="14100"/>
          <ac:picMkLst>
            <pc:docMk/>
            <pc:sldMk cId="1142248184" sldId="266"/>
            <ac:picMk id="4" creationId="{1ED5E309-164A-4CF6-8D26-A3995A6EDDA5}"/>
          </ac:picMkLst>
        </pc:picChg>
      </pc:sldChg>
      <pc:sldChg chg="addSp delSp modSp mod">
        <pc:chgData name="Srivastava, Rajat" userId="7032ccfb-6cb6-4d6c-bd80-6e4af8f54df6" providerId="ADAL" clId="{5C105B39-5CA2-4437-8481-BA619B570998}" dt="2022-11-09T13:27:55.086" v="15" actId="14100"/>
        <pc:sldMkLst>
          <pc:docMk/>
          <pc:sldMk cId="154544358" sldId="269"/>
        </pc:sldMkLst>
        <pc:spChg chg="mod">
          <ac:chgData name="Srivastava, Rajat" userId="7032ccfb-6cb6-4d6c-bd80-6e4af8f54df6" providerId="ADAL" clId="{5C105B39-5CA2-4437-8481-BA619B570998}" dt="2022-11-09T13:26:22.271" v="2" actId="1076"/>
          <ac:spMkLst>
            <pc:docMk/>
            <pc:sldMk cId="154544358" sldId="269"/>
            <ac:spMk id="3" creationId="{D3470876-E15C-48C0-AD69-493493487DA1}"/>
          </ac:spMkLst>
        </pc:spChg>
        <pc:spChg chg="add mod">
          <ac:chgData name="Srivastava, Rajat" userId="7032ccfb-6cb6-4d6c-bd80-6e4af8f54df6" providerId="ADAL" clId="{5C105B39-5CA2-4437-8481-BA619B570998}" dt="2022-11-09T13:26:35.567" v="6" actId="1076"/>
          <ac:spMkLst>
            <pc:docMk/>
            <pc:sldMk cId="154544358" sldId="269"/>
            <ac:spMk id="4" creationId="{E61CC9E3-9B4B-4A83-B60B-55D52E8576A3}"/>
          </ac:spMkLst>
        </pc:spChg>
        <pc:spChg chg="add del">
          <ac:chgData name="Srivastava, Rajat" userId="7032ccfb-6cb6-4d6c-bd80-6e4af8f54df6" providerId="ADAL" clId="{5C105B39-5CA2-4437-8481-BA619B570998}" dt="2022-11-09T13:26:53.978" v="8" actId="11529"/>
          <ac:spMkLst>
            <pc:docMk/>
            <pc:sldMk cId="154544358" sldId="269"/>
            <ac:spMk id="5" creationId="{FED3519F-E116-4777-AB1A-F3F1A87DB106}"/>
          </ac:spMkLst>
        </pc:spChg>
        <pc:spChg chg="add del">
          <ac:chgData name="Srivastava, Rajat" userId="7032ccfb-6cb6-4d6c-bd80-6e4af8f54df6" providerId="ADAL" clId="{5C105B39-5CA2-4437-8481-BA619B570998}" dt="2022-11-09T13:27:06.868" v="10" actId="11529"/>
          <ac:spMkLst>
            <pc:docMk/>
            <pc:sldMk cId="154544358" sldId="269"/>
            <ac:spMk id="6" creationId="{5FDA0083-B8C3-4520-AF45-7594C2CF3647}"/>
          </ac:spMkLst>
        </pc:spChg>
        <pc:picChg chg="add mod">
          <ac:chgData name="Srivastava, Rajat" userId="7032ccfb-6cb6-4d6c-bd80-6e4af8f54df6" providerId="ADAL" clId="{5C105B39-5CA2-4437-8481-BA619B570998}" dt="2022-11-09T13:27:55.086" v="15" actId="14100"/>
          <ac:picMkLst>
            <pc:docMk/>
            <pc:sldMk cId="154544358" sldId="269"/>
            <ac:picMk id="8" creationId="{9AC06670-9C8D-422B-899D-47F4DEDA182E}"/>
          </ac:picMkLst>
        </pc:picChg>
      </pc:sldChg>
      <pc:sldChg chg="addSp modSp mod ord">
        <pc:chgData name="Srivastava, Rajat" userId="7032ccfb-6cb6-4d6c-bd80-6e4af8f54df6" providerId="ADAL" clId="{5C105B39-5CA2-4437-8481-BA619B570998}" dt="2022-11-10T14:17:24.869" v="102"/>
        <pc:sldMkLst>
          <pc:docMk/>
          <pc:sldMk cId="878084214" sldId="275"/>
        </pc:sldMkLst>
        <pc:spChg chg="mod">
          <ac:chgData name="Srivastava, Rajat" userId="7032ccfb-6cb6-4d6c-bd80-6e4af8f54df6" providerId="ADAL" clId="{5C105B39-5CA2-4437-8481-BA619B570998}" dt="2022-11-10T14:16:50.171" v="97" actId="20577"/>
          <ac:spMkLst>
            <pc:docMk/>
            <pc:sldMk cId="878084214" sldId="275"/>
            <ac:spMk id="3" creationId="{E63A625A-403A-4650-91CA-A8493B246820}"/>
          </ac:spMkLst>
        </pc:spChg>
        <pc:picChg chg="add mod">
          <ac:chgData name="Srivastava, Rajat" userId="7032ccfb-6cb6-4d6c-bd80-6e4af8f54df6" providerId="ADAL" clId="{5C105B39-5CA2-4437-8481-BA619B570998}" dt="2022-11-10T14:16:55.598" v="98" actId="1076"/>
          <ac:picMkLst>
            <pc:docMk/>
            <pc:sldMk cId="878084214" sldId="275"/>
            <ac:picMk id="5" creationId="{D62B5A3E-681C-4F3A-831C-CCD4D930AFC8}"/>
          </ac:picMkLst>
        </pc:picChg>
      </pc:sldChg>
      <pc:sldChg chg="addSp delSp modSp new mod ord setBg">
        <pc:chgData name="Srivastava, Rajat" userId="7032ccfb-6cb6-4d6c-bd80-6e4af8f54df6" providerId="ADAL" clId="{5C105B39-5CA2-4437-8481-BA619B570998}" dt="2022-11-10T14:19:52.452" v="131" actId="20577"/>
        <pc:sldMkLst>
          <pc:docMk/>
          <pc:sldMk cId="2734753022" sldId="276"/>
        </pc:sldMkLst>
        <pc:spChg chg="add mod">
          <ac:chgData name="Srivastava, Rajat" userId="7032ccfb-6cb6-4d6c-bd80-6e4af8f54df6" providerId="ADAL" clId="{5C105B39-5CA2-4437-8481-BA619B570998}" dt="2022-11-10T14:02:37.049" v="69" actId="14100"/>
          <ac:spMkLst>
            <pc:docMk/>
            <pc:sldMk cId="2734753022" sldId="276"/>
            <ac:spMk id="3" creationId="{244E13DA-095D-4113-B233-6C7DBE436C57}"/>
          </ac:spMkLst>
        </pc:spChg>
        <pc:spChg chg="add mod">
          <ac:chgData name="Srivastava, Rajat" userId="7032ccfb-6cb6-4d6c-bd80-6e4af8f54df6" providerId="ADAL" clId="{5C105B39-5CA2-4437-8481-BA619B570998}" dt="2022-11-10T14:19:52.452" v="131" actId="20577"/>
          <ac:spMkLst>
            <pc:docMk/>
            <pc:sldMk cId="2734753022" sldId="276"/>
            <ac:spMk id="4" creationId="{43D7DD34-6135-4B81-B571-564BC63D4222}"/>
          </ac:spMkLst>
        </pc:spChg>
        <pc:spChg chg="add del">
          <ac:chgData name="Srivastava, Rajat" userId="7032ccfb-6cb6-4d6c-bd80-6e4af8f54df6" providerId="ADAL" clId="{5C105B39-5CA2-4437-8481-BA619B570998}" dt="2022-11-10T13:59:58.103" v="47"/>
          <ac:spMkLst>
            <pc:docMk/>
            <pc:sldMk cId="2734753022" sldId="276"/>
            <ac:spMk id="5" creationId="{50218970-39FA-4AE1-BD63-183E8ADC8397}"/>
          </ac:spMkLst>
        </pc:spChg>
        <pc:spChg chg="add del">
          <ac:chgData name="Srivastava, Rajat" userId="7032ccfb-6cb6-4d6c-bd80-6e4af8f54df6" providerId="ADAL" clId="{5C105B39-5CA2-4437-8481-BA619B570998}" dt="2022-11-10T14:01:46.713" v="57" actId="26606"/>
          <ac:spMkLst>
            <pc:docMk/>
            <pc:sldMk cId="2734753022" sldId="276"/>
            <ac:spMk id="1033" creationId="{5E39A796-BE83-48B1-B33F-35C4A32AAB57}"/>
          </ac:spMkLst>
        </pc:spChg>
        <pc:spChg chg="add del">
          <ac:chgData name="Srivastava, Rajat" userId="7032ccfb-6cb6-4d6c-bd80-6e4af8f54df6" providerId="ADAL" clId="{5C105B39-5CA2-4437-8481-BA619B570998}" dt="2022-11-10T14:01:46.713" v="57" actId="26606"/>
          <ac:spMkLst>
            <pc:docMk/>
            <pc:sldMk cId="2734753022" sldId="276"/>
            <ac:spMk id="1035" creationId="{72F84B47-E267-4194-8194-831DB7B5547F}"/>
          </ac:spMkLst>
        </pc:spChg>
        <pc:spChg chg="add del">
          <ac:chgData name="Srivastava, Rajat" userId="7032ccfb-6cb6-4d6c-bd80-6e4af8f54df6" providerId="ADAL" clId="{5C105B39-5CA2-4437-8481-BA619B570998}" dt="2022-11-10T14:01:49.730" v="59" actId="26606"/>
          <ac:spMkLst>
            <pc:docMk/>
            <pc:sldMk cId="2734753022" sldId="276"/>
            <ac:spMk id="1038" creationId="{2B566528-1B12-4246-9431-5C2D7D081168}"/>
          </ac:spMkLst>
        </pc:spChg>
        <pc:spChg chg="add">
          <ac:chgData name="Srivastava, Rajat" userId="7032ccfb-6cb6-4d6c-bd80-6e4af8f54df6" providerId="ADAL" clId="{5C105B39-5CA2-4437-8481-BA619B570998}" dt="2022-11-10T14:01:49.730" v="60" actId="26606"/>
          <ac:spMkLst>
            <pc:docMk/>
            <pc:sldMk cId="2734753022" sldId="276"/>
            <ac:spMk id="1044" creationId="{2B97F24A-32CE-4C1C-A50D-3016B394DCFB}"/>
          </ac:spMkLst>
        </pc:spChg>
        <pc:spChg chg="add">
          <ac:chgData name="Srivastava, Rajat" userId="7032ccfb-6cb6-4d6c-bd80-6e4af8f54df6" providerId="ADAL" clId="{5C105B39-5CA2-4437-8481-BA619B570998}" dt="2022-11-10T14:01:49.730" v="60" actId="26606"/>
          <ac:spMkLst>
            <pc:docMk/>
            <pc:sldMk cId="2734753022" sldId="276"/>
            <ac:spMk id="1045" creationId="{CD8B4F24-440B-49E9-B85D-733523DC064B}"/>
          </ac:spMkLst>
        </pc:spChg>
        <pc:grpChg chg="add del">
          <ac:chgData name="Srivastava, Rajat" userId="7032ccfb-6cb6-4d6c-bd80-6e4af8f54df6" providerId="ADAL" clId="{5C105B39-5CA2-4437-8481-BA619B570998}" dt="2022-11-10T14:01:49.730" v="59" actId="26606"/>
          <ac:grpSpMkLst>
            <pc:docMk/>
            <pc:sldMk cId="2734753022" sldId="276"/>
            <ac:grpSpMk id="1039" creationId="{5995D10D-E9C9-47DB-AE7E-801FEF38F5C9}"/>
          </ac:grpSpMkLst>
        </pc:grpChg>
        <pc:grpChg chg="add del">
          <ac:chgData name="Srivastava, Rajat" userId="7032ccfb-6cb6-4d6c-bd80-6e4af8f54df6" providerId="ADAL" clId="{5C105B39-5CA2-4437-8481-BA619B570998}" dt="2022-11-10T14:01:49.730" v="59" actId="26606"/>
          <ac:grpSpMkLst>
            <pc:docMk/>
            <pc:sldMk cId="2734753022" sldId="276"/>
            <ac:grpSpMk id="1042" creationId="{828A5161-06F1-46CF-8AD7-844680A59E13}"/>
          </ac:grpSpMkLst>
        </pc:grpChg>
        <pc:picChg chg="add del mod">
          <ac:chgData name="Srivastava, Rajat" userId="7032ccfb-6cb6-4d6c-bd80-6e4af8f54df6" providerId="ADAL" clId="{5C105B39-5CA2-4437-8481-BA619B570998}" dt="2022-11-10T14:01:32.263" v="54" actId="478"/>
          <ac:picMkLst>
            <pc:docMk/>
            <pc:sldMk cId="2734753022" sldId="276"/>
            <ac:picMk id="7" creationId="{7F59B659-200F-4449-BA80-9E8D5F7A5921}"/>
          </ac:picMkLst>
        </pc:picChg>
        <pc:picChg chg="add mod">
          <ac:chgData name="Srivastava, Rajat" userId="7032ccfb-6cb6-4d6c-bd80-6e4af8f54df6" providerId="ADAL" clId="{5C105B39-5CA2-4437-8481-BA619B570998}" dt="2022-11-10T14:03:03.603" v="72" actId="1076"/>
          <ac:picMkLst>
            <pc:docMk/>
            <pc:sldMk cId="2734753022" sldId="276"/>
            <ac:picMk id="1028" creationId="{2C23B908-F294-41B5-8C3E-4BD4AF524206}"/>
          </ac:picMkLst>
        </pc:picChg>
      </pc:sldChg>
      <pc:sldChg chg="addSp delSp modSp new mod setBg">
        <pc:chgData name="Srivastava, Rajat" userId="7032ccfb-6cb6-4d6c-bd80-6e4af8f54df6" providerId="ADAL" clId="{5C105B39-5CA2-4437-8481-BA619B570998}" dt="2022-11-10T14:33:59.543" v="191" actId="14100"/>
        <pc:sldMkLst>
          <pc:docMk/>
          <pc:sldMk cId="750933374" sldId="277"/>
        </pc:sldMkLst>
        <pc:spChg chg="add mod">
          <ac:chgData name="Srivastava, Rajat" userId="7032ccfb-6cb6-4d6c-bd80-6e4af8f54df6" providerId="ADAL" clId="{5C105B39-5CA2-4437-8481-BA619B570998}" dt="2022-11-10T14:23:12.965" v="150" actId="26606"/>
          <ac:spMkLst>
            <pc:docMk/>
            <pc:sldMk cId="750933374" sldId="277"/>
            <ac:spMk id="2" creationId="{AFD08D2A-B425-4E6D-94EC-3B4D82F72BE1}"/>
          </ac:spMkLst>
        </pc:spChg>
        <pc:spChg chg="add del">
          <ac:chgData name="Srivastava, Rajat" userId="7032ccfb-6cb6-4d6c-bd80-6e4af8f54df6" providerId="ADAL" clId="{5C105B39-5CA2-4437-8481-BA619B570998}" dt="2022-11-10T14:23:05.610" v="145" actId="26606"/>
          <ac:spMkLst>
            <pc:docMk/>
            <pc:sldMk cId="750933374" sldId="277"/>
            <ac:spMk id="2059" creationId="{D4771268-CB57-404A-9271-370EB28F6090}"/>
          </ac:spMkLst>
        </pc:spChg>
        <pc:spChg chg="add del">
          <ac:chgData name="Srivastava, Rajat" userId="7032ccfb-6cb6-4d6c-bd80-6e4af8f54df6" providerId="ADAL" clId="{5C105B39-5CA2-4437-8481-BA619B570998}" dt="2022-11-10T14:23:10.227" v="147" actId="26606"/>
          <ac:spMkLst>
            <pc:docMk/>
            <pc:sldMk cId="750933374" sldId="277"/>
            <ac:spMk id="2061" creationId="{047C8CCB-F95D-4249-92DD-651249D3535A}"/>
          </ac:spMkLst>
        </pc:spChg>
        <pc:spChg chg="add del">
          <ac:chgData name="Srivastava, Rajat" userId="7032ccfb-6cb6-4d6c-bd80-6e4af8f54df6" providerId="ADAL" clId="{5C105B39-5CA2-4437-8481-BA619B570998}" dt="2022-11-10T14:23:10.227" v="147" actId="26606"/>
          <ac:spMkLst>
            <pc:docMk/>
            <pc:sldMk cId="750933374" sldId="277"/>
            <ac:spMk id="2062" creationId="{6753252F-4873-4F63-801D-CC719279A7D5}"/>
          </ac:spMkLst>
        </pc:spChg>
        <pc:spChg chg="add del">
          <ac:chgData name="Srivastava, Rajat" userId="7032ccfb-6cb6-4d6c-bd80-6e4af8f54df6" providerId="ADAL" clId="{5C105B39-5CA2-4437-8481-BA619B570998}" dt="2022-11-10T14:23:12.965" v="149" actId="26606"/>
          <ac:spMkLst>
            <pc:docMk/>
            <pc:sldMk cId="750933374" sldId="277"/>
            <ac:spMk id="2064" creationId="{D12DDE76-C203-4047-9998-63900085B5E8}"/>
          </ac:spMkLst>
        </pc:spChg>
        <pc:spChg chg="add">
          <ac:chgData name="Srivastava, Rajat" userId="7032ccfb-6cb6-4d6c-bd80-6e4af8f54df6" providerId="ADAL" clId="{5C105B39-5CA2-4437-8481-BA619B570998}" dt="2022-11-10T14:23:12.965" v="150" actId="26606"/>
          <ac:spMkLst>
            <pc:docMk/>
            <pc:sldMk cId="750933374" sldId="277"/>
            <ac:spMk id="2066" creationId="{D4771268-CB57-404A-9271-370EB28F6090}"/>
          </ac:spMkLst>
        </pc:spChg>
        <pc:picChg chg="add mod">
          <ac:chgData name="Srivastava, Rajat" userId="7032ccfb-6cb6-4d6c-bd80-6e4af8f54df6" providerId="ADAL" clId="{5C105B39-5CA2-4437-8481-BA619B570998}" dt="2022-11-10T14:33:59.543" v="191" actId="14100"/>
          <ac:picMkLst>
            <pc:docMk/>
            <pc:sldMk cId="750933374" sldId="277"/>
            <ac:picMk id="3" creationId="{8893E359-E8D5-4829-A53C-9B9373B8433E}"/>
          </ac:picMkLst>
        </pc:picChg>
        <pc:picChg chg="add del mod">
          <ac:chgData name="Srivastava, Rajat" userId="7032ccfb-6cb6-4d6c-bd80-6e4af8f54df6" providerId="ADAL" clId="{5C105B39-5CA2-4437-8481-BA619B570998}" dt="2022-11-10T14:21:43.407" v="135" actId="478"/>
          <ac:picMkLst>
            <pc:docMk/>
            <pc:sldMk cId="750933374" sldId="277"/>
            <ac:picMk id="2050" creationId="{5EF0A3CC-5ADF-4F53-BA77-D97D52BEF6B2}"/>
          </ac:picMkLst>
        </pc:picChg>
        <pc:picChg chg="add del mod">
          <ac:chgData name="Srivastava, Rajat" userId="7032ccfb-6cb6-4d6c-bd80-6e4af8f54df6" providerId="ADAL" clId="{5C105B39-5CA2-4437-8481-BA619B570998}" dt="2022-11-10T14:22:32.528" v="141" actId="478"/>
          <ac:picMkLst>
            <pc:docMk/>
            <pc:sldMk cId="750933374" sldId="277"/>
            <ac:picMk id="2052" creationId="{30475248-EAFA-4D83-A1D3-CC6E83A7C94B}"/>
          </ac:picMkLst>
        </pc:picChg>
        <pc:picChg chg="add del mod">
          <ac:chgData name="Srivastava, Rajat" userId="7032ccfb-6cb6-4d6c-bd80-6e4af8f54df6" providerId="ADAL" clId="{5C105B39-5CA2-4437-8481-BA619B570998}" dt="2022-11-10T14:24:43.146" v="155" actId="21"/>
          <ac:picMkLst>
            <pc:docMk/>
            <pc:sldMk cId="750933374" sldId="277"/>
            <ac:picMk id="2054" creationId="{549BD49D-39B7-4562-8FDE-7CCFF028120A}"/>
          </ac:picMkLst>
        </pc:picChg>
        <pc:picChg chg="add del mod">
          <ac:chgData name="Srivastava, Rajat" userId="7032ccfb-6cb6-4d6c-bd80-6e4af8f54df6" providerId="ADAL" clId="{5C105B39-5CA2-4437-8481-BA619B570998}" dt="2022-11-10T14:28:25.898" v="170" actId="478"/>
          <ac:picMkLst>
            <pc:docMk/>
            <pc:sldMk cId="750933374" sldId="277"/>
            <ac:picMk id="2056" creationId="{0361A739-4188-4EB8-9831-D65D51B5AC1D}"/>
          </ac:picMkLst>
        </pc:picChg>
        <pc:picChg chg="add del mod">
          <ac:chgData name="Srivastava, Rajat" userId="7032ccfb-6cb6-4d6c-bd80-6e4af8f54df6" providerId="ADAL" clId="{5C105B39-5CA2-4437-8481-BA619B570998}" dt="2022-11-10T14:33:46.296" v="186" actId="478"/>
          <ac:picMkLst>
            <pc:docMk/>
            <pc:sldMk cId="750933374" sldId="277"/>
            <ac:picMk id="2058" creationId="{BDD0763C-19CF-48A5-A08A-BE967D564DAD}"/>
          </ac:picMkLst>
        </pc:picChg>
        <pc:picChg chg="add del">
          <ac:chgData name="Srivastava, Rajat" userId="7032ccfb-6cb6-4d6c-bd80-6e4af8f54df6" providerId="ADAL" clId="{5C105B39-5CA2-4437-8481-BA619B570998}" dt="2022-11-10T14:33:46.296" v="186" actId="478"/>
          <ac:picMkLst>
            <pc:docMk/>
            <pc:sldMk cId="750933374" sldId="277"/>
            <ac:picMk id="2060" creationId="{43EB9DF9-6815-46D3-9AEF-4E5FB2BAF879}"/>
          </ac:picMkLst>
        </pc:picChg>
      </pc:sldChg>
      <pc:sldChg chg="addSp modSp new">
        <pc:chgData name="Srivastava, Rajat" userId="7032ccfb-6cb6-4d6c-bd80-6e4af8f54df6" providerId="ADAL" clId="{5C105B39-5CA2-4437-8481-BA619B570998}" dt="2022-11-10T14:25:52.895" v="166" actId="14100"/>
        <pc:sldMkLst>
          <pc:docMk/>
          <pc:sldMk cId="1089115819" sldId="278"/>
        </pc:sldMkLst>
        <pc:picChg chg="add mod">
          <ac:chgData name="Srivastava, Rajat" userId="7032ccfb-6cb6-4d6c-bd80-6e4af8f54df6" providerId="ADAL" clId="{5C105B39-5CA2-4437-8481-BA619B570998}" dt="2022-11-10T14:25:52.895" v="166" actId="14100"/>
          <ac:picMkLst>
            <pc:docMk/>
            <pc:sldMk cId="1089115819" sldId="278"/>
            <ac:picMk id="2" creationId="{63491B14-19C1-4B39-996F-651C451107BC}"/>
          </ac:picMkLst>
        </pc:picChg>
      </pc:sldChg>
      <pc:sldChg chg="addSp modSp new mod">
        <pc:chgData name="Srivastava, Rajat" userId="7032ccfb-6cb6-4d6c-bd80-6e4af8f54df6" providerId="ADAL" clId="{5C105B39-5CA2-4437-8481-BA619B570998}" dt="2022-11-10T14:32:09.501" v="184" actId="1440"/>
        <pc:sldMkLst>
          <pc:docMk/>
          <pc:sldMk cId="804759008" sldId="279"/>
        </pc:sldMkLst>
        <pc:picChg chg="add mod">
          <ac:chgData name="Srivastava, Rajat" userId="7032ccfb-6cb6-4d6c-bd80-6e4af8f54df6" providerId="ADAL" clId="{5C105B39-5CA2-4437-8481-BA619B570998}" dt="2022-11-10T14:32:04.760" v="183" actId="1440"/>
          <ac:picMkLst>
            <pc:docMk/>
            <pc:sldMk cId="804759008" sldId="279"/>
            <ac:picMk id="3" creationId="{A9691808-5D16-48D6-A643-4F6ECEDBCBE1}"/>
          </ac:picMkLst>
        </pc:picChg>
        <pc:picChg chg="add mod">
          <ac:chgData name="Srivastava, Rajat" userId="7032ccfb-6cb6-4d6c-bd80-6e4af8f54df6" providerId="ADAL" clId="{5C105B39-5CA2-4437-8481-BA619B570998}" dt="2022-11-10T14:32:09.501" v="184" actId="1440"/>
          <ac:picMkLst>
            <pc:docMk/>
            <pc:sldMk cId="804759008" sldId="279"/>
            <ac:picMk id="5" creationId="{AFD15D79-A225-4BAA-BBAC-E585AA27C3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DB21-5644-4143-BB81-18D0F5A30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EFC6D0-6675-46D7-89D3-C8519860F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1037CE-F101-438F-BD40-4DCED91FC2B3}"/>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6D0697E0-3784-46BA-A3B3-C9B9FF889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D9EB2-0AF5-4197-9082-2B8590607AFF}"/>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57867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67E2-47A1-463D-A006-7DC90A5184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A695F6-0CF3-4366-A42B-2783DF8A9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C070B-DAC6-4E7D-A65A-55E42159D8E7}"/>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3C400625-C2FE-4C3C-B226-811157F27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5EEC7-63AC-4280-A592-20094CD7E526}"/>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84352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18D169-509C-4217-8BA3-67847EE3F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5B07BE-9C77-41D8-BED4-3547C3E061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B156-DE2B-46CC-A39E-85A36FEC6892}"/>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54E2DD80-B822-4AF7-947A-2700F9696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CF216-6FEF-4F8A-BB51-828FF4EAAAA3}"/>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7689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0AAF-332F-465C-9C9C-92155E62D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B8656-7CBE-4B20-9AA5-FEE96687B9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BC44F-8AAA-4336-B1D2-F8474C58D4EF}"/>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1BF1B429-523F-4E65-B435-6254C24EA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B959E-6E13-44A8-89F5-D1BB2F93AEDA}"/>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373320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CE6A-B1DF-47F2-A7C7-0CE1329BA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1B2821-B400-4B7F-A9CF-180B0FC82F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3B010-A5F1-4E75-9204-D59A0AD9BC9B}"/>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ED7CE774-3619-40BF-89BE-BF082EB6B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CB712-E3C4-4ECF-91B8-3E21563AA0D9}"/>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04091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70D7-A4D7-4352-8B72-E573B28BA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A17A0-5EE3-4BBF-92AD-C771841F6A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468B67-2520-48FC-AC5D-7171EF8B87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071709-5706-4877-A2C5-1BC297CCE97D}"/>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6" name="Footer Placeholder 5">
            <a:extLst>
              <a:ext uri="{FF2B5EF4-FFF2-40B4-BE49-F238E27FC236}">
                <a16:creationId xmlns:a16="http://schemas.microsoft.com/office/drawing/2014/main" id="{EBA63C15-F75E-4D80-886D-197EE7B7B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C1DAF-6019-40CC-A65D-F7CFC976DBD1}"/>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65240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15E3-3F50-4F80-AC4F-2FD646147E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EAF4DB-3DE8-40BB-BA34-81AD628A8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F2BD2-E062-4C51-A912-055A868D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C09AC-DF19-417A-9FFF-7CA27C39D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748274-588E-43D3-B502-CA80983C7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16201-DFD9-41EE-A537-34761080E710}"/>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8" name="Footer Placeholder 7">
            <a:extLst>
              <a:ext uri="{FF2B5EF4-FFF2-40B4-BE49-F238E27FC236}">
                <a16:creationId xmlns:a16="http://schemas.microsoft.com/office/drawing/2014/main" id="{1258D444-6B19-40A8-9C31-C4B4814F8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847064-DD58-426A-B924-2A1BF7849943}"/>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10908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9D46-261E-45D9-A617-602A1DB0B7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DC6CD3-45E4-4A68-B3FC-C51735B05C59}"/>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4" name="Footer Placeholder 3">
            <a:extLst>
              <a:ext uri="{FF2B5EF4-FFF2-40B4-BE49-F238E27FC236}">
                <a16:creationId xmlns:a16="http://schemas.microsoft.com/office/drawing/2014/main" id="{B87B8CD7-E763-4DEF-B271-40777B9107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BAB6C6-9A71-4D37-99C4-6351433F38BE}"/>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83138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1D5FC5-4BC5-4F02-9584-94C0B82F85B2}"/>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3" name="Footer Placeholder 2">
            <a:extLst>
              <a:ext uri="{FF2B5EF4-FFF2-40B4-BE49-F238E27FC236}">
                <a16:creationId xmlns:a16="http://schemas.microsoft.com/office/drawing/2014/main" id="{92711056-2A0B-4C1B-8F5B-4E3D193AC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C63CF6-A545-482C-A6F1-D44738D76208}"/>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153502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DF50-C111-4484-B129-CD49CC742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64CC3-46F6-48BA-A28C-E5C0FF3ED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10991-6720-4E8B-9B05-EDCFD90DC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35668-2115-40E5-9753-CE4E08BD45E8}"/>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6" name="Footer Placeholder 5">
            <a:extLst>
              <a:ext uri="{FF2B5EF4-FFF2-40B4-BE49-F238E27FC236}">
                <a16:creationId xmlns:a16="http://schemas.microsoft.com/office/drawing/2014/main" id="{C67D9031-9AA8-41AD-8622-FF7C5C1FF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2F151-15B4-48CF-8438-EA86CE8C5541}"/>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4064849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3925-5CCB-4223-B9E7-641CB9028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117DD6-D580-455F-85A8-18D41D96B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22DBB-A14C-4173-9E36-EDB16DFB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F929C4-D7C3-42AE-85DD-32A20056B424}"/>
              </a:ext>
            </a:extLst>
          </p:cNvPr>
          <p:cNvSpPr>
            <a:spLocks noGrp="1"/>
          </p:cNvSpPr>
          <p:nvPr>
            <p:ph type="dt" sz="half" idx="10"/>
          </p:nvPr>
        </p:nvSpPr>
        <p:spPr/>
        <p:txBody>
          <a:bodyPr/>
          <a:lstStyle/>
          <a:p>
            <a:fld id="{F4D6C4E9-7A72-4C6A-904C-93E16BB177F6}" type="datetimeFigureOut">
              <a:rPr lang="en-US" smtClean="0"/>
              <a:t>11/11/2022</a:t>
            </a:fld>
            <a:endParaRPr lang="en-US"/>
          </a:p>
        </p:txBody>
      </p:sp>
      <p:sp>
        <p:nvSpPr>
          <p:cNvPr id="6" name="Footer Placeholder 5">
            <a:extLst>
              <a:ext uri="{FF2B5EF4-FFF2-40B4-BE49-F238E27FC236}">
                <a16:creationId xmlns:a16="http://schemas.microsoft.com/office/drawing/2014/main" id="{5207AF55-4B45-4C82-8EE4-FC3C6641E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9438E-E10D-4594-855F-079C4CC6E45B}"/>
              </a:ext>
            </a:extLst>
          </p:cNvPr>
          <p:cNvSpPr>
            <a:spLocks noGrp="1"/>
          </p:cNvSpPr>
          <p:nvPr>
            <p:ph type="sldNum" sz="quarter" idx="12"/>
          </p:nvPr>
        </p:nvSpPr>
        <p:spPr/>
        <p:txBody>
          <a:bodyPr/>
          <a:lstStyle/>
          <a:p>
            <a:fld id="{8316B023-EAA9-404F-9441-A86EAE5DAC98}" type="slidenum">
              <a:rPr lang="en-US" smtClean="0"/>
              <a:t>‹#›</a:t>
            </a:fld>
            <a:endParaRPr lang="en-US"/>
          </a:p>
        </p:txBody>
      </p:sp>
    </p:spTree>
    <p:extLst>
      <p:ext uri="{BB962C8B-B14F-4D97-AF65-F5344CB8AC3E}">
        <p14:creationId xmlns:p14="http://schemas.microsoft.com/office/powerpoint/2010/main" val="67197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83284-A204-40A8-BA8B-D4EC4229F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EDFF6-8669-4DEC-865B-6D9FEAE0F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FAAA-3301-4678-A200-32427729E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6C4E9-7A72-4C6A-904C-93E16BB177F6}" type="datetimeFigureOut">
              <a:rPr lang="en-US" smtClean="0"/>
              <a:t>11/11/2022</a:t>
            </a:fld>
            <a:endParaRPr lang="en-US"/>
          </a:p>
        </p:txBody>
      </p:sp>
      <p:sp>
        <p:nvSpPr>
          <p:cNvPr id="5" name="Footer Placeholder 4">
            <a:extLst>
              <a:ext uri="{FF2B5EF4-FFF2-40B4-BE49-F238E27FC236}">
                <a16:creationId xmlns:a16="http://schemas.microsoft.com/office/drawing/2014/main" id="{FE2D72B8-4550-4CBD-80F6-7D5DA60270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A09685-1361-4031-A325-72CD35617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6B023-EAA9-404F-9441-A86EAE5DAC98}" type="slidenum">
              <a:rPr lang="en-US" smtClean="0"/>
              <a:t>‹#›</a:t>
            </a:fld>
            <a:endParaRPr lang="en-US"/>
          </a:p>
        </p:txBody>
      </p:sp>
    </p:spTree>
    <p:extLst>
      <p:ext uri="{BB962C8B-B14F-4D97-AF65-F5344CB8AC3E}">
        <p14:creationId xmlns:p14="http://schemas.microsoft.com/office/powerpoint/2010/main" val="228946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8299-35DA-4036-8150-CE8F96EF0D95}"/>
              </a:ext>
            </a:extLst>
          </p:cNvPr>
          <p:cNvSpPr>
            <a:spLocks noGrp="1"/>
          </p:cNvSpPr>
          <p:nvPr>
            <p:ph type="ctrTitle"/>
          </p:nvPr>
        </p:nvSpPr>
        <p:spPr>
          <a:xfrm>
            <a:off x="1524000" y="2406315"/>
            <a:ext cx="9144000" cy="1103647"/>
          </a:xfrm>
          <a:solidFill>
            <a:schemeClr val="accent2">
              <a:lumMod val="60000"/>
              <a:lumOff val="40000"/>
            </a:schemeClr>
          </a:solidFill>
        </p:spPr>
        <p:txBody>
          <a:bodyPr/>
          <a:lstStyle/>
          <a:p>
            <a:r>
              <a:rPr lang="en-US" dirty="0"/>
              <a:t>Probability Distribution</a:t>
            </a:r>
          </a:p>
        </p:txBody>
      </p:sp>
      <p:sp>
        <p:nvSpPr>
          <p:cNvPr id="3" name="Subtitle 2">
            <a:extLst>
              <a:ext uri="{FF2B5EF4-FFF2-40B4-BE49-F238E27FC236}">
                <a16:creationId xmlns:a16="http://schemas.microsoft.com/office/drawing/2014/main" id="{DD888328-C56D-4E8B-8302-69C5D4FC772E}"/>
              </a:ext>
            </a:extLst>
          </p:cNvPr>
          <p:cNvSpPr>
            <a:spLocks noGrp="1"/>
          </p:cNvSpPr>
          <p:nvPr>
            <p:ph type="subTitle" idx="1"/>
          </p:nvPr>
        </p:nvSpPr>
        <p:spPr>
          <a:xfrm>
            <a:off x="1524000" y="3602038"/>
            <a:ext cx="9144000" cy="450198"/>
          </a:xfrm>
          <a:solidFill>
            <a:schemeClr val="accent1">
              <a:lumMod val="60000"/>
              <a:lumOff val="40000"/>
            </a:schemeClr>
          </a:solidFill>
        </p:spPr>
        <p:txBody>
          <a:bodyPr/>
          <a:lstStyle/>
          <a:p>
            <a:pPr algn="r"/>
            <a:r>
              <a:rPr lang="en-US" dirty="0"/>
              <a:t>Rajat Srivastava</a:t>
            </a:r>
          </a:p>
        </p:txBody>
      </p:sp>
    </p:spTree>
    <p:extLst>
      <p:ext uri="{BB962C8B-B14F-4D97-AF65-F5344CB8AC3E}">
        <p14:creationId xmlns:p14="http://schemas.microsoft.com/office/powerpoint/2010/main" val="1498468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A0FE37-E19D-4398-AB13-0E064F3DA949}"/>
              </a:ext>
            </a:extLst>
          </p:cNvPr>
          <p:cNvPicPr>
            <a:picLocks noChangeAspect="1"/>
          </p:cNvPicPr>
          <p:nvPr/>
        </p:nvPicPr>
        <p:blipFill>
          <a:blip r:embed="rId2"/>
          <a:stretch>
            <a:fillRect/>
          </a:stretch>
        </p:blipFill>
        <p:spPr>
          <a:xfrm>
            <a:off x="139235" y="199870"/>
            <a:ext cx="5424166" cy="3397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F0DAC260-1705-45C5-ABB4-34DAC9C1027D}"/>
              </a:ext>
            </a:extLst>
          </p:cNvPr>
          <p:cNvPicPr>
            <a:picLocks noChangeAspect="1"/>
          </p:cNvPicPr>
          <p:nvPr/>
        </p:nvPicPr>
        <p:blipFill>
          <a:blip r:embed="rId3"/>
          <a:stretch>
            <a:fillRect/>
          </a:stretch>
        </p:blipFill>
        <p:spPr>
          <a:xfrm>
            <a:off x="5870151" y="199869"/>
            <a:ext cx="5980483" cy="3397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27F18714-A7E2-48B3-BC7A-5D0028AE9F25}"/>
              </a:ext>
            </a:extLst>
          </p:cNvPr>
          <p:cNvSpPr txBox="1"/>
          <p:nvPr/>
        </p:nvSpPr>
        <p:spPr>
          <a:xfrm>
            <a:off x="139235" y="5995035"/>
            <a:ext cx="11639350" cy="646331"/>
          </a:xfrm>
          <a:prstGeom prst="rect">
            <a:avLst/>
          </a:prstGeom>
          <a:solidFill>
            <a:schemeClr val="accent2">
              <a:lumMod val="60000"/>
              <a:lumOff val="40000"/>
            </a:schemeClr>
          </a:solidFill>
        </p:spPr>
        <p:txBody>
          <a:bodyPr wrap="square">
            <a:spAutoFit/>
          </a:bodyPr>
          <a:lstStyle/>
          <a:p>
            <a:r>
              <a:rPr lang="en-US" b="0" i="0" dirty="0">
                <a:solidFill>
                  <a:srgbClr val="0D405F"/>
                </a:solidFill>
                <a:effectLst/>
                <a:latin typeface="Inter"/>
              </a:rPr>
              <a:t>Q1. You collect SAT scores from students in a new test preparation course. The data follows a normal distribution with a mean score (</a:t>
            </a:r>
            <a:r>
              <a:rPr lang="en-US" b="0" i="1" dirty="0">
                <a:solidFill>
                  <a:srgbClr val="0D405F"/>
                </a:solidFill>
                <a:effectLst/>
                <a:latin typeface="Inter"/>
              </a:rPr>
              <a:t>M</a:t>
            </a:r>
            <a:r>
              <a:rPr lang="en-US" b="0" i="0" dirty="0">
                <a:solidFill>
                  <a:srgbClr val="0D405F"/>
                </a:solidFill>
                <a:effectLst/>
                <a:latin typeface="Inter"/>
              </a:rPr>
              <a:t>) of 1150 and a standard deviation (</a:t>
            </a:r>
            <a:r>
              <a:rPr lang="en-US" b="0" i="1" dirty="0">
                <a:solidFill>
                  <a:srgbClr val="0D405F"/>
                </a:solidFill>
                <a:effectLst/>
                <a:latin typeface="Inter"/>
              </a:rPr>
              <a:t>SD</a:t>
            </a:r>
            <a:r>
              <a:rPr lang="en-US" b="0" i="0" dirty="0">
                <a:solidFill>
                  <a:srgbClr val="0D405F"/>
                </a:solidFill>
                <a:effectLst/>
                <a:latin typeface="Inter"/>
              </a:rPr>
              <a:t>) of 150.</a:t>
            </a:r>
          </a:p>
        </p:txBody>
      </p:sp>
      <p:pic>
        <p:nvPicPr>
          <p:cNvPr id="4" name="Picture 3">
            <a:extLst>
              <a:ext uri="{FF2B5EF4-FFF2-40B4-BE49-F238E27FC236}">
                <a16:creationId xmlns:a16="http://schemas.microsoft.com/office/drawing/2014/main" id="{BC249DB5-A20C-43EC-94E3-9BFF019F0A79}"/>
              </a:ext>
            </a:extLst>
          </p:cNvPr>
          <p:cNvPicPr>
            <a:picLocks noChangeAspect="1"/>
          </p:cNvPicPr>
          <p:nvPr/>
        </p:nvPicPr>
        <p:blipFill>
          <a:blip r:embed="rId4"/>
          <a:stretch>
            <a:fillRect/>
          </a:stretch>
        </p:blipFill>
        <p:spPr>
          <a:xfrm>
            <a:off x="2851318" y="3748360"/>
            <a:ext cx="5112013" cy="2095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205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2BF27-2B2D-4297-B5DE-C4957A3AE636}"/>
              </a:ext>
            </a:extLst>
          </p:cNvPr>
          <p:cNvSpPr txBox="1"/>
          <p:nvPr/>
        </p:nvSpPr>
        <p:spPr>
          <a:xfrm>
            <a:off x="2856296" y="195531"/>
            <a:ext cx="6097604" cy="369332"/>
          </a:xfrm>
          <a:prstGeom prst="rect">
            <a:avLst/>
          </a:prstGeom>
          <a:solidFill>
            <a:schemeClr val="tx2">
              <a:lumMod val="60000"/>
              <a:lumOff val="40000"/>
            </a:schemeClr>
          </a:solidFill>
        </p:spPr>
        <p:txBody>
          <a:bodyPr wrap="square">
            <a:spAutoFit/>
          </a:bodyPr>
          <a:lstStyle/>
          <a:p>
            <a:pPr algn="l"/>
            <a:r>
              <a:rPr lang="en-US" b="0" i="0" dirty="0">
                <a:solidFill>
                  <a:srgbClr val="222222"/>
                </a:solidFill>
                <a:effectLst/>
                <a:latin typeface="roboto slab"/>
              </a:rPr>
              <a:t>Standard Normal Distribution and Standard Scores</a:t>
            </a:r>
          </a:p>
        </p:txBody>
      </p:sp>
      <p:sp>
        <p:nvSpPr>
          <p:cNvPr id="5" name="TextBox 4">
            <a:extLst>
              <a:ext uri="{FF2B5EF4-FFF2-40B4-BE49-F238E27FC236}">
                <a16:creationId xmlns:a16="http://schemas.microsoft.com/office/drawing/2014/main" id="{CA65160B-F360-4AFA-B519-12AE19FD061C}"/>
              </a:ext>
            </a:extLst>
          </p:cNvPr>
          <p:cNvSpPr txBox="1"/>
          <p:nvPr/>
        </p:nvSpPr>
        <p:spPr>
          <a:xfrm>
            <a:off x="36897" y="609962"/>
            <a:ext cx="12118206" cy="2031325"/>
          </a:xfrm>
          <a:prstGeom prst="rect">
            <a:avLst/>
          </a:prstGeom>
          <a:solidFill>
            <a:schemeClr val="accent1">
              <a:lumMod val="40000"/>
              <a:lumOff val="60000"/>
            </a:schemeClr>
          </a:solidFill>
        </p:spPr>
        <p:txBody>
          <a:bodyPr wrap="square">
            <a:spAutoFit/>
          </a:bodyPr>
          <a:lstStyle/>
          <a:p>
            <a:r>
              <a:rPr lang="en-US" dirty="0">
                <a:solidFill>
                  <a:srgbClr val="767673"/>
                </a:solidFill>
                <a:latin typeface="droid sans"/>
              </a:rPr>
              <a:t>T</a:t>
            </a:r>
            <a:r>
              <a:rPr lang="en-US" b="0" i="0" dirty="0">
                <a:solidFill>
                  <a:srgbClr val="767673"/>
                </a:solidFill>
                <a:effectLst/>
                <a:latin typeface="droid sans"/>
              </a:rPr>
              <a:t>he standard normal distribution is a special case of the normal distribution where the mean is zero and the standard deviation is 1. This distribution is also known as the Z-distribution.</a:t>
            </a:r>
          </a:p>
          <a:p>
            <a:r>
              <a:rPr lang="en-US" dirty="0">
                <a:solidFill>
                  <a:srgbClr val="767673"/>
                </a:solidFill>
                <a:latin typeface="droid sans"/>
              </a:rPr>
              <a:t>	</a:t>
            </a:r>
            <a:r>
              <a:rPr lang="en-US" b="0" i="0" dirty="0">
                <a:solidFill>
                  <a:srgbClr val="767673"/>
                </a:solidFill>
                <a:effectLst/>
                <a:latin typeface="droid sans"/>
              </a:rPr>
              <a:t>A value on the standard normal distribution is known as a standard score or a Z-score. A standard score represents the number of standard deviations above or below the mean that a specific observation falls. </a:t>
            </a:r>
          </a:p>
          <a:p>
            <a:endParaRPr lang="en-US" dirty="0">
              <a:solidFill>
                <a:srgbClr val="767673"/>
              </a:solidFill>
              <a:latin typeface="droid sans"/>
            </a:endParaRPr>
          </a:p>
          <a:p>
            <a:r>
              <a:rPr lang="en-US" b="0" i="0" dirty="0">
                <a:solidFill>
                  <a:schemeClr val="accent2"/>
                </a:solidFill>
                <a:effectLst/>
                <a:latin typeface="droid sans"/>
              </a:rPr>
              <a:t>For example, a standard score of 1.5 indicates that the observation is 1.5 standard deviations above the mean. On the other hand, a negative score represents a value below the average. The mean has a Z-score of 0.</a:t>
            </a:r>
            <a:endParaRPr lang="en-US" dirty="0">
              <a:solidFill>
                <a:schemeClr val="accent2"/>
              </a:solidFill>
            </a:endParaRPr>
          </a:p>
        </p:txBody>
      </p:sp>
      <p:sp>
        <p:nvSpPr>
          <p:cNvPr id="10" name="TextBox 9">
            <a:extLst>
              <a:ext uri="{FF2B5EF4-FFF2-40B4-BE49-F238E27FC236}">
                <a16:creationId xmlns:a16="http://schemas.microsoft.com/office/drawing/2014/main" id="{857612CE-6F6E-4B21-B096-010D9C31B883}"/>
              </a:ext>
            </a:extLst>
          </p:cNvPr>
          <p:cNvSpPr txBox="1"/>
          <p:nvPr/>
        </p:nvSpPr>
        <p:spPr>
          <a:xfrm>
            <a:off x="673768" y="3170782"/>
            <a:ext cx="9894771" cy="2031325"/>
          </a:xfrm>
          <a:prstGeom prst="rect">
            <a:avLst/>
          </a:prstGeom>
          <a:solidFill>
            <a:schemeClr val="accent2">
              <a:lumMod val="60000"/>
              <a:lumOff val="40000"/>
            </a:schemeClr>
          </a:solidFill>
        </p:spPr>
        <p:txBody>
          <a:bodyPr wrap="square">
            <a:spAutoFit/>
          </a:bodyPr>
          <a:lstStyle/>
          <a:p>
            <a:pPr algn="l">
              <a:buFont typeface="Arial" panose="020B0604020202020204" pitchFamily="34" charset="0"/>
              <a:buChar char="•"/>
            </a:pPr>
            <a:r>
              <a:rPr lang="en-US" b="0" i="0" dirty="0">
                <a:solidFill>
                  <a:srgbClr val="767673"/>
                </a:solidFill>
                <a:effectLst/>
                <a:latin typeface="droid sans"/>
              </a:rPr>
              <a:t>Some statistical </a:t>
            </a:r>
            <a:r>
              <a:rPr lang="en-US" b="0" i="0" u="none" strike="noStrike" dirty="0">
                <a:solidFill>
                  <a:srgbClr val="000000"/>
                </a:solidFill>
                <a:effectLst/>
                <a:latin typeface="droid sans"/>
              </a:rPr>
              <a:t>hypothesis tests</a:t>
            </a:r>
            <a:r>
              <a:rPr lang="en-US" b="0" i="0" dirty="0">
                <a:solidFill>
                  <a:srgbClr val="767673"/>
                </a:solidFill>
                <a:effectLst/>
                <a:latin typeface="droid sans"/>
              </a:rPr>
              <a:t> assume that the data follow a bell curve.</a:t>
            </a:r>
          </a:p>
          <a:p>
            <a:pPr algn="l"/>
            <a:endParaRPr lang="en-US" b="0" i="0" dirty="0">
              <a:solidFill>
                <a:srgbClr val="767673"/>
              </a:solidFill>
              <a:effectLst/>
              <a:latin typeface="droid sans"/>
            </a:endParaRPr>
          </a:p>
          <a:p>
            <a:pPr algn="l">
              <a:buFont typeface="Arial" panose="020B0604020202020204" pitchFamily="34" charset="0"/>
              <a:buChar char="•"/>
            </a:pPr>
            <a:r>
              <a:rPr lang="en-US" b="0" i="0" dirty="0">
                <a:solidFill>
                  <a:srgbClr val="767673"/>
                </a:solidFill>
                <a:effectLst/>
                <a:latin typeface="droid sans"/>
              </a:rPr>
              <a:t>Linear and nonlinear </a:t>
            </a:r>
            <a:r>
              <a:rPr lang="en-US" b="0" i="0" u="none" strike="noStrike" dirty="0">
                <a:solidFill>
                  <a:srgbClr val="000000"/>
                </a:solidFill>
                <a:effectLst/>
                <a:latin typeface="droid sans"/>
              </a:rPr>
              <a:t>regression</a:t>
            </a:r>
            <a:r>
              <a:rPr lang="en-US" b="0" i="0" dirty="0">
                <a:solidFill>
                  <a:srgbClr val="767673"/>
                </a:solidFill>
                <a:effectLst/>
                <a:latin typeface="droid sans"/>
              </a:rPr>
              <a:t> both assume that the </a:t>
            </a:r>
            <a:r>
              <a:rPr lang="en-US" b="0" i="0" u="none" strike="noStrike" dirty="0">
                <a:solidFill>
                  <a:srgbClr val="000000"/>
                </a:solidFill>
                <a:effectLst/>
                <a:latin typeface="droid sans"/>
              </a:rPr>
              <a:t>residuals</a:t>
            </a:r>
            <a:r>
              <a:rPr lang="en-US" b="0" i="0" dirty="0">
                <a:solidFill>
                  <a:srgbClr val="767673"/>
                </a:solidFill>
                <a:effectLst/>
                <a:latin typeface="droid sans"/>
              </a:rPr>
              <a:t> follow a Gaussian distribution .</a:t>
            </a:r>
          </a:p>
          <a:p>
            <a:pPr algn="l">
              <a:buFont typeface="Arial" panose="020B0604020202020204" pitchFamily="34" charset="0"/>
              <a:buChar char="•"/>
            </a:pPr>
            <a:endParaRPr lang="en-US" b="0" i="0" dirty="0">
              <a:solidFill>
                <a:srgbClr val="767673"/>
              </a:solidFill>
              <a:effectLst/>
              <a:latin typeface="droid sans"/>
            </a:endParaRPr>
          </a:p>
          <a:p>
            <a:pPr algn="l">
              <a:buFont typeface="Arial" panose="020B0604020202020204" pitchFamily="34" charset="0"/>
              <a:buChar char="•"/>
            </a:pPr>
            <a:r>
              <a:rPr lang="en-US" b="0" i="0" dirty="0">
                <a:solidFill>
                  <a:srgbClr val="767673"/>
                </a:solidFill>
                <a:effectLst/>
                <a:latin typeface="droid sans"/>
              </a:rPr>
              <a:t>The </a:t>
            </a:r>
            <a:r>
              <a:rPr lang="en-US" b="0" i="0" u="none" strike="noStrike" dirty="0">
                <a:solidFill>
                  <a:srgbClr val="27968B"/>
                </a:solidFill>
                <a:effectLst/>
                <a:latin typeface="droid sans"/>
              </a:rPr>
              <a:t>central limit theorem</a:t>
            </a:r>
            <a:r>
              <a:rPr lang="en-US" b="0" i="0" dirty="0">
                <a:solidFill>
                  <a:srgbClr val="767673"/>
                </a:solidFill>
                <a:effectLst/>
                <a:latin typeface="droid sans"/>
              </a:rPr>
              <a:t> states that as the sample size increases, the sampling distribution of the mean follows a normal distribution even when the underlying distribution of the original variable is non-normal.</a:t>
            </a:r>
          </a:p>
        </p:txBody>
      </p:sp>
    </p:spTree>
    <p:extLst>
      <p:ext uri="{BB962C8B-B14F-4D97-AF65-F5344CB8AC3E}">
        <p14:creationId xmlns:p14="http://schemas.microsoft.com/office/powerpoint/2010/main" val="18959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9B8A2-4F7B-438F-95E4-DA97E6B08192}"/>
              </a:ext>
            </a:extLst>
          </p:cNvPr>
          <p:cNvSpPr txBox="1"/>
          <p:nvPr/>
        </p:nvSpPr>
        <p:spPr>
          <a:xfrm>
            <a:off x="3395311" y="118530"/>
            <a:ext cx="6097604" cy="369332"/>
          </a:xfrm>
          <a:prstGeom prst="rect">
            <a:avLst/>
          </a:prstGeom>
          <a:solidFill>
            <a:schemeClr val="accent2">
              <a:lumMod val="60000"/>
              <a:lumOff val="4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Exponential Distribution</a:t>
            </a:r>
            <a:r>
              <a:rPr lang="en-US" dirty="0"/>
              <a:t> </a:t>
            </a:r>
          </a:p>
        </p:txBody>
      </p:sp>
      <p:sp>
        <p:nvSpPr>
          <p:cNvPr id="6" name="TextBox 5">
            <a:extLst>
              <a:ext uri="{FF2B5EF4-FFF2-40B4-BE49-F238E27FC236}">
                <a16:creationId xmlns:a16="http://schemas.microsoft.com/office/drawing/2014/main" id="{8D6DDD58-5E58-406C-A1F0-829520BA304D}"/>
              </a:ext>
            </a:extLst>
          </p:cNvPr>
          <p:cNvSpPr txBox="1"/>
          <p:nvPr/>
        </p:nvSpPr>
        <p:spPr>
          <a:xfrm>
            <a:off x="269508" y="525816"/>
            <a:ext cx="11698972" cy="2862322"/>
          </a:xfrm>
          <a:prstGeom prst="rect">
            <a:avLst/>
          </a:prstGeom>
          <a:solidFill>
            <a:schemeClr val="accent2">
              <a:lumMod val="60000"/>
              <a:lumOff val="40000"/>
            </a:schemeClr>
          </a:solidFill>
        </p:spPr>
        <p:txBody>
          <a:bodyPr wrap="square" rtlCol="0">
            <a:spAutoFit/>
          </a:bodyPr>
          <a:lstStyle/>
          <a:p>
            <a:pPr algn="l" fontAlgn="base"/>
            <a:r>
              <a:rPr lang="en-US" b="0" i="0" dirty="0">
                <a:solidFill>
                  <a:srgbClr val="373D3F"/>
                </a:solidFill>
                <a:effectLst/>
                <a:latin typeface="proxima-nova"/>
              </a:rPr>
              <a:t>The </a:t>
            </a:r>
            <a:r>
              <a:rPr lang="en-US" b="1" i="0" dirty="0">
                <a:solidFill>
                  <a:srgbClr val="373D3F"/>
                </a:solidFill>
                <a:effectLst/>
                <a:latin typeface="proxima-nova"/>
              </a:rPr>
              <a:t>exponential distribution</a:t>
            </a:r>
            <a:r>
              <a:rPr lang="en-US" b="0" i="0" dirty="0">
                <a:solidFill>
                  <a:srgbClr val="373D3F"/>
                </a:solidFill>
                <a:effectLst/>
                <a:latin typeface="proxima-nova"/>
              </a:rPr>
              <a:t> is often concerned with the amount of time until some specific event occurs.</a:t>
            </a:r>
            <a:endParaRPr lang="en-US" dirty="0">
              <a:solidFill>
                <a:srgbClr val="373D3F"/>
              </a:solidFill>
              <a:latin typeface="proxima-nova"/>
            </a:endParaRPr>
          </a:p>
          <a:p>
            <a:pPr marL="285750" indent="-285750" algn="l" fontAlgn="base">
              <a:buFont typeface="Wingdings" panose="05000000000000000000" pitchFamily="2" charset="2"/>
              <a:buChar char="q"/>
            </a:pPr>
            <a:r>
              <a:rPr lang="en-US" dirty="0">
                <a:solidFill>
                  <a:srgbClr val="373D3F"/>
                </a:solidFill>
                <a:latin typeface="proxima-nova"/>
              </a:rPr>
              <a:t>T</a:t>
            </a:r>
            <a:r>
              <a:rPr lang="en-US" b="0" i="0" dirty="0">
                <a:solidFill>
                  <a:srgbClr val="373D3F"/>
                </a:solidFill>
                <a:effectLst/>
                <a:latin typeface="proxima-nova"/>
              </a:rPr>
              <a:t>he amount of time (beginning now) until an earthquake occurs has an exponential distribution.</a:t>
            </a:r>
          </a:p>
          <a:p>
            <a:pPr marL="285750" indent="-285750" algn="l" fontAlgn="base">
              <a:buFont typeface="Wingdings" panose="05000000000000000000" pitchFamily="2" charset="2"/>
              <a:buChar char="q"/>
            </a:pPr>
            <a:r>
              <a:rPr lang="en-US" dirty="0">
                <a:solidFill>
                  <a:srgbClr val="373D3F"/>
                </a:solidFill>
                <a:latin typeface="proxima-nova"/>
              </a:rPr>
              <a:t>T</a:t>
            </a:r>
            <a:r>
              <a:rPr lang="en-US" b="0" i="0" dirty="0">
                <a:solidFill>
                  <a:srgbClr val="373D3F"/>
                </a:solidFill>
                <a:effectLst/>
                <a:latin typeface="proxima-nova"/>
              </a:rPr>
              <a:t>he length, in minutes, of long-distance business telephone calls</a:t>
            </a:r>
          </a:p>
          <a:p>
            <a:pPr marL="285750" indent="-285750" algn="l" fontAlgn="base">
              <a:buFont typeface="Wingdings" panose="05000000000000000000" pitchFamily="2" charset="2"/>
              <a:buChar char="q"/>
            </a:pPr>
            <a:r>
              <a:rPr lang="en-US" dirty="0">
                <a:solidFill>
                  <a:srgbClr val="373D3F"/>
                </a:solidFill>
                <a:latin typeface="proxima-nova"/>
              </a:rPr>
              <a:t>T</a:t>
            </a:r>
            <a:r>
              <a:rPr lang="en-US" b="0" i="0" dirty="0">
                <a:solidFill>
                  <a:srgbClr val="373D3F"/>
                </a:solidFill>
                <a:effectLst/>
                <a:latin typeface="proxima-nova"/>
              </a:rPr>
              <a:t>he amount of time, in months, a car battery lasts. </a:t>
            </a:r>
          </a:p>
          <a:p>
            <a:pPr marL="285750" indent="-285750" algn="l" fontAlgn="base">
              <a:buFont typeface="Wingdings" panose="05000000000000000000" pitchFamily="2" charset="2"/>
              <a:buChar char="q"/>
            </a:pPr>
            <a:r>
              <a:rPr lang="en-US" dirty="0">
                <a:solidFill>
                  <a:srgbClr val="373D3F"/>
                </a:solidFill>
                <a:latin typeface="proxima-nova"/>
              </a:rPr>
              <a:t>T</a:t>
            </a:r>
            <a:r>
              <a:rPr lang="en-US" b="0" i="0" dirty="0">
                <a:solidFill>
                  <a:srgbClr val="373D3F"/>
                </a:solidFill>
                <a:effectLst/>
                <a:latin typeface="proxima-nova"/>
              </a:rPr>
              <a:t>he value of the change that you have in your pocket or purse  follows approximately exponential distribution.    </a:t>
            </a:r>
          </a:p>
          <a:p>
            <a:pPr marL="285750" indent="-285750" algn="l" fontAlgn="base">
              <a:buFont typeface="Wingdings" panose="05000000000000000000" pitchFamily="2" charset="2"/>
              <a:buChar char="q"/>
            </a:pPr>
            <a:r>
              <a:rPr lang="en-US" dirty="0">
                <a:solidFill>
                  <a:srgbClr val="373D3F"/>
                </a:solidFill>
                <a:latin typeface="proxima-nova"/>
              </a:rPr>
              <a:t>T</a:t>
            </a:r>
            <a:r>
              <a:rPr lang="en-US" b="0" i="0" dirty="0">
                <a:solidFill>
                  <a:srgbClr val="373D3F"/>
                </a:solidFill>
                <a:effectLst/>
                <a:latin typeface="proxima-nova"/>
              </a:rPr>
              <a:t>he amount of money customers spend in one trip to the supermarket because There are fewer large values and more small values . There are more people who spend small amounts of money and fewer people who spend large amounts of money.</a:t>
            </a:r>
          </a:p>
          <a:p>
            <a:pPr marL="285750" indent="-285750" algn="l" fontAlgn="base">
              <a:buFont typeface="Wingdings" panose="05000000000000000000" pitchFamily="2" charset="2"/>
              <a:buChar char="q"/>
            </a:pPr>
            <a:r>
              <a:rPr lang="en-US" i="0" dirty="0">
                <a:solidFill>
                  <a:srgbClr val="373D3F"/>
                </a:solidFill>
                <a:effectLst/>
                <a:latin typeface="proxima-nova"/>
              </a:rPr>
              <a:t>The exponential distribution is widely used in the field of reliability. Reliability deals with the amount of time a 	        product lasts.</a:t>
            </a:r>
          </a:p>
        </p:txBody>
      </p:sp>
      <p:pic>
        <p:nvPicPr>
          <p:cNvPr id="4" name="Picture 3">
            <a:extLst>
              <a:ext uri="{FF2B5EF4-FFF2-40B4-BE49-F238E27FC236}">
                <a16:creationId xmlns:a16="http://schemas.microsoft.com/office/drawing/2014/main" id="{8A6D5681-1E61-4D15-9FDA-042F75F22849}"/>
              </a:ext>
            </a:extLst>
          </p:cNvPr>
          <p:cNvPicPr>
            <a:picLocks noChangeAspect="1"/>
          </p:cNvPicPr>
          <p:nvPr/>
        </p:nvPicPr>
        <p:blipFill>
          <a:blip r:embed="rId2"/>
          <a:stretch>
            <a:fillRect/>
          </a:stretch>
        </p:blipFill>
        <p:spPr>
          <a:xfrm>
            <a:off x="365760" y="3559089"/>
            <a:ext cx="3683189" cy="1649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6" name="Picture 2" descr="Exponential Distribution - an overview | ScienceDirect Topics">
            <a:extLst>
              <a:ext uri="{FF2B5EF4-FFF2-40B4-BE49-F238E27FC236}">
                <a16:creationId xmlns:a16="http://schemas.microsoft.com/office/drawing/2014/main" id="{6C10DE47-9312-48F6-A296-EF0720C00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875" y="3469863"/>
            <a:ext cx="6840605" cy="3269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734CE1-8482-4DC4-BFD4-495C69F7BB19}"/>
              </a:ext>
            </a:extLst>
          </p:cNvPr>
          <p:cNvSpPr txBox="1"/>
          <p:nvPr/>
        </p:nvSpPr>
        <p:spPr>
          <a:xfrm>
            <a:off x="365760" y="5553059"/>
            <a:ext cx="1994837"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i="0" dirty="0">
                <a:solidFill>
                  <a:srgbClr val="202124"/>
                </a:solidFill>
                <a:effectLst/>
                <a:latin typeface="arial" panose="020B0604020202020204" pitchFamily="34" charset="0"/>
              </a:rPr>
              <a:t>mean 1/λ </a:t>
            </a:r>
          </a:p>
          <a:p>
            <a:r>
              <a:rPr lang="en-US" b="1" i="0" dirty="0">
                <a:solidFill>
                  <a:srgbClr val="202124"/>
                </a:solidFill>
                <a:effectLst/>
                <a:latin typeface="arial" panose="020B0604020202020204" pitchFamily="34" charset="0"/>
              </a:rPr>
              <a:t>variance 1/λ</a:t>
            </a:r>
            <a:r>
              <a:rPr lang="en-US" b="1" i="0" baseline="30000" dirty="0">
                <a:solidFill>
                  <a:srgbClr val="202124"/>
                </a:solidFill>
                <a:effectLst/>
                <a:latin typeface="arial" panose="020B0604020202020204" pitchFamily="34" charset="0"/>
              </a:rPr>
              <a:t>2</a:t>
            </a:r>
            <a:r>
              <a:rPr lang="en-US" b="0" i="0" dirty="0">
                <a:solidFill>
                  <a:srgbClr val="202124"/>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200180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70876-E15C-48C0-AD69-493493487DA1}"/>
              </a:ext>
            </a:extLst>
          </p:cNvPr>
          <p:cNvSpPr txBox="1"/>
          <p:nvPr/>
        </p:nvSpPr>
        <p:spPr>
          <a:xfrm>
            <a:off x="259882" y="577514"/>
            <a:ext cx="11251933" cy="2783454"/>
          </a:xfrm>
          <a:prstGeom prst="rect">
            <a:avLst/>
          </a:prstGeom>
          <a:solidFill>
            <a:schemeClr val="accent2">
              <a:lumMod val="60000"/>
              <a:lumOff val="40000"/>
            </a:schemeClr>
          </a:solidFill>
        </p:spPr>
        <p:txBody>
          <a:bodyPr wrap="square">
            <a:spAutoFit/>
          </a:bodyPr>
          <a:lstStyle/>
          <a:p>
            <a:pPr algn="l" fontAlgn="base">
              <a:lnSpc>
                <a:spcPct val="200000"/>
              </a:lnSpc>
            </a:pPr>
            <a:r>
              <a:rPr lang="en-US" b="1" i="0" dirty="0">
                <a:solidFill>
                  <a:srgbClr val="1D1D1D"/>
                </a:solidFill>
                <a:effectLst/>
                <a:latin typeface="proxima-nova"/>
              </a:rPr>
              <a:t>Relationship Between The Poisson And The Exponential Distribution</a:t>
            </a:r>
          </a:p>
          <a:p>
            <a:pPr algn="l" fontAlgn="base">
              <a:lnSpc>
                <a:spcPct val="200000"/>
              </a:lnSpc>
            </a:pPr>
            <a:r>
              <a:rPr lang="en-US" b="0" i="0"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Suppose that the time that elapses between two successive events follows the exponential distribution with a mean of </a:t>
            </a:r>
            <a:r>
              <a:rPr lang="en-US" b="0" i="1"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μ</a:t>
            </a:r>
            <a:r>
              <a:rPr lang="en-US" b="0" i="0"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 units of time. Also assume that these times are independent, meaning that the time between events is not affected by the times between previous events. </a:t>
            </a:r>
            <a:r>
              <a:rPr lang="en-US" b="1" i="0"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If these assumptions hold, then the number of events per unit time follows a Poisson distribution with mean </a:t>
            </a:r>
            <a:r>
              <a:rPr lang="en-US" b="1" i="1"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λ</a:t>
            </a:r>
            <a:r>
              <a:rPr lang="en-US" b="1" i="0" dirty="0">
                <a:solidFill>
                  <a:schemeClr val="tx1">
                    <a:lumMod val="85000"/>
                    <a:lumOff val="15000"/>
                  </a:schemeClr>
                </a:solidFill>
                <a:effectLst/>
                <a:latin typeface="Open Sans Light" panose="020B0604020202020204" pitchFamily="34" charset="0"/>
                <a:ea typeface="Open Sans Light" panose="020B0604020202020204" pitchFamily="34" charset="0"/>
                <a:cs typeface="Open Sans Light" panose="020B0604020202020204" pitchFamily="34" charset="0"/>
              </a:rPr>
              <a:t> = 1/μ</a:t>
            </a:r>
          </a:p>
        </p:txBody>
      </p:sp>
      <p:sp>
        <p:nvSpPr>
          <p:cNvPr id="4" name="TextBox 3">
            <a:extLst>
              <a:ext uri="{FF2B5EF4-FFF2-40B4-BE49-F238E27FC236}">
                <a16:creationId xmlns:a16="http://schemas.microsoft.com/office/drawing/2014/main" id="{E61CC9E3-9B4B-4A83-B60B-55D52E8576A3}"/>
              </a:ext>
            </a:extLst>
          </p:cNvPr>
          <p:cNvSpPr txBox="1"/>
          <p:nvPr/>
        </p:nvSpPr>
        <p:spPr>
          <a:xfrm>
            <a:off x="3404937" y="4537048"/>
            <a:ext cx="7818120" cy="1477328"/>
          </a:xfrm>
          <a:prstGeom prst="rect">
            <a:avLst/>
          </a:prstGeom>
          <a:noFill/>
        </p:spPr>
        <p:txBody>
          <a:bodyPr wrap="square">
            <a:spAutoFit/>
          </a:bodyPr>
          <a:lstStyle/>
          <a:p>
            <a:r>
              <a:rPr lang="en-US" b="0" i="0" dirty="0">
                <a:solidFill>
                  <a:srgbClr val="424242"/>
                </a:solidFill>
                <a:effectLst/>
                <a:latin typeface="Neue Helvetica W01"/>
              </a:rPr>
              <a:t>For example, the </a:t>
            </a:r>
            <a:r>
              <a:rPr lang="en-US" b="1" i="0" dirty="0">
                <a:solidFill>
                  <a:srgbClr val="424242"/>
                </a:solidFill>
                <a:effectLst/>
                <a:latin typeface="Neue Helvetica W01"/>
              </a:rPr>
              <a:t>number</a:t>
            </a:r>
            <a:r>
              <a:rPr lang="en-US" b="0" i="0" dirty="0">
                <a:solidFill>
                  <a:srgbClr val="424242"/>
                </a:solidFill>
                <a:effectLst/>
                <a:latin typeface="Neue Helvetica W01"/>
              </a:rPr>
              <a:t> of times the telephone rings per hour. By contrast, the time </a:t>
            </a:r>
            <a:r>
              <a:rPr lang="en-US" b="1" i="0" dirty="0">
                <a:solidFill>
                  <a:srgbClr val="424242"/>
                </a:solidFill>
                <a:effectLst/>
                <a:latin typeface="Neue Helvetica W01"/>
              </a:rPr>
              <a:t>between</a:t>
            </a:r>
            <a:r>
              <a:rPr lang="en-US" b="0" i="0" dirty="0">
                <a:solidFill>
                  <a:srgbClr val="424242"/>
                </a:solidFill>
                <a:effectLst/>
                <a:latin typeface="Neue Helvetica W01"/>
              </a:rPr>
              <a:t> occurrences follows the exponential distribution. For example. The telephone just rang, how long will it be until it rings again? We are measuring length of time of the interval, a continuous random variable, exponential, not events during an interval, Poisson.</a:t>
            </a:r>
            <a:endParaRPr lang="en-US" dirty="0"/>
          </a:p>
        </p:txBody>
      </p:sp>
      <p:pic>
        <p:nvPicPr>
          <p:cNvPr id="8" name="Graphic 7" descr="Angel face with solid fill with solid fill">
            <a:extLst>
              <a:ext uri="{FF2B5EF4-FFF2-40B4-BE49-F238E27FC236}">
                <a16:creationId xmlns:a16="http://schemas.microsoft.com/office/drawing/2014/main" id="{9AC06670-9C8D-422B-899D-47F4DEDA18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8943" y="4394734"/>
            <a:ext cx="1755006" cy="1445394"/>
          </a:xfrm>
          <a:prstGeom prst="rect">
            <a:avLst/>
          </a:prstGeom>
        </p:spPr>
      </p:pic>
    </p:spTree>
    <p:extLst>
      <p:ext uri="{BB962C8B-B14F-4D97-AF65-F5344CB8AC3E}">
        <p14:creationId xmlns:p14="http://schemas.microsoft.com/office/powerpoint/2010/main" val="15454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6A65BB-6437-4080-A0E5-E2F66ECA5E8B}"/>
              </a:ext>
            </a:extLst>
          </p:cNvPr>
          <p:cNvSpPr txBox="1"/>
          <p:nvPr/>
        </p:nvSpPr>
        <p:spPr>
          <a:xfrm>
            <a:off x="2482967" y="180580"/>
            <a:ext cx="7009598" cy="369332"/>
          </a:xfrm>
          <a:prstGeom prst="rect">
            <a:avLst/>
          </a:prstGeom>
          <a:solidFill>
            <a:schemeClr val="accent2">
              <a:lumMod val="60000"/>
              <a:lumOff val="4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Multinomial Distribution (Generalization Of Binomial Distribution </a:t>
            </a:r>
            <a:r>
              <a:rPr lang="en-US" dirty="0"/>
              <a:t> </a:t>
            </a:r>
          </a:p>
        </p:txBody>
      </p:sp>
      <p:pic>
        <p:nvPicPr>
          <p:cNvPr id="5" name="Picture 4">
            <a:extLst>
              <a:ext uri="{FF2B5EF4-FFF2-40B4-BE49-F238E27FC236}">
                <a16:creationId xmlns:a16="http://schemas.microsoft.com/office/drawing/2014/main" id="{5C852CCE-EC30-4A0F-86FC-DD603218DB55}"/>
              </a:ext>
            </a:extLst>
          </p:cNvPr>
          <p:cNvPicPr>
            <a:picLocks noChangeAspect="1"/>
          </p:cNvPicPr>
          <p:nvPr/>
        </p:nvPicPr>
        <p:blipFill>
          <a:blip r:embed="rId2"/>
          <a:stretch>
            <a:fillRect/>
          </a:stretch>
        </p:blipFill>
        <p:spPr>
          <a:xfrm>
            <a:off x="203200" y="648259"/>
            <a:ext cx="4559534" cy="2940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F41DAF05-D718-49E2-907D-173BCC942AF9}"/>
              </a:ext>
            </a:extLst>
          </p:cNvPr>
          <p:cNvSpPr txBox="1"/>
          <p:nvPr/>
        </p:nvSpPr>
        <p:spPr>
          <a:xfrm>
            <a:off x="4992303" y="648259"/>
            <a:ext cx="6096000" cy="1200329"/>
          </a:xfrm>
          <a:prstGeom prst="rect">
            <a:avLst/>
          </a:prstGeom>
          <a:solidFill>
            <a:schemeClr val="accent1">
              <a:lumMod val="40000"/>
              <a:lumOff val="60000"/>
            </a:schemeClr>
          </a:solidFill>
        </p:spPr>
        <p:txBody>
          <a:bodyPr wrap="square">
            <a:spAutoFit/>
          </a:bodyPr>
          <a:lstStyle/>
          <a:p>
            <a:r>
              <a:rPr lang="en-US" b="0" i="0" dirty="0">
                <a:solidFill>
                  <a:srgbClr val="111111"/>
                </a:solidFill>
                <a:effectLst/>
                <a:latin typeface="SourceSansPro"/>
              </a:rPr>
              <a:t>in finance to estimate the probability of a given set of outcomes occurring, such as the likelihood a company will report better-than-expected earnings while its competitors report disappointing earnings.</a:t>
            </a:r>
            <a:endParaRPr lang="en-US" dirty="0"/>
          </a:p>
        </p:txBody>
      </p:sp>
      <p:sp>
        <p:nvSpPr>
          <p:cNvPr id="9" name="TextBox 8">
            <a:extLst>
              <a:ext uri="{FF2B5EF4-FFF2-40B4-BE49-F238E27FC236}">
                <a16:creationId xmlns:a16="http://schemas.microsoft.com/office/drawing/2014/main" id="{A337DE78-9E6B-4C14-9D03-7A1CB27D1302}"/>
              </a:ext>
            </a:extLst>
          </p:cNvPr>
          <p:cNvSpPr txBox="1"/>
          <p:nvPr/>
        </p:nvSpPr>
        <p:spPr>
          <a:xfrm>
            <a:off x="4992303" y="2316267"/>
            <a:ext cx="6097604" cy="3693319"/>
          </a:xfrm>
          <a:prstGeom prst="rect">
            <a:avLst/>
          </a:prstGeom>
          <a:solidFill>
            <a:schemeClr val="accent4">
              <a:lumMod val="60000"/>
              <a:lumOff val="40000"/>
            </a:schemeClr>
          </a:solidFill>
        </p:spPr>
        <p:txBody>
          <a:bodyPr wrap="square">
            <a:spAutoFit/>
          </a:bodyPr>
          <a:lstStyle/>
          <a:p>
            <a:pPr algn="l"/>
            <a:r>
              <a:rPr lang="en-US" b="0" i="0" dirty="0">
                <a:solidFill>
                  <a:srgbClr val="111111"/>
                </a:solidFill>
                <a:effectLst/>
                <a:latin typeface="SourceSansPro"/>
              </a:rPr>
              <a:t>The multinomial distribution applies to experiments in which the following conditions are true:</a:t>
            </a:r>
          </a:p>
          <a:p>
            <a:pPr marL="285750" indent="-285750" algn="l">
              <a:buFont typeface="Wingdings" panose="05000000000000000000" pitchFamily="2" charset="2"/>
              <a:buChar char="q"/>
            </a:pPr>
            <a:r>
              <a:rPr lang="en-US" b="0" i="0" dirty="0">
                <a:solidFill>
                  <a:srgbClr val="111111"/>
                </a:solidFill>
                <a:effectLst/>
                <a:latin typeface="SourceSansPro"/>
              </a:rPr>
              <a:t>The experiment consists of repeated trials, such as rolling a die five times instead of just once.</a:t>
            </a:r>
          </a:p>
          <a:p>
            <a:pPr marL="285750" indent="-285750" algn="l">
              <a:buFont typeface="Wingdings" panose="05000000000000000000" pitchFamily="2" charset="2"/>
              <a:buChar char="q"/>
            </a:pPr>
            <a:r>
              <a:rPr lang="en-US" b="0" i="0" dirty="0">
                <a:solidFill>
                  <a:srgbClr val="111111"/>
                </a:solidFill>
                <a:effectLst/>
                <a:latin typeface="SourceSansPro"/>
              </a:rPr>
              <a:t>Each trial must be independent of the others. For example, if you roll two dice, the outcome of one die does not impact the outcome of the other die.</a:t>
            </a:r>
          </a:p>
          <a:p>
            <a:pPr marL="285750" indent="-285750" algn="l">
              <a:buFont typeface="Wingdings" panose="05000000000000000000" pitchFamily="2" charset="2"/>
              <a:buChar char="q"/>
            </a:pPr>
            <a:r>
              <a:rPr lang="en-US" b="0" i="0" dirty="0">
                <a:solidFill>
                  <a:srgbClr val="111111"/>
                </a:solidFill>
                <a:effectLst/>
                <a:latin typeface="SourceSansPro"/>
              </a:rPr>
              <a:t>The probability of each outcome must be the same across each instance of the experiment. For example, if a fair, six-sided die is used, then there must be a one in six chance of each number being given on each roll.</a:t>
            </a:r>
          </a:p>
          <a:p>
            <a:pPr marL="285750" indent="-285750" algn="l">
              <a:buFont typeface="Wingdings" panose="05000000000000000000" pitchFamily="2" charset="2"/>
              <a:buChar char="q"/>
            </a:pPr>
            <a:r>
              <a:rPr lang="en-US" b="0" i="0" dirty="0">
                <a:solidFill>
                  <a:srgbClr val="111111"/>
                </a:solidFill>
                <a:effectLst/>
                <a:latin typeface="SourceSansPro"/>
              </a:rPr>
              <a:t>Each trial must produce a specific outcome, such as a number between two and 12 if rolling two six-sided dice.</a:t>
            </a:r>
          </a:p>
        </p:txBody>
      </p:sp>
    </p:spTree>
    <p:extLst>
      <p:ext uri="{BB962C8B-B14F-4D97-AF65-F5344CB8AC3E}">
        <p14:creationId xmlns:p14="http://schemas.microsoft.com/office/powerpoint/2010/main" val="307444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2E066E-E5D4-4243-AF5D-62262C79196A}"/>
              </a:ext>
            </a:extLst>
          </p:cNvPr>
          <p:cNvSpPr txBox="1"/>
          <p:nvPr/>
        </p:nvSpPr>
        <p:spPr>
          <a:xfrm>
            <a:off x="471638" y="847023"/>
            <a:ext cx="11107553" cy="3373359"/>
          </a:xfrm>
          <a:prstGeom prst="rect">
            <a:avLst/>
          </a:prstGeom>
          <a:solidFill>
            <a:schemeClr val="accent2">
              <a:lumMod val="40000"/>
              <a:lumOff val="60000"/>
            </a:schemeClr>
          </a:solidFill>
        </p:spPr>
        <p:txBody>
          <a:bodyPr wrap="square">
            <a:spAutoFit/>
          </a:bodyPr>
          <a:lstStyle/>
          <a:p>
            <a:pPr algn="l">
              <a:lnSpc>
                <a:spcPct val="150000"/>
              </a:lnSpc>
            </a:pPr>
            <a:r>
              <a:rPr lang="en-US" b="1" i="0" dirty="0">
                <a:solidFill>
                  <a:srgbClr val="111111"/>
                </a:solidFill>
                <a:effectLst/>
                <a:latin typeface="Cabin-semi-bold"/>
              </a:rPr>
              <a:t>Real-World Example of the Multinomial Distribution</a:t>
            </a:r>
          </a:p>
          <a:p>
            <a:pPr algn="l">
              <a:lnSpc>
                <a:spcPct val="150000"/>
              </a:lnSpc>
            </a:pPr>
            <a:r>
              <a:rPr lang="en-US" b="0" i="0" dirty="0">
                <a:solidFill>
                  <a:srgbClr val="111111"/>
                </a:solidFill>
                <a:effectLst/>
                <a:latin typeface="SourceSansPro"/>
              </a:rPr>
              <a:t>In investing, a portfolio manager or financial analyst might use the multinomial distribution to estimate the probability of (a) a </a:t>
            </a:r>
            <a:r>
              <a:rPr lang="en-US" b="0" i="0" u="sng" dirty="0">
                <a:solidFill>
                  <a:srgbClr val="2C40D0"/>
                </a:solidFill>
                <a:effectLst/>
                <a:latin typeface="SourceSansPro"/>
              </a:rPr>
              <a:t>small-cap</a:t>
            </a:r>
            <a:r>
              <a:rPr lang="en-US" b="0" i="0" dirty="0">
                <a:solidFill>
                  <a:srgbClr val="111111"/>
                </a:solidFill>
                <a:effectLst/>
                <a:latin typeface="SourceSansPro"/>
              </a:rPr>
              <a:t> index outperforming a </a:t>
            </a:r>
            <a:r>
              <a:rPr lang="en-US" b="0" i="0" u="sng" dirty="0">
                <a:solidFill>
                  <a:srgbClr val="2C40D0"/>
                </a:solidFill>
                <a:effectLst/>
                <a:latin typeface="SourceSansPro"/>
              </a:rPr>
              <a:t>large-cap</a:t>
            </a:r>
            <a:r>
              <a:rPr lang="en-US" b="0" i="0" dirty="0">
                <a:solidFill>
                  <a:srgbClr val="111111"/>
                </a:solidFill>
                <a:effectLst/>
                <a:latin typeface="SourceSansPro"/>
              </a:rPr>
              <a:t> index 70% of the time, (b) the large-cap index outperforming the small-cap index 25% of the time, and (c) the </a:t>
            </a:r>
            <a:r>
              <a:rPr lang="en-US" b="0" i="0" u="sng" dirty="0">
                <a:solidFill>
                  <a:srgbClr val="2C40D0"/>
                </a:solidFill>
                <a:effectLst/>
                <a:latin typeface="SourceSansPro"/>
              </a:rPr>
              <a:t>indexes</a:t>
            </a:r>
            <a:r>
              <a:rPr lang="en-US" b="0" i="0" dirty="0">
                <a:solidFill>
                  <a:srgbClr val="111111"/>
                </a:solidFill>
                <a:effectLst/>
                <a:latin typeface="SourceSansPro"/>
              </a:rPr>
              <a:t> having the same (or approximate) return 5% of the time.</a:t>
            </a:r>
          </a:p>
          <a:p>
            <a:pPr algn="l">
              <a:lnSpc>
                <a:spcPct val="150000"/>
              </a:lnSpc>
            </a:pPr>
            <a:r>
              <a:rPr lang="en-US" b="0" i="0" dirty="0">
                <a:solidFill>
                  <a:srgbClr val="111111"/>
                </a:solidFill>
                <a:effectLst/>
                <a:latin typeface="SourceSansPro"/>
              </a:rPr>
              <a:t>In this scenario, the trial might take place over a full year of trading days, using data from the market to gauge the results. If the probability of this set of outcomes is sufficiently high, the investor might be tempted to make an </a:t>
            </a:r>
            <a:r>
              <a:rPr lang="en-US" b="0" i="0" u="sng" dirty="0">
                <a:solidFill>
                  <a:srgbClr val="2C40D0"/>
                </a:solidFill>
                <a:effectLst/>
                <a:latin typeface="SourceSansPro"/>
              </a:rPr>
              <a:t>overweight</a:t>
            </a:r>
            <a:r>
              <a:rPr lang="en-US" b="0" i="0" dirty="0">
                <a:solidFill>
                  <a:srgbClr val="111111"/>
                </a:solidFill>
                <a:effectLst/>
                <a:latin typeface="SourceSansPro"/>
              </a:rPr>
              <a:t> investment in the small-cap index.</a:t>
            </a:r>
          </a:p>
        </p:txBody>
      </p:sp>
    </p:spTree>
    <p:extLst>
      <p:ext uri="{BB962C8B-B14F-4D97-AF65-F5344CB8AC3E}">
        <p14:creationId xmlns:p14="http://schemas.microsoft.com/office/powerpoint/2010/main" val="692803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2" name="Rectangle 410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1F1C00E-CC8C-4716-9FC5-8A1A6DCD615F}"/>
              </a:ext>
            </a:extLst>
          </p:cNvPr>
          <p:cNvSpPr txBox="1"/>
          <p:nvPr/>
        </p:nvSpPr>
        <p:spPr>
          <a:xfrm>
            <a:off x="786560" y="2297548"/>
            <a:ext cx="4008384" cy="2017580"/>
          </a:xfrm>
          <a:prstGeom prst="rect">
            <a:avLst/>
          </a:prstGeom>
          <a:solidFill>
            <a:schemeClr val="tx2">
              <a:lumMod val="40000"/>
              <a:lumOff val="60000"/>
            </a:schemeClr>
          </a:solidFill>
        </p:spPr>
        <p:txBody>
          <a:bodyPr vert="horz" lIns="91440" tIns="45720" rIns="91440" bIns="45720" rtlCol="0">
            <a:normAutofit/>
          </a:bodyPr>
          <a:lstStyle/>
          <a:p>
            <a:pPr>
              <a:lnSpc>
                <a:spcPct val="90000"/>
              </a:lnSpc>
              <a:spcAft>
                <a:spcPts val="600"/>
              </a:spcAft>
            </a:pPr>
            <a:r>
              <a:rPr lang="en-US" sz="2000" b="1" dirty="0"/>
              <a:t>A</a:t>
            </a:r>
            <a:r>
              <a:rPr lang="en-US" sz="2000" b="1" i="0" dirty="0">
                <a:effectLst/>
              </a:rPr>
              <a:t> type of continuous probability distribution in which all outcomes are equally likely</a:t>
            </a:r>
            <a:r>
              <a:rPr lang="en-US" sz="2000" b="0" i="0" dirty="0">
                <a:effectLst/>
              </a:rPr>
              <a:t>. A deck of cards has within it uniform distributions because the likelihood of drawing a heart, a club, a diamond, or a spade is equally likely.</a:t>
            </a:r>
          </a:p>
        </p:txBody>
      </p:sp>
      <p:grpSp>
        <p:nvGrpSpPr>
          <p:cNvPr id="4113" name="Group 410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106" name="Isosceles Triangle 410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Rectangle 410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Uniform Distribution EXPLAINED with Examples - YouTube">
            <a:extLst>
              <a:ext uri="{FF2B5EF4-FFF2-40B4-BE49-F238E27FC236}">
                <a16:creationId xmlns:a16="http://schemas.microsoft.com/office/drawing/2014/main" id="{07A1AE28-46EC-48D9-84A2-60D80A000C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4944" y="929935"/>
            <a:ext cx="7003845" cy="4393982"/>
          </a:xfrm>
          <a:prstGeom prst="rect">
            <a:avLst/>
          </a:prstGeom>
          <a:noFill/>
          <a:extLst>
            <a:ext uri="{909E8E84-426E-40DD-AFC4-6F175D3DCCD1}">
              <a14:hiddenFill xmlns:a14="http://schemas.microsoft.com/office/drawing/2010/main">
                <a:solidFill>
                  <a:srgbClr val="FFFFFF"/>
                </a:solidFill>
              </a14:hiddenFill>
            </a:ext>
          </a:extLst>
        </p:spPr>
      </p:pic>
      <p:grpSp>
        <p:nvGrpSpPr>
          <p:cNvPr id="4109" name="Group 410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10" name="Rectangle 410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Isosceles Triangle 411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D2AF632A-D70F-483A-9134-AE77EDC7DF0C}"/>
              </a:ext>
            </a:extLst>
          </p:cNvPr>
          <p:cNvSpPr txBox="1"/>
          <p:nvPr/>
        </p:nvSpPr>
        <p:spPr>
          <a:xfrm>
            <a:off x="2482967" y="180580"/>
            <a:ext cx="7009598" cy="369332"/>
          </a:xfrm>
          <a:prstGeom prst="rect">
            <a:avLst/>
          </a:prstGeom>
          <a:solidFill>
            <a:schemeClr val="accent2">
              <a:lumMod val="60000"/>
              <a:lumOff val="4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Multinomial Distribution (Generalization Of Binomial Distribution </a:t>
            </a:r>
            <a:r>
              <a:rPr lang="en-US" dirty="0"/>
              <a:t> </a:t>
            </a:r>
          </a:p>
        </p:txBody>
      </p:sp>
      <p:sp>
        <p:nvSpPr>
          <p:cNvPr id="17" name="TextBox 16">
            <a:extLst>
              <a:ext uri="{FF2B5EF4-FFF2-40B4-BE49-F238E27FC236}">
                <a16:creationId xmlns:a16="http://schemas.microsoft.com/office/drawing/2014/main" id="{DC433F81-0387-4150-A0B2-5E8C9E5529BE}"/>
              </a:ext>
            </a:extLst>
          </p:cNvPr>
          <p:cNvSpPr txBox="1"/>
          <p:nvPr/>
        </p:nvSpPr>
        <p:spPr>
          <a:xfrm>
            <a:off x="856389" y="180580"/>
            <a:ext cx="10262753" cy="369332"/>
          </a:xfrm>
          <a:prstGeom prst="rect">
            <a:avLst/>
          </a:prstGeom>
          <a:solidFill>
            <a:schemeClr val="accent2">
              <a:lumMod val="60000"/>
              <a:lumOff val="4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Continuous Uniform  Distribution </a:t>
            </a:r>
            <a:r>
              <a:rPr lang="en-US" dirty="0"/>
              <a:t> </a:t>
            </a:r>
          </a:p>
        </p:txBody>
      </p:sp>
    </p:spTree>
    <p:extLst>
      <p:ext uri="{BB962C8B-B14F-4D97-AF65-F5344CB8AC3E}">
        <p14:creationId xmlns:p14="http://schemas.microsoft.com/office/powerpoint/2010/main" val="2120048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3">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8445AC5-6653-4327-A2C8-539379521127}"/>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0" i="0" kern="1200">
                <a:solidFill>
                  <a:srgbClr val="FFFFFF"/>
                </a:solidFill>
                <a:effectLst/>
                <a:latin typeface="+mj-lt"/>
                <a:ea typeface="+mj-ea"/>
                <a:cs typeface="+mj-cs"/>
              </a:rPr>
              <a:t>Central Limit Theorem</a:t>
            </a:r>
          </a:p>
        </p:txBody>
      </p:sp>
      <p:pic>
        <p:nvPicPr>
          <p:cNvPr id="9" name="Picture 8">
            <a:extLst>
              <a:ext uri="{FF2B5EF4-FFF2-40B4-BE49-F238E27FC236}">
                <a16:creationId xmlns:a16="http://schemas.microsoft.com/office/drawing/2014/main" id="{87626A15-86BF-42AF-B7CA-EF2FB68322CD}"/>
              </a:ext>
            </a:extLst>
          </p:cNvPr>
          <p:cNvPicPr>
            <a:picLocks noChangeAspect="1"/>
          </p:cNvPicPr>
          <p:nvPr/>
        </p:nvPicPr>
        <p:blipFill rotWithShape="1">
          <a:blip r:embed="rId2"/>
          <a:srcRect l="1275" t="8887" r="2747" b="-7037"/>
          <a:stretch/>
        </p:blipFill>
        <p:spPr>
          <a:xfrm>
            <a:off x="4305537" y="1063592"/>
            <a:ext cx="7152328" cy="5578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BDC43878-82D4-42CC-AEB2-74F6302E980A}"/>
              </a:ext>
            </a:extLst>
          </p:cNvPr>
          <p:cNvSpPr txBox="1"/>
          <p:nvPr/>
        </p:nvSpPr>
        <p:spPr>
          <a:xfrm>
            <a:off x="962526" y="1241659"/>
            <a:ext cx="8893743" cy="4677878"/>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1ED5E309-164A-4CF6-8D26-A3995A6EDDA5}"/>
              </a:ext>
            </a:extLst>
          </p:cNvPr>
          <p:cNvPicPr>
            <a:picLocks noChangeAspect="1"/>
          </p:cNvPicPr>
          <p:nvPr/>
        </p:nvPicPr>
        <p:blipFill>
          <a:blip r:embed="rId3"/>
          <a:stretch>
            <a:fillRect/>
          </a:stretch>
        </p:blipFill>
        <p:spPr>
          <a:xfrm>
            <a:off x="774566" y="4927600"/>
            <a:ext cx="1929375" cy="883920"/>
          </a:xfrm>
          <a:prstGeom prst="rect">
            <a:avLst/>
          </a:prstGeom>
        </p:spPr>
      </p:pic>
    </p:spTree>
    <p:extLst>
      <p:ext uri="{BB962C8B-B14F-4D97-AF65-F5344CB8AC3E}">
        <p14:creationId xmlns:p14="http://schemas.microsoft.com/office/powerpoint/2010/main" val="1142248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44E13DA-095D-4113-B233-6C7DBE436C57}"/>
              </a:ext>
            </a:extLst>
          </p:cNvPr>
          <p:cNvSpPr txBox="1"/>
          <p:nvPr/>
        </p:nvSpPr>
        <p:spPr>
          <a:xfrm>
            <a:off x="213360" y="639520"/>
            <a:ext cx="5628640" cy="8456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0" i="0" u="none" strike="noStrike" kern="1200" dirty="0">
                <a:solidFill>
                  <a:schemeClr val="tx1"/>
                </a:solidFill>
                <a:effectLst/>
                <a:latin typeface="+mj-lt"/>
                <a:ea typeface="+mj-ea"/>
                <a:cs typeface="+mj-cs"/>
              </a:rPr>
              <a:t>Log Normal Distribution</a:t>
            </a:r>
            <a:r>
              <a:rPr lang="en-US" sz="4400" kern="1200" dirty="0">
                <a:solidFill>
                  <a:schemeClr val="tx1"/>
                </a:solidFill>
                <a:latin typeface="+mj-lt"/>
                <a:ea typeface="+mj-ea"/>
                <a:cs typeface="+mj-cs"/>
              </a:rPr>
              <a:t> </a:t>
            </a:r>
          </a:p>
        </p:txBody>
      </p:sp>
      <p:sp>
        <p:nvSpPr>
          <p:cNvPr id="104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3D7DD34-6135-4B81-B571-564BC63D4222}"/>
              </a:ext>
            </a:extLst>
          </p:cNvPr>
          <p:cNvSpPr txBox="1"/>
          <p:nvPr/>
        </p:nvSpPr>
        <p:spPr>
          <a:xfrm>
            <a:off x="630934" y="2573756"/>
            <a:ext cx="5327918" cy="3410712"/>
          </a:xfrm>
          <a:prstGeom prst="rect">
            <a:avLst/>
          </a:prstGeom>
        </p:spPr>
        <p:txBody>
          <a:bodyPr vert="horz" lIns="91440" tIns="45720" rIns="91440" bIns="45720" rtlCol="0" anchor="t">
            <a:noAutofit/>
          </a:bodyPr>
          <a:lstStyle/>
          <a:p>
            <a:pPr>
              <a:lnSpc>
                <a:spcPct val="90000"/>
              </a:lnSpc>
              <a:spcAft>
                <a:spcPts val="600"/>
              </a:spcAft>
            </a:pPr>
            <a:r>
              <a:rPr lang="en-US" sz="1600" b="0" i="0" dirty="0">
                <a:effectLst/>
              </a:rPr>
              <a:t>In general, most log-normal distributions are the result of taking the natural log where the base is equal to e=2.718. However, the log-normal distribution can be scaled using a different base which affects the shape of the lognormal distribution.</a:t>
            </a:r>
          </a:p>
          <a:p>
            <a:pPr indent="-228600">
              <a:lnSpc>
                <a:spcPct val="90000"/>
              </a:lnSpc>
              <a:spcAft>
                <a:spcPts val="600"/>
              </a:spcAft>
              <a:buFont typeface="Arial" panose="020B0604020202020204" pitchFamily="34" charset="0"/>
              <a:buChar char="•"/>
            </a:pPr>
            <a:r>
              <a:rPr lang="en-US" sz="1600" dirty="0"/>
              <a:t>	</a:t>
            </a:r>
            <a:r>
              <a:rPr lang="en-US" sz="1600" b="0" i="0" dirty="0">
                <a:effectLst/>
              </a:rPr>
              <a:t>Mainly, normal distributions can allow for negative random variables while log-normal distributions include all positive variables.</a:t>
            </a:r>
          </a:p>
          <a:p>
            <a:pPr indent="-228600">
              <a:lnSpc>
                <a:spcPct val="90000"/>
              </a:lnSpc>
              <a:spcAft>
                <a:spcPts val="600"/>
              </a:spcAft>
              <a:buFont typeface="Arial" panose="020B0604020202020204" pitchFamily="34" charset="0"/>
              <a:buChar char="•"/>
            </a:pPr>
            <a:r>
              <a:rPr lang="en-US" sz="1600" b="0" i="0" dirty="0">
                <a:effectLst/>
              </a:rPr>
              <a:t>	One of the most common applications where log-normal distributions are </a:t>
            </a:r>
            <a:r>
              <a:rPr lang="en-US" sz="1600" b="1" i="0" dirty="0">
                <a:solidFill>
                  <a:schemeClr val="accent2">
                    <a:lumMod val="75000"/>
                  </a:schemeClr>
                </a:solidFill>
                <a:effectLst/>
              </a:rPr>
              <a:t>used in finance is in the analysis of stock prices</a:t>
            </a:r>
            <a:r>
              <a:rPr lang="en-US" sz="1600" b="0" i="0" dirty="0">
                <a:effectLst/>
              </a:rPr>
              <a:t>. The potential returns of a stock can be graphed in a normal distribution. The prices of the stock, however, can be graphed in a log-normal distribution. The log-normal distribution curve can therefore be used to help better identify the compound return that the stock can expect to achieve over a period of time.</a:t>
            </a:r>
            <a:endParaRPr lang="en-US" sz="1600" dirty="0"/>
          </a:p>
        </p:txBody>
      </p:sp>
      <p:pic>
        <p:nvPicPr>
          <p:cNvPr id="1028" name="Picture 4">
            <a:extLst>
              <a:ext uri="{FF2B5EF4-FFF2-40B4-BE49-F238E27FC236}">
                <a16:creationId xmlns:a16="http://schemas.microsoft.com/office/drawing/2014/main" id="{2C23B908-F294-41B5-8C3E-4BD4AF5242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3148" y="1911738"/>
            <a:ext cx="5327918" cy="3410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75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D08D2A-B425-4E6D-94EC-3B4D82F72BE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0" i="0" u="none" strike="noStrike" kern="1200">
                <a:solidFill>
                  <a:srgbClr val="FFFFFF"/>
                </a:solidFill>
                <a:effectLst/>
                <a:latin typeface="+mj-lt"/>
                <a:ea typeface="+mj-ea"/>
                <a:cs typeface="+mj-cs"/>
              </a:rPr>
              <a:t> Test of Hypothesis</a:t>
            </a:r>
            <a:endParaRPr lang="en-US" sz="3600" kern="1200">
              <a:solidFill>
                <a:srgbClr val="FFFFFF"/>
              </a:solidFill>
              <a:latin typeface="+mj-lt"/>
              <a:ea typeface="+mj-ea"/>
              <a:cs typeface="+mj-cs"/>
            </a:endParaRPr>
          </a:p>
        </p:txBody>
      </p:sp>
      <p:pic>
        <p:nvPicPr>
          <p:cNvPr id="3" name="Picture 14" descr="difference between NULL and Alternate Hypothesis">
            <a:extLst>
              <a:ext uri="{FF2B5EF4-FFF2-40B4-BE49-F238E27FC236}">
                <a16:creationId xmlns:a16="http://schemas.microsoft.com/office/drawing/2014/main" id="{8893E359-E8D5-4829-A53C-9B9373B84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280" y="1042034"/>
            <a:ext cx="6821298" cy="422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93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5CF10A-7BEE-4CD6-9CA4-3FCDDC89AEAA}"/>
              </a:ext>
            </a:extLst>
          </p:cNvPr>
          <p:cNvSpPr txBox="1"/>
          <p:nvPr/>
        </p:nvSpPr>
        <p:spPr>
          <a:xfrm>
            <a:off x="163629" y="433137"/>
            <a:ext cx="11602854" cy="6709529"/>
          </a:xfrm>
          <a:prstGeom prst="rect">
            <a:avLst/>
          </a:prstGeom>
          <a:noFill/>
        </p:spPr>
        <p:txBody>
          <a:bodyPr wrap="square">
            <a:spAutoFit/>
          </a:bodyPr>
          <a:lstStyle/>
          <a:p>
            <a:endParaRPr lang="en-US" b="0" i="1" dirty="0">
              <a:solidFill>
                <a:schemeClr val="accent2">
                  <a:lumMod val="75000"/>
                </a:schemeClr>
              </a:solidFill>
              <a:effectLst/>
            </a:endParaRPr>
          </a:p>
          <a:p>
            <a:r>
              <a:rPr lang="en-US" b="0" i="1" dirty="0">
                <a:solidFill>
                  <a:schemeClr val="accent2">
                    <a:lumMod val="75000"/>
                  </a:schemeClr>
                </a:solidFill>
                <a:effectLst/>
              </a:rPr>
              <a:t>The frequency (f) of a particular value is the number of times the value occurs in the data. </a:t>
            </a:r>
            <a:r>
              <a:rPr lang="en-US" b="1" i="1" dirty="0">
                <a:solidFill>
                  <a:schemeClr val="accent2">
                    <a:lumMod val="75000"/>
                  </a:schemeClr>
                </a:solidFill>
                <a:effectLst/>
              </a:rPr>
              <a:t>The distribution of a variable is the pattern of frequencies, meaning the set of all possible values and the frequencies associated with these values</a:t>
            </a:r>
            <a:r>
              <a:rPr lang="en-US" b="0" i="1" dirty="0">
                <a:solidFill>
                  <a:schemeClr val="accent2">
                    <a:lumMod val="75000"/>
                  </a:schemeClr>
                </a:solidFill>
                <a:effectLst/>
              </a:rPr>
              <a:t>. Frequency distributions are portrayed as frequency tables or charts.</a:t>
            </a:r>
          </a:p>
          <a:p>
            <a:pPr algn="l"/>
            <a:endParaRPr lang="en-US" b="0" i="0" dirty="0">
              <a:solidFill>
                <a:schemeClr val="accent1"/>
              </a:solidFill>
              <a:effectLst/>
              <a:latin typeface="arial" panose="020B0604020202020204" pitchFamily="34" charset="0"/>
            </a:endParaRPr>
          </a:p>
          <a:p>
            <a:pPr algn="l"/>
            <a:r>
              <a:rPr lang="en-US" b="1" i="0" dirty="0">
                <a:solidFill>
                  <a:schemeClr val="accent1"/>
                </a:solidFill>
                <a:effectLst/>
                <a:latin typeface="arial" panose="020B0604020202020204" pitchFamily="34" charset="0"/>
              </a:rPr>
              <a:t>What are the advantages of frequency distribution?</a:t>
            </a:r>
          </a:p>
          <a:p>
            <a:pPr algn="l"/>
            <a:r>
              <a:rPr lang="en-US" b="0" i="1" dirty="0">
                <a:solidFill>
                  <a:schemeClr val="accent2">
                    <a:lumMod val="75000"/>
                  </a:schemeClr>
                </a:solidFill>
                <a:effectLst/>
              </a:rPr>
              <a:t>The advantage of using frequency distributions is that </a:t>
            </a:r>
            <a:r>
              <a:rPr lang="en-US" b="1" i="1" dirty="0">
                <a:solidFill>
                  <a:schemeClr val="accent2">
                    <a:lumMod val="75000"/>
                  </a:schemeClr>
                </a:solidFill>
                <a:effectLst/>
              </a:rPr>
              <a:t>they present raw data in an organized, easy-to-read format</a:t>
            </a:r>
            <a:r>
              <a:rPr lang="en-US" b="0" i="1" dirty="0">
                <a:solidFill>
                  <a:schemeClr val="accent2">
                    <a:lumMod val="75000"/>
                  </a:schemeClr>
                </a:solidFill>
                <a:effectLst/>
              </a:rPr>
              <a:t>. The most frequently occurring scores are easily identified, as are score ranges, lower and upper limits, cases that are not common, outliers, and total number of observations between any given scores</a:t>
            </a:r>
            <a:r>
              <a:rPr lang="en-US" b="0" i="1" dirty="0">
                <a:solidFill>
                  <a:srgbClr val="202124"/>
                </a:solidFill>
                <a:effectLst/>
              </a:rPr>
              <a:t>.</a:t>
            </a:r>
          </a:p>
          <a:p>
            <a:endParaRPr lang="en-US" i="1" dirty="0">
              <a:solidFill>
                <a:schemeClr val="accent2">
                  <a:lumMod val="75000"/>
                </a:schemeClr>
              </a:solidFill>
            </a:endParaRPr>
          </a:p>
          <a:p>
            <a:endParaRPr lang="en-US" b="0" i="1" dirty="0">
              <a:solidFill>
                <a:schemeClr val="accent2">
                  <a:lumMod val="75000"/>
                </a:schemeClr>
              </a:solidFill>
              <a:effectLst/>
            </a:endParaRPr>
          </a:p>
          <a:p>
            <a:endParaRPr lang="en-US" i="1" dirty="0">
              <a:solidFill>
                <a:schemeClr val="accent2">
                  <a:lumMod val="75000"/>
                </a:schemeClr>
              </a:solidFill>
            </a:endParaRPr>
          </a:p>
          <a:p>
            <a:endParaRPr lang="en-US" i="1" dirty="0">
              <a:solidFill>
                <a:schemeClr val="accent2">
                  <a:lumMod val="75000"/>
                </a:schemeClr>
              </a:solidFill>
            </a:endParaRPr>
          </a:p>
          <a:p>
            <a:endParaRPr lang="en-US" i="1" dirty="0">
              <a:solidFill>
                <a:schemeClr val="accent2">
                  <a:lumMod val="75000"/>
                </a:schemeClr>
              </a:solidFill>
            </a:endParaRPr>
          </a:p>
          <a:p>
            <a:endParaRPr lang="en-US" i="1" dirty="0">
              <a:solidFill>
                <a:schemeClr val="accent2">
                  <a:lumMod val="75000"/>
                </a:schemeClr>
              </a:solidFill>
            </a:endParaRPr>
          </a:p>
          <a:p>
            <a:endParaRPr lang="en-US" dirty="0"/>
          </a:p>
          <a:p>
            <a:endParaRPr lang="en-US" dirty="0"/>
          </a:p>
          <a:p>
            <a:endParaRPr lang="en-US" dirty="0"/>
          </a:p>
          <a:p>
            <a:endParaRPr lang="en-US" dirty="0"/>
          </a:p>
          <a:p>
            <a:endParaRPr lang="en-US" dirty="0"/>
          </a:p>
          <a:p>
            <a:endParaRPr lang="en-US" dirty="0"/>
          </a:p>
          <a:p>
            <a:endParaRPr lang="en-US" sz="1600" dirty="0"/>
          </a:p>
          <a:p>
            <a:endParaRPr lang="en-US" dirty="0"/>
          </a:p>
          <a:p>
            <a:r>
              <a:rPr lang="en-US" dirty="0"/>
              <a:t> </a:t>
            </a:r>
          </a:p>
        </p:txBody>
      </p:sp>
      <p:pic>
        <p:nvPicPr>
          <p:cNvPr id="1026" name="Picture 2" descr="Frequency Distributions G&amp;W Ch. 2 Parameters and Statistics">
            <a:extLst>
              <a:ext uri="{FF2B5EF4-FFF2-40B4-BE49-F238E27FC236}">
                <a16:creationId xmlns:a16="http://schemas.microsoft.com/office/drawing/2014/main" id="{1266673C-7AA4-4002-9F1A-268C6F9D2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09" y="3041363"/>
            <a:ext cx="4647815" cy="2040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B57D20-23BE-42A5-8872-4725EEE3D21B}"/>
              </a:ext>
            </a:extLst>
          </p:cNvPr>
          <p:cNvSpPr txBox="1"/>
          <p:nvPr/>
        </p:nvSpPr>
        <p:spPr>
          <a:xfrm>
            <a:off x="163629" y="128865"/>
            <a:ext cx="11864742" cy="369332"/>
          </a:xfrm>
          <a:prstGeom prst="rect">
            <a:avLst/>
          </a:prstGeom>
          <a:solidFill>
            <a:schemeClr val="accent2">
              <a:lumMod val="60000"/>
              <a:lumOff val="40000"/>
            </a:schemeClr>
          </a:solidFill>
        </p:spPr>
        <p:txBody>
          <a:bodyPr wrap="square">
            <a:spAutoFit/>
          </a:bodyPr>
          <a:lstStyle/>
          <a:p>
            <a:r>
              <a:rPr lang="en-US" dirty="0"/>
              <a:t>Frequency Distribution</a:t>
            </a:r>
          </a:p>
        </p:txBody>
      </p:sp>
      <p:pic>
        <p:nvPicPr>
          <p:cNvPr id="1032" name="Picture 8" descr="Frequency Distribution Table - Meaning &amp; Examples">
            <a:extLst>
              <a:ext uri="{FF2B5EF4-FFF2-40B4-BE49-F238E27FC236}">
                <a16:creationId xmlns:a16="http://schemas.microsoft.com/office/drawing/2014/main" id="{36F89C8C-C3E9-4C6E-89D8-ABEC6396C6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6" t="23182" r="4325" b="4061"/>
          <a:stretch/>
        </p:blipFill>
        <p:spPr bwMode="auto">
          <a:xfrm>
            <a:off x="5965056" y="3057023"/>
            <a:ext cx="5197642" cy="202511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EC2AA8F-485F-4D2C-B37B-80610FC58C33}"/>
              </a:ext>
            </a:extLst>
          </p:cNvPr>
          <p:cNvSpPr txBox="1"/>
          <p:nvPr/>
        </p:nvSpPr>
        <p:spPr>
          <a:xfrm>
            <a:off x="3349590" y="5259306"/>
            <a:ext cx="4675487" cy="369332"/>
          </a:xfrm>
          <a:prstGeom prst="rect">
            <a:avLst/>
          </a:prstGeom>
          <a:solidFill>
            <a:schemeClr val="accent2">
              <a:lumMod val="60000"/>
              <a:lumOff val="40000"/>
            </a:schemeClr>
          </a:solidFill>
        </p:spPr>
        <p:txBody>
          <a:bodyPr wrap="square">
            <a:spAutoFit/>
          </a:bodyPr>
          <a:lstStyle/>
          <a:p>
            <a:pPr algn="ctr"/>
            <a:r>
              <a:rPr lang="en-US" dirty="0"/>
              <a:t>Real Life Applications of Frequency Distribution</a:t>
            </a:r>
          </a:p>
        </p:txBody>
      </p:sp>
      <p:sp>
        <p:nvSpPr>
          <p:cNvPr id="14" name="TextBox 13">
            <a:extLst>
              <a:ext uri="{FF2B5EF4-FFF2-40B4-BE49-F238E27FC236}">
                <a16:creationId xmlns:a16="http://schemas.microsoft.com/office/drawing/2014/main" id="{B1068768-D649-497A-991B-403588F78AB3}"/>
              </a:ext>
            </a:extLst>
          </p:cNvPr>
          <p:cNvSpPr txBox="1"/>
          <p:nvPr/>
        </p:nvSpPr>
        <p:spPr>
          <a:xfrm>
            <a:off x="-1" y="5805805"/>
            <a:ext cx="11877575" cy="646331"/>
          </a:xfrm>
          <a:prstGeom prst="rect">
            <a:avLst/>
          </a:prstGeom>
          <a:solidFill>
            <a:schemeClr val="accent1">
              <a:lumMod val="40000"/>
              <a:lumOff val="60000"/>
            </a:schemeClr>
          </a:solidFill>
        </p:spPr>
        <p:txBody>
          <a:bodyPr wrap="square">
            <a:spAutoFit/>
          </a:bodyPr>
          <a:lstStyle/>
          <a:p>
            <a:r>
              <a:rPr lang="en-US" b="0" i="0" dirty="0">
                <a:solidFill>
                  <a:srgbClr val="202124"/>
                </a:solidFill>
                <a:effectLst/>
                <a:latin typeface="arial" panose="020B0604020202020204" pitchFamily="34" charset="0"/>
              </a:rPr>
              <a:t>Frequency distribution is </a:t>
            </a:r>
            <a:r>
              <a:rPr lang="en-US" b="1" i="0" dirty="0">
                <a:solidFill>
                  <a:srgbClr val="202124"/>
                </a:solidFill>
                <a:effectLst/>
                <a:latin typeface="arial" panose="020B0604020202020204" pitchFamily="34" charset="0"/>
              </a:rPr>
              <a:t>used to organize the collected data in table form</a:t>
            </a:r>
            <a:r>
              <a:rPr lang="en-US" b="0" i="0" dirty="0">
                <a:solidFill>
                  <a:srgbClr val="202124"/>
                </a:solidFill>
                <a:effectLst/>
                <a:latin typeface="arial" panose="020B0604020202020204" pitchFamily="34" charset="0"/>
              </a:rPr>
              <a:t>. The data could be marks scored by students, temperatures of different towns, points scored in a volleyball match, etc</a:t>
            </a:r>
            <a:r>
              <a:rPr lang="en-US" b="0" i="0">
                <a:solidFill>
                  <a:srgbClr val="202124"/>
                </a:solidFill>
                <a:effectLst/>
                <a:latin typeface="arial" panose="020B0604020202020204" pitchFamily="34" charset="0"/>
              </a:rPr>
              <a:t>. </a:t>
            </a:r>
            <a:endParaRPr lang="en-US" dirty="0">
              <a:solidFill>
                <a:srgbClr val="202124"/>
              </a:solidFill>
              <a:latin typeface="arial" panose="020B0604020202020204" pitchFamily="34" charset="0"/>
            </a:endParaRPr>
          </a:p>
        </p:txBody>
      </p:sp>
    </p:spTree>
    <p:extLst>
      <p:ext uri="{BB962C8B-B14F-4D97-AF65-F5344CB8AC3E}">
        <p14:creationId xmlns:p14="http://schemas.microsoft.com/office/powerpoint/2010/main" val="166031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91808-5D16-48D6-A643-4F6ECEDBCBE1}"/>
              </a:ext>
            </a:extLst>
          </p:cNvPr>
          <p:cNvPicPr>
            <a:picLocks noChangeAspect="1"/>
          </p:cNvPicPr>
          <p:nvPr/>
        </p:nvPicPr>
        <p:blipFill>
          <a:blip r:embed="rId2"/>
          <a:stretch>
            <a:fillRect/>
          </a:stretch>
        </p:blipFill>
        <p:spPr>
          <a:xfrm>
            <a:off x="156095" y="48096"/>
            <a:ext cx="4483330" cy="3187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AFD15D79-A225-4BAA-BBAC-E585AA27C305}"/>
              </a:ext>
            </a:extLst>
          </p:cNvPr>
          <p:cNvPicPr>
            <a:picLocks noChangeAspect="1"/>
          </p:cNvPicPr>
          <p:nvPr/>
        </p:nvPicPr>
        <p:blipFill>
          <a:blip r:embed="rId3"/>
          <a:stretch>
            <a:fillRect/>
          </a:stretch>
        </p:blipFill>
        <p:spPr>
          <a:xfrm>
            <a:off x="4785360" y="2826325"/>
            <a:ext cx="4483330" cy="2343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4759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ere Are 9 Hypothesis Testing for Analyzing Six Sigma Data">
            <a:extLst>
              <a:ext uri="{FF2B5EF4-FFF2-40B4-BE49-F238E27FC236}">
                <a16:creationId xmlns:a16="http://schemas.microsoft.com/office/drawing/2014/main" id="{63491B14-19C1-4B39-996F-651C451107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6034" y="616018"/>
            <a:ext cx="8851124" cy="544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1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3A625A-403A-4650-91CA-A8493B246820}"/>
              </a:ext>
            </a:extLst>
          </p:cNvPr>
          <p:cNvSpPr txBox="1"/>
          <p:nvPr/>
        </p:nvSpPr>
        <p:spPr>
          <a:xfrm>
            <a:off x="134753" y="789273"/>
            <a:ext cx="12057247" cy="1434367"/>
          </a:xfrm>
          <a:prstGeom prst="rect">
            <a:avLst/>
          </a:prstGeom>
          <a:noFill/>
        </p:spPr>
        <p:txBody>
          <a:bodyPr wrap="square">
            <a:spAutoFit/>
          </a:bodyPr>
          <a:lstStyle/>
          <a:p>
            <a:pPr algn="l" fontAlgn="base">
              <a:lnSpc>
                <a:spcPct val="150000"/>
              </a:lnSpc>
            </a:pPr>
            <a:r>
              <a:rPr lang="en-US" sz="1400" b="0" i="0" dirty="0">
                <a:solidFill>
                  <a:srgbClr val="273239"/>
                </a:solidFill>
                <a:effectLst/>
                <a:latin typeface="urw-din"/>
              </a:rPr>
              <a:t>Student’s t-distribution or t-distribution is a probability distribution that is used to calculate population parameters when the sample size is small and when the population variance is unknown. Theoretical work on t-distribution was done by </a:t>
            </a:r>
            <a:r>
              <a:rPr lang="en-US" sz="1400" b="1" i="0" dirty="0">
                <a:solidFill>
                  <a:srgbClr val="273239"/>
                </a:solidFill>
                <a:effectLst/>
                <a:latin typeface="urw-din"/>
              </a:rPr>
              <a:t>W.S. </a:t>
            </a:r>
            <a:r>
              <a:rPr lang="en-US" sz="1400" b="1" i="0" dirty="0" err="1">
                <a:solidFill>
                  <a:srgbClr val="273239"/>
                </a:solidFill>
                <a:effectLst/>
                <a:latin typeface="urw-din"/>
              </a:rPr>
              <a:t>Gosset</a:t>
            </a:r>
            <a:r>
              <a:rPr lang="en-US" sz="1400" b="0" i="0" dirty="0">
                <a:solidFill>
                  <a:srgbClr val="273239"/>
                </a:solidFill>
                <a:effectLst/>
                <a:latin typeface="urw-din"/>
              </a:rPr>
              <a:t>; he has published his findings under the pen name “</a:t>
            </a:r>
            <a:r>
              <a:rPr lang="en-US" sz="1400" b="1" i="0" dirty="0">
                <a:solidFill>
                  <a:srgbClr val="273239"/>
                </a:solidFill>
                <a:effectLst/>
                <a:latin typeface="urw-din"/>
              </a:rPr>
              <a:t>Student</a:t>
            </a:r>
            <a:r>
              <a:rPr lang="en-US" sz="1400" b="0" i="0" dirty="0">
                <a:solidFill>
                  <a:srgbClr val="273239"/>
                </a:solidFill>
                <a:effectLst/>
                <a:latin typeface="urw-din"/>
              </a:rPr>
              <a:t>“. That’s why it is called as </a:t>
            </a:r>
            <a:r>
              <a:rPr lang="en-US" sz="1400" b="1" i="0" dirty="0">
                <a:solidFill>
                  <a:srgbClr val="273239"/>
                </a:solidFill>
                <a:effectLst/>
                <a:latin typeface="urw-din"/>
              </a:rPr>
              <a:t>Student’s t-test</a:t>
            </a:r>
            <a:r>
              <a:rPr lang="en-US" sz="1400" b="0" i="0" dirty="0">
                <a:solidFill>
                  <a:srgbClr val="273239"/>
                </a:solidFill>
                <a:effectLst/>
                <a:latin typeface="urw-din"/>
              </a:rPr>
              <a:t>. </a:t>
            </a:r>
          </a:p>
          <a:p>
            <a:pPr algn="l" fontAlgn="base">
              <a:lnSpc>
                <a:spcPct val="150000"/>
              </a:lnSpc>
            </a:pPr>
            <a:r>
              <a:rPr lang="en-US" sz="1400" b="0" i="0" dirty="0">
                <a:solidFill>
                  <a:srgbClr val="273239"/>
                </a:solidFill>
                <a:effectLst/>
                <a:latin typeface="urw-din"/>
              </a:rPr>
              <a:t>It is the sampling distribution of the t-statistic. The values of the t-statistic is given by</a:t>
            </a:r>
            <a:r>
              <a:rPr lang="en-US" b="0" i="0" dirty="0">
                <a:solidFill>
                  <a:srgbClr val="273239"/>
                </a:solidFill>
                <a:effectLst/>
                <a:latin typeface="urw-din"/>
              </a:rPr>
              <a:t>: </a:t>
            </a:r>
          </a:p>
        </p:txBody>
      </p:sp>
      <p:sp>
        <p:nvSpPr>
          <p:cNvPr id="4" name="TextBox 3">
            <a:extLst>
              <a:ext uri="{FF2B5EF4-FFF2-40B4-BE49-F238E27FC236}">
                <a16:creationId xmlns:a16="http://schemas.microsoft.com/office/drawing/2014/main" id="{7E58728C-0AF7-49A4-B4E7-2F7799FB6D63}"/>
              </a:ext>
            </a:extLst>
          </p:cNvPr>
          <p:cNvSpPr txBox="1"/>
          <p:nvPr/>
        </p:nvSpPr>
        <p:spPr>
          <a:xfrm>
            <a:off x="2482967" y="180580"/>
            <a:ext cx="7009598" cy="369332"/>
          </a:xfrm>
          <a:prstGeom prst="rect">
            <a:avLst/>
          </a:prstGeom>
          <a:solidFill>
            <a:schemeClr val="accent2">
              <a:lumMod val="60000"/>
              <a:lumOff val="4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Student T distribution</a:t>
            </a:r>
            <a:endParaRPr lang="en-US" dirty="0"/>
          </a:p>
        </p:txBody>
      </p:sp>
      <p:pic>
        <p:nvPicPr>
          <p:cNvPr id="5" name="Picture 4">
            <a:extLst>
              <a:ext uri="{FF2B5EF4-FFF2-40B4-BE49-F238E27FC236}">
                <a16:creationId xmlns:a16="http://schemas.microsoft.com/office/drawing/2014/main" id="{D62B5A3E-681C-4F3A-831C-CCD4D930AFC8}"/>
              </a:ext>
            </a:extLst>
          </p:cNvPr>
          <p:cNvPicPr>
            <a:picLocks noChangeAspect="1"/>
          </p:cNvPicPr>
          <p:nvPr/>
        </p:nvPicPr>
        <p:blipFill>
          <a:blip r:embed="rId2"/>
          <a:stretch>
            <a:fillRect/>
          </a:stretch>
        </p:blipFill>
        <p:spPr>
          <a:xfrm>
            <a:off x="569494" y="2320940"/>
            <a:ext cx="2409267" cy="2216119"/>
          </a:xfrm>
          <a:prstGeom prst="rect">
            <a:avLst/>
          </a:prstGeom>
        </p:spPr>
      </p:pic>
    </p:spTree>
    <p:extLst>
      <p:ext uri="{BB962C8B-B14F-4D97-AF65-F5344CB8AC3E}">
        <p14:creationId xmlns:p14="http://schemas.microsoft.com/office/powerpoint/2010/main" val="87808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320F4-1695-4432-8DD5-7AFD30FF80AB}"/>
              </a:ext>
            </a:extLst>
          </p:cNvPr>
          <p:cNvSpPr txBox="1"/>
          <p:nvPr/>
        </p:nvSpPr>
        <p:spPr>
          <a:xfrm>
            <a:off x="0" y="134647"/>
            <a:ext cx="11964203" cy="2031325"/>
          </a:xfrm>
          <a:prstGeom prst="rect">
            <a:avLst/>
          </a:prstGeom>
          <a:noFill/>
        </p:spPr>
        <p:txBody>
          <a:bodyPr wrap="square">
            <a:spAutoFit/>
          </a:bodyPr>
          <a:lstStyle/>
          <a:p>
            <a:pPr algn="l" fontAlgn="base"/>
            <a:r>
              <a:rPr lang="en-US" b="1" i="0" dirty="0">
                <a:solidFill>
                  <a:srgbClr val="000000"/>
                </a:solidFill>
                <a:effectLst/>
                <a:latin typeface="inherit"/>
              </a:rPr>
              <a:t>Types of Frequency Distribution</a:t>
            </a:r>
          </a:p>
          <a:p>
            <a:pPr algn="l" fontAlgn="base"/>
            <a:r>
              <a:rPr lang="en-US" b="0" i="0" dirty="0">
                <a:solidFill>
                  <a:srgbClr val="333333"/>
                </a:solidFill>
                <a:effectLst/>
                <a:latin typeface="Untitled Sans"/>
              </a:rPr>
              <a:t>There are four types of frequency distribution under statistics which are explained below:</a:t>
            </a:r>
          </a:p>
          <a:p>
            <a:pPr algn="l" fontAlgn="base">
              <a:buFont typeface="Arial" panose="020B0604020202020204" pitchFamily="34" charset="0"/>
              <a:buChar char="•"/>
            </a:pPr>
            <a:r>
              <a:rPr lang="en-US" b="1" i="0" dirty="0">
                <a:solidFill>
                  <a:srgbClr val="333333"/>
                </a:solidFill>
                <a:effectLst/>
                <a:latin typeface="Untitled Sans"/>
              </a:rPr>
              <a:t>Ungrouped frequency distribution: </a:t>
            </a:r>
            <a:r>
              <a:rPr lang="en-US" b="0" i="0" dirty="0">
                <a:solidFill>
                  <a:srgbClr val="333333"/>
                </a:solidFill>
                <a:effectLst/>
                <a:latin typeface="inherit"/>
              </a:rPr>
              <a:t>It shows the frequency of an item in each separate data value rather than groups of data values.</a:t>
            </a:r>
          </a:p>
          <a:p>
            <a:pPr algn="l" fontAlgn="base">
              <a:buFont typeface="Arial" panose="020B0604020202020204" pitchFamily="34" charset="0"/>
              <a:buChar char="•"/>
            </a:pPr>
            <a:r>
              <a:rPr lang="en-US" b="1" i="0" dirty="0">
                <a:solidFill>
                  <a:srgbClr val="333333"/>
                </a:solidFill>
                <a:effectLst/>
                <a:latin typeface="Untitled Sans"/>
              </a:rPr>
              <a:t>Grouped frequency distribution:</a:t>
            </a:r>
            <a:r>
              <a:rPr lang="en-US" b="0" i="0" dirty="0">
                <a:solidFill>
                  <a:srgbClr val="333333"/>
                </a:solidFill>
                <a:effectLst/>
                <a:latin typeface="inherit"/>
              </a:rPr>
              <a:t> In this type, the data is arranged and separated into groups called class intervals. The frequency of data belonging to each class interval is noted in a frequency distribution table. The grouped frequency table shows the distribution of frequencies in class intervals.</a:t>
            </a:r>
          </a:p>
        </p:txBody>
      </p:sp>
      <p:pic>
        <p:nvPicPr>
          <p:cNvPr id="4098" name="Picture 2" descr="Grouped Frequency Distribution (Decreasing Order) - YouTube">
            <a:extLst>
              <a:ext uri="{FF2B5EF4-FFF2-40B4-BE49-F238E27FC236}">
                <a16:creationId xmlns:a16="http://schemas.microsoft.com/office/drawing/2014/main" id="{8C864D78-BCF0-4128-AD73-AD8DEA811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680" y="2367280"/>
            <a:ext cx="4622800" cy="40335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of Ungrouped and Grouped Data |Class Interval &amp;  Limits">
            <a:extLst>
              <a:ext uri="{FF2B5EF4-FFF2-40B4-BE49-F238E27FC236}">
                <a16:creationId xmlns:a16="http://schemas.microsoft.com/office/drawing/2014/main" id="{1BEDAD6E-66AF-4CED-B58C-C7C74174E5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51" t="7457" r="7137" b="15759"/>
          <a:stretch/>
        </p:blipFill>
        <p:spPr bwMode="auto">
          <a:xfrm>
            <a:off x="365760" y="2881659"/>
            <a:ext cx="4622800" cy="3397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4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0CCD52-7748-4AA2-A4F6-E14016814DCF}"/>
              </a:ext>
            </a:extLst>
          </p:cNvPr>
          <p:cNvSpPr txBox="1"/>
          <p:nvPr/>
        </p:nvSpPr>
        <p:spPr>
          <a:xfrm>
            <a:off x="425517" y="152215"/>
            <a:ext cx="11340966" cy="369332"/>
          </a:xfrm>
          <a:prstGeom prst="rect">
            <a:avLst/>
          </a:prstGeom>
          <a:solidFill>
            <a:schemeClr val="accent2">
              <a:lumMod val="60000"/>
              <a:lumOff val="40000"/>
            </a:schemeClr>
          </a:solidFill>
        </p:spPr>
        <p:txBody>
          <a:bodyPr wrap="square">
            <a:spAutoFit/>
          </a:bodyPr>
          <a:lstStyle/>
          <a:p>
            <a:r>
              <a:rPr lang="en-US" dirty="0"/>
              <a:t>Cumulative Frequency Distribution</a:t>
            </a:r>
          </a:p>
        </p:txBody>
      </p:sp>
      <p:pic>
        <p:nvPicPr>
          <p:cNvPr id="2050" name="Picture 2" descr="Cumulative Frequency Distribution: Simple Definition, Easy Steps">
            <a:extLst>
              <a:ext uri="{FF2B5EF4-FFF2-40B4-BE49-F238E27FC236}">
                <a16:creationId xmlns:a16="http://schemas.microsoft.com/office/drawing/2014/main" id="{84FC765B-3922-47E0-B719-9FAB046E4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40" y="956780"/>
            <a:ext cx="4591728" cy="18372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Statistics: Power from Data! Analytical graphing: Cumulative frequency">
            <a:extLst>
              <a:ext uri="{FF2B5EF4-FFF2-40B4-BE49-F238E27FC236}">
                <a16:creationId xmlns:a16="http://schemas.microsoft.com/office/drawing/2014/main" id="{238A7646-A0DE-41AD-A6D7-EAA89C50C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253" y="906676"/>
            <a:ext cx="4629150" cy="19990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0E2EF58-2820-407D-99D4-D8777075BCC6}"/>
              </a:ext>
            </a:extLst>
          </p:cNvPr>
          <p:cNvSpPr txBox="1"/>
          <p:nvPr/>
        </p:nvSpPr>
        <p:spPr>
          <a:xfrm>
            <a:off x="226832" y="3663841"/>
            <a:ext cx="11738335" cy="646331"/>
          </a:xfrm>
          <a:prstGeom prst="rect">
            <a:avLst/>
          </a:prstGeom>
          <a:noFill/>
        </p:spPr>
        <p:txBody>
          <a:bodyPr wrap="square">
            <a:spAutoFit/>
          </a:bodyPr>
          <a:lstStyle/>
          <a:p>
            <a:r>
              <a:rPr lang="en-US" b="0" i="0" dirty="0">
                <a:solidFill>
                  <a:srgbClr val="000000"/>
                </a:solidFill>
                <a:effectLst/>
                <a:latin typeface="Helvetica" panose="020B0604020202020204" pitchFamily="34" charset="0"/>
              </a:rPr>
              <a:t>A related distribution is known as a </a:t>
            </a:r>
            <a:r>
              <a:rPr lang="en-US" b="1" i="0" dirty="0">
                <a:solidFill>
                  <a:srgbClr val="000000"/>
                </a:solidFill>
                <a:effectLst/>
                <a:latin typeface="Helvetica" panose="020B0604020202020204" pitchFamily="34" charset="0"/>
              </a:rPr>
              <a:t>relative frequency distribution</a:t>
            </a:r>
            <a:r>
              <a:rPr lang="en-US" b="0" i="0" dirty="0">
                <a:solidFill>
                  <a:srgbClr val="000000"/>
                </a:solidFill>
                <a:effectLst/>
                <a:latin typeface="Helvetica" panose="020B0604020202020204" pitchFamily="34" charset="0"/>
              </a:rPr>
              <a:t>, which shows the relative frequency of each value in a dataset as a percentage of all frequencies.</a:t>
            </a:r>
            <a:endParaRPr lang="en-US" dirty="0"/>
          </a:p>
        </p:txBody>
      </p:sp>
      <p:sp>
        <p:nvSpPr>
          <p:cNvPr id="12" name="TextBox 11">
            <a:extLst>
              <a:ext uri="{FF2B5EF4-FFF2-40B4-BE49-F238E27FC236}">
                <a16:creationId xmlns:a16="http://schemas.microsoft.com/office/drawing/2014/main" id="{EA1B94EB-5FCC-48BB-90B8-0EB3D48180B1}"/>
              </a:ext>
            </a:extLst>
          </p:cNvPr>
          <p:cNvSpPr txBox="1"/>
          <p:nvPr/>
        </p:nvSpPr>
        <p:spPr>
          <a:xfrm>
            <a:off x="344237" y="3156327"/>
            <a:ext cx="11340966" cy="369332"/>
          </a:xfrm>
          <a:prstGeom prst="rect">
            <a:avLst/>
          </a:prstGeom>
          <a:solidFill>
            <a:schemeClr val="accent2">
              <a:lumMod val="60000"/>
              <a:lumOff val="40000"/>
            </a:schemeClr>
          </a:solidFill>
        </p:spPr>
        <p:txBody>
          <a:bodyPr wrap="square">
            <a:spAutoFit/>
          </a:bodyPr>
          <a:lstStyle/>
          <a:p>
            <a:r>
              <a:rPr lang="en-US" dirty="0"/>
              <a:t>Relative Frequency Distribution</a:t>
            </a:r>
          </a:p>
        </p:txBody>
      </p:sp>
      <p:pic>
        <p:nvPicPr>
          <p:cNvPr id="2054" name="Picture 6" descr="Definition of Relative Frequency Distribution | Chegg.com">
            <a:extLst>
              <a:ext uri="{FF2B5EF4-FFF2-40B4-BE49-F238E27FC236}">
                <a16:creationId xmlns:a16="http://schemas.microsoft.com/office/drawing/2014/main" id="{710EB5D8-50C4-49D6-8BAB-39DE0748B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8528" y="4057835"/>
            <a:ext cx="2781300" cy="2647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6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1E6151-1140-43FE-9C4B-2BC28FB22B7D}"/>
              </a:ext>
            </a:extLst>
          </p:cNvPr>
          <p:cNvSpPr txBox="1"/>
          <p:nvPr/>
        </p:nvSpPr>
        <p:spPr>
          <a:xfrm>
            <a:off x="425517" y="336165"/>
            <a:ext cx="11340966" cy="369332"/>
          </a:xfrm>
          <a:prstGeom prst="rect">
            <a:avLst/>
          </a:prstGeom>
          <a:solidFill>
            <a:schemeClr val="accent2">
              <a:lumMod val="60000"/>
              <a:lumOff val="40000"/>
            </a:schemeClr>
          </a:solidFill>
        </p:spPr>
        <p:txBody>
          <a:bodyPr wrap="square">
            <a:spAutoFit/>
          </a:bodyPr>
          <a:lstStyle/>
          <a:p>
            <a:pPr algn="ctr"/>
            <a:r>
              <a:rPr lang="en-US" dirty="0"/>
              <a:t>Types of Frequency Distribution</a:t>
            </a:r>
          </a:p>
        </p:txBody>
      </p:sp>
      <p:cxnSp>
        <p:nvCxnSpPr>
          <p:cNvPr id="4" name="Straight Arrow Connector 3">
            <a:extLst>
              <a:ext uri="{FF2B5EF4-FFF2-40B4-BE49-F238E27FC236}">
                <a16:creationId xmlns:a16="http://schemas.microsoft.com/office/drawing/2014/main" id="{91B1B177-4855-4F9C-BB1F-4B04E1F9838B}"/>
              </a:ext>
            </a:extLst>
          </p:cNvPr>
          <p:cNvCxnSpPr>
            <a:stCxn id="2" idx="2"/>
          </p:cNvCxnSpPr>
          <p:nvPr/>
        </p:nvCxnSpPr>
        <p:spPr>
          <a:xfrm>
            <a:off x="6096000" y="705497"/>
            <a:ext cx="0" cy="615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7442AF9-6986-4F97-BA08-042AAFC406D7}"/>
              </a:ext>
            </a:extLst>
          </p:cNvPr>
          <p:cNvSpPr txBox="1"/>
          <p:nvPr/>
        </p:nvSpPr>
        <p:spPr>
          <a:xfrm>
            <a:off x="991403" y="989079"/>
            <a:ext cx="10125769" cy="369332"/>
          </a:xfrm>
          <a:prstGeom prst="rect">
            <a:avLst/>
          </a:prstGeom>
          <a:solidFill>
            <a:schemeClr val="accent2">
              <a:lumMod val="60000"/>
              <a:lumOff val="40000"/>
            </a:schemeClr>
          </a:solidFill>
        </p:spPr>
        <p:txBody>
          <a:bodyPr wrap="square">
            <a:spAutoFit/>
          </a:bodyPr>
          <a:lstStyle/>
          <a:p>
            <a:r>
              <a:rPr lang="en-US" dirty="0"/>
              <a:t>Discrete Frequency Distribution( Ungrouped )                  (Grouped )Continuous Frequency Distribution</a:t>
            </a:r>
          </a:p>
        </p:txBody>
      </p:sp>
      <p:sp>
        <p:nvSpPr>
          <p:cNvPr id="7" name="TextBox 6">
            <a:extLst>
              <a:ext uri="{FF2B5EF4-FFF2-40B4-BE49-F238E27FC236}">
                <a16:creationId xmlns:a16="http://schemas.microsoft.com/office/drawing/2014/main" id="{954784A5-72B7-4B4C-AA3E-6EF5EF1B539F}"/>
              </a:ext>
            </a:extLst>
          </p:cNvPr>
          <p:cNvSpPr txBox="1"/>
          <p:nvPr/>
        </p:nvSpPr>
        <p:spPr>
          <a:xfrm>
            <a:off x="162562" y="1719429"/>
            <a:ext cx="5699746" cy="1709571"/>
          </a:xfrm>
          <a:prstGeom prst="rect">
            <a:avLst/>
          </a:prstGeom>
          <a:solidFill>
            <a:schemeClr val="accent1">
              <a:lumMod val="60000"/>
              <a:lumOff val="40000"/>
            </a:schemeClr>
          </a:solidFill>
        </p:spPr>
        <p:txBody>
          <a:bodyPr wrap="square">
            <a:spAutoFit/>
          </a:bodyPr>
          <a:lstStyle/>
          <a:p>
            <a:pPr>
              <a:lnSpc>
                <a:spcPct val="150000"/>
              </a:lnSpc>
            </a:pPr>
            <a:r>
              <a:rPr lang="en-US" b="1" i="0" dirty="0">
                <a:solidFill>
                  <a:srgbClr val="202124"/>
                </a:solidFill>
                <a:effectLst/>
                <a:latin typeface="arial" panose="020B0604020202020204" pitchFamily="34" charset="0"/>
              </a:rPr>
              <a:t>The number of times each value occurs denotes the frequencies of the specific value or observation</a:t>
            </a:r>
            <a:r>
              <a:rPr lang="en-US" b="0" i="0" dirty="0">
                <a:solidFill>
                  <a:srgbClr val="202124"/>
                </a:solidFill>
                <a:effectLst/>
                <a:latin typeface="arial" panose="020B0604020202020204" pitchFamily="34" charset="0"/>
              </a:rPr>
              <a:t>. Discrete frequency distribution is also known as ungrouped frequency distribution.</a:t>
            </a:r>
            <a:endParaRPr lang="en-US" dirty="0"/>
          </a:p>
        </p:txBody>
      </p:sp>
      <p:pic>
        <p:nvPicPr>
          <p:cNvPr id="3074" name="Picture 2" descr="Discrete Frequency Distribution | Discrete Frequency Distribution Table">
            <a:extLst>
              <a:ext uri="{FF2B5EF4-FFF2-40B4-BE49-F238E27FC236}">
                <a16:creationId xmlns:a16="http://schemas.microsoft.com/office/drawing/2014/main" id="{834CACEC-1B0C-4F94-B67F-98F67ADD5F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46" t="10490" r="11082"/>
          <a:stretch/>
        </p:blipFill>
        <p:spPr bwMode="auto">
          <a:xfrm>
            <a:off x="255340" y="3535680"/>
            <a:ext cx="5606965" cy="28001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335533-3D82-43F4-818D-3364A4AC7173}"/>
              </a:ext>
            </a:extLst>
          </p:cNvPr>
          <p:cNvSpPr txBox="1"/>
          <p:nvPr/>
        </p:nvSpPr>
        <p:spPr>
          <a:xfrm>
            <a:off x="6329693" y="1745720"/>
            <a:ext cx="5699746" cy="2125069"/>
          </a:xfrm>
          <a:prstGeom prst="rect">
            <a:avLst/>
          </a:prstGeom>
          <a:solidFill>
            <a:schemeClr val="accent1">
              <a:lumMod val="60000"/>
              <a:lumOff val="40000"/>
            </a:schemeClr>
          </a:solidFill>
        </p:spPr>
        <p:txBody>
          <a:bodyPr wrap="square">
            <a:spAutoFit/>
          </a:bodyPr>
          <a:lstStyle/>
          <a:p>
            <a:pPr>
              <a:lnSpc>
                <a:spcPct val="150000"/>
              </a:lnSpc>
            </a:pPr>
            <a:r>
              <a:rPr lang="en-US" b="0" i="0" dirty="0">
                <a:solidFill>
                  <a:srgbClr val="202124"/>
                </a:solidFill>
                <a:effectLst/>
                <a:latin typeface="arial" panose="020B0604020202020204" pitchFamily="34" charset="0"/>
              </a:rPr>
              <a:t> A continuous frequency distribution is </a:t>
            </a:r>
            <a:r>
              <a:rPr lang="en-US" b="1" i="0" dirty="0">
                <a:solidFill>
                  <a:srgbClr val="202124"/>
                </a:solidFill>
                <a:effectLst/>
                <a:latin typeface="arial" panose="020B0604020202020204" pitchFamily="34" charset="0"/>
              </a:rPr>
              <a:t>a series in which the data are classified into different class intervals without gaps and their respective frequencies are assigned as per the class intervals and class width</a:t>
            </a:r>
            <a:r>
              <a:rPr lang="en-US" b="0" i="0" dirty="0">
                <a:solidFill>
                  <a:srgbClr val="202124"/>
                </a:solidFill>
                <a:effectLst/>
                <a:latin typeface="arial" panose="020B0604020202020204" pitchFamily="34" charset="0"/>
              </a:rPr>
              <a:t>.</a:t>
            </a:r>
            <a:endParaRPr lang="en-US" dirty="0"/>
          </a:p>
        </p:txBody>
      </p:sp>
      <p:pic>
        <p:nvPicPr>
          <p:cNvPr id="3076" name="Picture 4" descr="Convert the given frequency distribution into a continuous grouped frequency  distribution In which i...">
            <a:extLst>
              <a:ext uri="{FF2B5EF4-FFF2-40B4-BE49-F238E27FC236}">
                <a16:creationId xmlns:a16="http://schemas.microsoft.com/office/drawing/2014/main" id="{100A83A5-3B0D-47CB-87F7-CC0C5B50A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692" y="4106913"/>
            <a:ext cx="5699741" cy="242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9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D6967-2152-41F3-B0F7-86800BF1FDDD}"/>
              </a:ext>
            </a:extLst>
          </p:cNvPr>
          <p:cNvSpPr txBox="1"/>
          <p:nvPr/>
        </p:nvSpPr>
        <p:spPr>
          <a:xfrm>
            <a:off x="2951345" y="89654"/>
            <a:ext cx="6097604" cy="369332"/>
          </a:xfrm>
          <a:prstGeom prst="rect">
            <a:avLst/>
          </a:prstGeom>
          <a:solidFill>
            <a:schemeClr val="accent1">
              <a:lumMod val="60000"/>
              <a:lumOff val="40000"/>
            </a:schemeClr>
          </a:solidFill>
        </p:spPr>
        <p:txBody>
          <a:bodyPr wrap="square">
            <a:spAutoFit/>
          </a:bodyPr>
          <a:lstStyle/>
          <a:p>
            <a:pPr algn="ctr"/>
            <a:r>
              <a:rPr lang="en-US" b="0" i="0" dirty="0">
                <a:solidFill>
                  <a:srgbClr val="202124"/>
                </a:solidFill>
                <a:effectLst/>
                <a:latin typeface="arial" panose="020B0604020202020204" pitchFamily="34" charset="0"/>
              </a:rPr>
              <a:t>Bernoulli distribution </a:t>
            </a:r>
            <a:endParaRPr lang="en-US" dirty="0"/>
          </a:p>
        </p:txBody>
      </p:sp>
      <p:sp>
        <p:nvSpPr>
          <p:cNvPr id="7" name="TextBox 6">
            <a:extLst>
              <a:ext uri="{FF2B5EF4-FFF2-40B4-BE49-F238E27FC236}">
                <a16:creationId xmlns:a16="http://schemas.microsoft.com/office/drawing/2014/main" id="{B16971A8-2161-4BCF-8FB2-7DD053B2F0D0}"/>
              </a:ext>
            </a:extLst>
          </p:cNvPr>
          <p:cNvSpPr txBox="1"/>
          <p:nvPr/>
        </p:nvSpPr>
        <p:spPr>
          <a:xfrm>
            <a:off x="382203" y="472159"/>
            <a:ext cx="11427593" cy="3139321"/>
          </a:xfrm>
          <a:prstGeom prst="rect">
            <a:avLst/>
          </a:prstGeom>
          <a:solidFill>
            <a:schemeClr val="accent2">
              <a:lumMod val="40000"/>
              <a:lumOff val="60000"/>
            </a:schemeClr>
          </a:solidFill>
        </p:spPr>
        <p:txBody>
          <a:bodyPr wrap="square">
            <a:spAutoFit/>
          </a:bodyPr>
          <a:lstStyle/>
          <a:p>
            <a:pPr algn="l"/>
            <a:r>
              <a:rPr lang="en-US" b="0" i="0" dirty="0">
                <a:solidFill>
                  <a:srgbClr val="223C50"/>
                </a:solidFill>
                <a:effectLst/>
                <a:latin typeface="TradeGothic"/>
              </a:rPr>
              <a:t>Bernoulli distribution applies to events that have </a:t>
            </a:r>
            <a:r>
              <a:rPr lang="en-US" b="1" i="0" dirty="0">
                <a:solidFill>
                  <a:srgbClr val="223C50"/>
                </a:solidFill>
                <a:effectLst/>
                <a:latin typeface="TradeGothic"/>
              </a:rPr>
              <a:t>one trial</a:t>
            </a:r>
            <a:r>
              <a:rPr lang="en-US" b="0" i="0" dirty="0">
                <a:solidFill>
                  <a:srgbClr val="223C50"/>
                </a:solidFill>
                <a:effectLst/>
                <a:latin typeface="TradeGothic"/>
              </a:rPr>
              <a:t> and </a:t>
            </a:r>
            <a:r>
              <a:rPr lang="en-US" b="1" i="0" dirty="0">
                <a:solidFill>
                  <a:srgbClr val="223C50"/>
                </a:solidFill>
                <a:effectLst/>
                <a:latin typeface="TradeGothic"/>
              </a:rPr>
              <a:t>two possible outcomes</a:t>
            </a:r>
            <a:r>
              <a:rPr lang="en-US" b="0" i="0" dirty="0">
                <a:solidFill>
                  <a:srgbClr val="223C50"/>
                </a:solidFill>
                <a:effectLst/>
                <a:latin typeface="TradeGothic"/>
              </a:rPr>
              <a:t>. These are known as Bernoulli trials. </a:t>
            </a:r>
          </a:p>
          <a:p>
            <a:pPr marL="285750" indent="-285750" algn="l">
              <a:buFont typeface="Wingdings" panose="05000000000000000000" pitchFamily="2" charset="2"/>
              <a:buChar char="q"/>
            </a:pPr>
            <a:r>
              <a:rPr lang="en-US" b="0" i="0" dirty="0">
                <a:solidFill>
                  <a:srgbClr val="223C50"/>
                </a:solidFill>
                <a:effectLst/>
                <a:latin typeface="TradeGothic"/>
              </a:rPr>
              <a:t>Will this coin land on heads when I flip it? </a:t>
            </a:r>
          </a:p>
          <a:p>
            <a:pPr marL="285750" indent="-285750" algn="l">
              <a:buFont typeface="Wingdings" panose="05000000000000000000" pitchFamily="2" charset="2"/>
              <a:buChar char="q"/>
            </a:pPr>
            <a:r>
              <a:rPr lang="en-US" b="0" i="0" dirty="0">
                <a:solidFill>
                  <a:srgbClr val="223C50"/>
                </a:solidFill>
                <a:effectLst/>
                <a:latin typeface="TradeGothic"/>
              </a:rPr>
              <a:t>Will I roll a six with this die? </a:t>
            </a:r>
          </a:p>
          <a:p>
            <a:pPr marL="285750" indent="-285750" algn="l">
              <a:buFont typeface="Wingdings" panose="05000000000000000000" pitchFamily="2" charset="2"/>
              <a:buChar char="q"/>
            </a:pPr>
            <a:r>
              <a:rPr lang="en-US" b="0" i="0" dirty="0">
                <a:solidFill>
                  <a:srgbClr val="223C50"/>
                </a:solidFill>
                <a:effectLst/>
                <a:latin typeface="TradeGothic"/>
              </a:rPr>
              <a:t>Will I pick an ace from this deck of cards? </a:t>
            </a:r>
          </a:p>
          <a:p>
            <a:pPr marL="285750" indent="-285750" algn="l">
              <a:buFont typeface="Wingdings" panose="05000000000000000000" pitchFamily="2" charset="2"/>
              <a:buChar char="q"/>
            </a:pPr>
            <a:r>
              <a:rPr lang="en-US" b="0" i="0" dirty="0">
                <a:solidFill>
                  <a:srgbClr val="223C50"/>
                </a:solidFill>
                <a:effectLst/>
                <a:latin typeface="TradeGothic"/>
              </a:rPr>
              <a:t>Will voter X vote “yes” in a political referendum? </a:t>
            </a:r>
          </a:p>
          <a:p>
            <a:pPr marL="285750" indent="-285750" algn="l">
              <a:buFont typeface="Wingdings" panose="05000000000000000000" pitchFamily="2" charset="2"/>
              <a:buChar char="q"/>
            </a:pPr>
            <a:r>
              <a:rPr lang="en-US" b="0" i="0" dirty="0">
                <a:solidFill>
                  <a:srgbClr val="223C50"/>
                </a:solidFill>
                <a:effectLst/>
                <a:latin typeface="TradeGothic"/>
              </a:rPr>
              <a:t>Will student Y pass their math test?</a:t>
            </a:r>
          </a:p>
          <a:p>
            <a:pPr algn="l"/>
            <a:endParaRPr lang="en-US" b="0" i="0" dirty="0">
              <a:solidFill>
                <a:srgbClr val="223C50"/>
              </a:solidFill>
              <a:effectLst/>
              <a:latin typeface="TradeGothic"/>
            </a:endParaRPr>
          </a:p>
          <a:p>
            <a:pPr algn="l"/>
            <a:r>
              <a:rPr lang="en-US" b="0" i="0" dirty="0">
                <a:solidFill>
                  <a:srgbClr val="223C50"/>
                </a:solidFill>
                <a:effectLst/>
                <a:latin typeface="TradeGothic"/>
              </a:rPr>
              <a:t>In Bernoulli trials, the two possible outcomes can be thought of in terms of “success” or “failure”—but these labels are not to be taken literally. In this context, “success” simply means getting a “yes” outcome (for example, rolling a six, picking an ace, and so on).</a:t>
            </a:r>
          </a:p>
        </p:txBody>
      </p:sp>
      <p:pic>
        <p:nvPicPr>
          <p:cNvPr id="2052" name="Picture 4" descr="Bernoulli Distribution -- from Wolfram MathWorld">
            <a:extLst>
              <a:ext uri="{FF2B5EF4-FFF2-40B4-BE49-F238E27FC236}">
                <a16:creationId xmlns:a16="http://schemas.microsoft.com/office/drawing/2014/main" id="{C0610E3F-697A-4696-94EC-361B0A174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71" y="3686241"/>
            <a:ext cx="5438775" cy="83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4" name="Picture 6" descr="Mean and variance of Bernoulli distribution tutorial Archives - Prwatech">
            <a:extLst>
              <a:ext uri="{FF2B5EF4-FFF2-40B4-BE49-F238E27FC236}">
                <a16:creationId xmlns:a16="http://schemas.microsoft.com/office/drawing/2014/main" id="{C222191C-462D-4887-8901-6460554A53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812"/>
          <a:stretch/>
        </p:blipFill>
        <p:spPr bwMode="auto">
          <a:xfrm>
            <a:off x="523171" y="4599202"/>
            <a:ext cx="5438775" cy="19941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Graph of Bernoulli Distribution">
            <a:extLst>
              <a:ext uri="{FF2B5EF4-FFF2-40B4-BE49-F238E27FC236}">
                <a16:creationId xmlns:a16="http://schemas.microsoft.com/office/drawing/2014/main" id="{F2325324-FC39-4CEE-B6B8-123920D89D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069"/>
          <a:stretch/>
        </p:blipFill>
        <p:spPr bwMode="auto">
          <a:xfrm>
            <a:off x="7061443" y="3728367"/>
            <a:ext cx="3665612" cy="2657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90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C99AABB9-DDAD-4B25-B533-CDC85945C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65" y="429681"/>
            <a:ext cx="5636795" cy="29993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PT - Mean, Variance, and Standard Deviation for the binomial distribution  PowerPoint Presentation - ID:6888867">
            <a:extLst>
              <a:ext uri="{FF2B5EF4-FFF2-40B4-BE49-F238E27FC236}">
                <a16:creationId xmlns:a16="http://schemas.microsoft.com/office/drawing/2014/main" id="{B99156DE-4D51-4D07-9B60-33D34232A3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12" t="37614" r="41229" b="18316"/>
          <a:stretch/>
        </p:blipFill>
        <p:spPr bwMode="auto">
          <a:xfrm>
            <a:off x="321243" y="3429000"/>
            <a:ext cx="1538037" cy="1530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2" name="Picture 8" descr="Chapter 5 Some Important Discrete Probability Distributions - ppt download">
            <a:extLst>
              <a:ext uri="{FF2B5EF4-FFF2-40B4-BE49-F238E27FC236}">
                <a16:creationId xmlns:a16="http://schemas.microsoft.com/office/drawing/2014/main" id="{B0AF6D77-780D-491E-B668-70B64FD1E5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96" t="24702" r="7719" b="6295"/>
          <a:stretch/>
        </p:blipFill>
        <p:spPr bwMode="auto">
          <a:xfrm>
            <a:off x="7906755" y="3003082"/>
            <a:ext cx="4031380" cy="34521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59454B4-2289-45CE-9AE2-DEF1D07EB1DA}"/>
              </a:ext>
            </a:extLst>
          </p:cNvPr>
          <p:cNvSpPr txBox="1"/>
          <p:nvPr/>
        </p:nvSpPr>
        <p:spPr>
          <a:xfrm>
            <a:off x="6000147" y="576872"/>
            <a:ext cx="6012179" cy="2308324"/>
          </a:xfrm>
          <a:prstGeom prst="rect">
            <a:avLst/>
          </a:prstGeom>
          <a:solidFill>
            <a:schemeClr val="accent2">
              <a:lumMod val="60000"/>
              <a:lumOff val="40000"/>
            </a:schemeClr>
          </a:solidFill>
        </p:spPr>
        <p:txBody>
          <a:bodyPr wrap="square" rtlCol="0">
            <a:spAutoFit/>
          </a:bodyPr>
          <a:lstStyle/>
          <a:p>
            <a:r>
              <a:rPr lang="en-US" b="0" i="0" dirty="0">
                <a:solidFill>
                  <a:srgbClr val="202124"/>
                </a:solidFill>
                <a:effectLst/>
                <a:latin typeface="arial" panose="020B0604020202020204" pitchFamily="34" charset="0"/>
              </a:rPr>
              <a:t>The Bernoulli distribution represents the success or failure of a single Bernoulli trial. </a:t>
            </a:r>
          </a:p>
          <a:p>
            <a:r>
              <a:rPr lang="en-US" dirty="0">
                <a:solidFill>
                  <a:srgbClr val="202124"/>
                </a:solidFill>
                <a:latin typeface="arial" panose="020B0604020202020204" pitchFamily="34" charset="0"/>
              </a:rPr>
              <a:t>                           </a:t>
            </a:r>
          </a:p>
          <a:p>
            <a:r>
              <a:rPr lang="en-US" dirty="0">
                <a:solidFill>
                  <a:srgbClr val="202124"/>
                </a:solidFill>
                <a:latin typeface="arial" panose="020B0604020202020204" pitchFamily="34" charset="0"/>
              </a:rPr>
              <a:t>                              Vs</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Binomial Distribution represents the number of successes and failures in n independent Bernoulli trials for some given value of n</a:t>
            </a:r>
            <a:endParaRPr lang="en-US" dirty="0"/>
          </a:p>
        </p:txBody>
      </p:sp>
      <p:sp>
        <p:nvSpPr>
          <p:cNvPr id="7" name="TextBox 6">
            <a:extLst>
              <a:ext uri="{FF2B5EF4-FFF2-40B4-BE49-F238E27FC236}">
                <a16:creationId xmlns:a16="http://schemas.microsoft.com/office/drawing/2014/main" id="{9AA30B5E-8F30-4095-B2A6-EFDA19E3A1D1}"/>
              </a:ext>
            </a:extLst>
          </p:cNvPr>
          <p:cNvSpPr txBox="1"/>
          <p:nvPr/>
        </p:nvSpPr>
        <p:spPr>
          <a:xfrm>
            <a:off x="2951345" y="60349"/>
            <a:ext cx="6097604" cy="369332"/>
          </a:xfrm>
          <a:prstGeom prst="rect">
            <a:avLst/>
          </a:prstGeom>
          <a:solidFill>
            <a:schemeClr val="accent1">
              <a:lumMod val="60000"/>
              <a:lumOff val="40000"/>
            </a:schemeClr>
          </a:solidFill>
        </p:spPr>
        <p:txBody>
          <a:bodyPr wrap="square">
            <a:spAutoFit/>
          </a:bodyPr>
          <a:lstStyle/>
          <a:p>
            <a:pPr algn="ctr"/>
            <a:r>
              <a:rPr lang="en-US" b="0" i="0" dirty="0">
                <a:solidFill>
                  <a:srgbClr val="202124"/>
                </a:solidFill>
                <a:effectLst/>
                <a:latin typeface="arial" panose="020B0604020202020204" pitchFamily="34" charset="0"/>
              </a:rPr>
              <a:t>Binomial distribution </a:t>
            </a:r>
            <a:endParaRPr lang="en-US" dirty="0"/>
          </a:p>
        </p:txBody>
      </p:sp>
      <p:pic>
        <p:nvPicPr>
          <p:cNvPr id="2050" name="Picture 2" descr="How to Graph the Binomial Distribution - dummies">
            <a:extLst>
              <a:ext uri="{FF2B5EF4-FFF2-40B4-BE49-F238E27FC236}">
                <a16:creationId xmlns:a16="http://schemas.microsoft.com/office/drawing/2014/main" id="{C70D7142-3644-47B2-9A6C-54E829AD63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368" y="3570819"/>
            <a:ext cx="5000625" cy="2857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19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49C791-C610-4365-816C-C94F8B31A2C1}"/>
              </a:ext>
            </a:extLst>
          </p:cNvPr>
          <p:cNvSpPr txBox="1"/>
          <p:nvPr/>
        </p:nvSpPr>
        <p:spPr>
          <a:xfrm>
            <a:off x="3193180" y="108904"/>
            <a:ext cx="6097604" cy="369332"/>
          </a:xfrm>
          <a:prstGeom prst="rect">
            <a:avLst/>
          </a:prstGeom>
          <a:solidFill>
            <a:schemeClr val="accent2">
              <a:lumMod val="40000"/>
              <a:lumOff val="60000"/>
            </a:schemeClr>
          </a:solidFill>
        </p:spPr>
        <p:txBody>
          <a:bodyPr wrap="square">
            <a:spAutoFit/>
          </a:bodyPr>
          <a:lstStyle/>
          <a:p>
            <a:pPr algn="ctr"/>
            <a:r>
              <a:rPr lang="en-US" sz="1800" b="0" i="0" u="none" strike="noStrike" dirty="0">
                <a:solidFill>
                  <a:srgbClr val="000000"/>
                </a:solidFill>
                <a:effectLst/>
                <a:latin typeface="Calibri" panose="020F0502020204030204" pitchFamily="34" charset="0"/>
              </a:rPr>
              <a:t> Poisson Distribution</a:t>
            </a:r>
            <a:r>
              <a:rPr lang="en-US" dirty="0"/>
              <a:t> </a:t>
            </a:r>
          </a:p>
        </p:txBody>
      </p:sp>
      <p:sp>
        <p:nvSpPr>
          <p:cNvPr id="5" name="TextBox 4">
            <a:extLst>
              <a:ext uri="{FF2B5EF4-FFF2-40B4-BE49-F238E27FC236}">
                <a16:creationId xmlns:a16="http://schemas.microsoft.com/office/drawing/2014/main" id="{493E99ED-05EF-48E5-BF36-117ED48E4F0A}"/>
              </a:ext>
            </a:extLst>
          </p:cNvPr>
          <p:cNvSpPr txBox="1"/>
          <p:nvPr/>
        </p:nvSpPr>
        <p:spPr>
          <a:xfrm>
            <a:off x="406266" y="653799"/>
            <a:ext cx="11379467" cy="369332"/>
          </a:xfrm>
          <a:prstGeom prst="rect">
            <a:avLst/>
          </a:prstGeom>
          <a:solidFill>
            <a:schemeClr val="tx2">
              <a:lumMod val="60000"/>
              <a:lumOff val="40000"/>
            </a:schemeClr>
          </a:solidFill>
        </p:spPr>
        <p:txBody>
          <a:bodyPr wrap="square">
            <a:spAutoFit/>
          </a:bodyPr>
          <a:lstStyle/>
          <a:p>
            <a:r>
              <a:rPr lang="en-US" b="0" i="0" dirty="0">
                <a:solidFill>
                  <a:srgbClr val="000000"/>
                </a:solidFill>
                <a:effectLst/>
                <a:latin typeface="Times New Roman" panose="02020603050405020304" pitchFamily="18" charset="0"/>
              </a:rPr>
              <a:t>The Poisson distribution is used to model the number of events occurring within a given time interval.</a:t>
            </a:r>
            <a:endParaRPr lang="en-US" dirty="0"/>
          </a:p>
        </p:txBody>
      </p:sp>
      <p:sp>
        <p:nvSpPr>
          <p:cNvPr id="7" name="TextBox 6">
            <a:extLst>
              <a:ext uri="{FF2B5EF4-FFF2-40B4-BE49-F238E27FC236}">
                <a16:creationId xmlns:a16="http://schemas.microsoft.com/office/drawing/2014/main" id="{87FCB4F8-5516-4E1F-8B78-481B2360436B}"/>
              </a:ext>
            </a:extLst>
          </p:cNvPr>
          <p:cNvSpPr txBox="1"/>
          <p:nvPr/>
        </p:nvSpPr>
        <p:spPr>
          <a:xfrm>
            <a:off x="406266" y="1120676"/>
            <a:ext cx="11379467" cy="1200329"/>
          </a:xfrm>
          <a:prstGeom prst="rect">
            <a:avLst/>
          </a:prstGeom>
          <a:solidFill>
            <a:schemeClr val="accent2">
              <a:lumMod val="60000"/>
              <a:lumOff val="40000"/>
            </a:schemeClr>
          </a:solidFill>
        </p:spPr>
        <p:txBody>
          <a:bodyPr wrap="square">
            <a:spAutoFit/>
          </a:bodyPr>
          <a:lstStyle/>
          <a:p>
            <a:pPr algn="l"/>
            <a:r>
              <a:rPr lang="en-US" b="1" dirty="0">
                <a:solidFill>
                  <a:srgbClr val="000000"/>
                </a:solidFill>
                <a:latin typeface="Open Sans" panose="020B0604020202020204" pitchFamily="34" charset="0"/>
              </a:rPr>
              <a:t>Example:</a:t>
            </a:r>
            <a:endParaRPr lang="en-US" b="0" i="0" dirty="0">
              <a:solidFill>
                <a:srgbClr val="000000"/>
              </a:solidFill>
              <a:effectLst/>
              <a:latin typeface="Open Sans" panose="020B0604020202020204" pitchFamily="34" charset="0"/>
            </a:endParaRPr>
          </a:p>
          <a:p>
            <a:pPr marL="285750" indent="-285750" algn="l">
              <a:buFont typeface="Wingdings" panose="05000000000000000000" pitchFamily="2" charset="2"/>
              <a:buChar char="q"/>
            </a:pPr>
            <a:r>
              <a:rPr lang="en-US" b="0" i="0" dirty="0">
                <a:solidFill>
                  <a:srgbClr val="000000"/>
                </a:solidFill>
                <a:effectLst/>
                <a:latin typeface="Open Sans" panose="020B0604020202020204" pitchFamily="34" charset="0"/>
              </a:rPr>
              <a:t>the number of cars passing through the intersection of Allen Street and College Avenue in one minute.</a:t>
            </a:r>
          </a:p>
          <a:p>
            <a:pPr marL="285750" indent="-285750" algn="l">
              <a:buFont typeface="Wingdings" panose="05000000000000000000" pitchFamily="2" charset="2"/>
              <a:buChar char="q"/>
            </a:pPr>
            <a:r>
              <a:rPr lang="en-US" b="0" i="0" dirty="0">
                <a:solidFill>
                  <a:srgbClr val="000000"/>
                </a:solidFill>
                <a:effectLst/>
                <a:latin typeface="Open Sans" panose="020B0604020202020204" pitchFamily="34" charset="0"/>
              </a:rPr>
              <a:t>number of customers at an ATM in 10-minute intervals.</a:t>
            </a:r>
          </a:p>
          <a:p>
            <a:pPr marL="285750" indent="-285750" algn="l">
              <a:buFont typeface="Wingdings" panose="05000000000000000000" pitchFamily="2" charset="2"/>
              <a:buChar char="q"/>
            </a:pPr>
            <a:r>
              <a:rPr lang="en-US" b="0" i="0" dirty="0">
                <a:solidFill>
                  <a:srgbClr val="000000"/>
                </a:solidFill>
                <a:effectLst/>
                <a:latin typeface="Open Sans" panose="020B0604020202020204" pitchFamily="34" charset="0"/>
              </a:rPr>
              <a:t>the number of students arriving during office hours.</a:t>
            </a:r>
          </a:p>
        </p:txBody>
      </p:sp>
      <p:pic>
        <p:nvPicPr>
          <p:cNvPr id="14" name="Picture 13">
            <a:extLst>
              <a:ext uri="{FF2B5EF4-FFF2-40B4-BE49-F238E27FC236}">
                <a16:creationId xmlns:a16="http://schemas.microsoft.com/office/drawing/2014/main" id="{FE2AC027-135D-461A-9B96-FD8AB0CA0B05}"/>
              </a:ext>
            </a:extLst>
          </p:cNvPr>
          <p:cNvPicPr>
            <a:picLocks noChangeAspect="1"/>
          </p:cNvPicPr>
          <p:nvPr/>
        </p:nvPicPr>
        <p:blipFill>
          <a:blip r:embed="rId2"/>
          <a:stretch>
            <a:fillRect/>
          </a:stretch>
        </p:blipFill>
        <p:spPr>
          <a:xfrm>
            <a:off x="6651057" y="3373123"/>
            <a:ext cx="5316838" cy="33759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a:extLst>
              <a:ext uri="{FF2B5EF4-FFF2-40B4-BE49-F238E27FC236}">
                <a16:creationId xmlns:a16="http://schemas.microsoft.com/office/drawing/2014/main" id="{65DAC22F-1243-489B-B7D2-5D1A38AFA827}"/>
              </a:ext>
            </a:extLst>
          </p:cNvPr>
          <p:cNvSpPr txBox="1"/>
          <p:nvPr/>
        </p:nvSpPr>
        <p:spPr>
          <a:xfrm>
            <a:off x="494495" y="5259934"/>
            <a:ext cx="3910263" cy="1477328"/>
          </a:xfrm>
          <a:prstGeom prst="rect">
            <a:avLst/>
          </a:prstGeom>
          <a:solidFill>
            <a:schemeClr val="accent1">
              <a:lumMod val="60000"/>
              <a:lumOff val="40000"/>
            </a:schemeClr>
          </a:solidFill>
        </p:spPr>
        <p:txBody>
          <a:bodyPr wrap="square">
            <a:spAutoFit/>
          </a:bodyPr>
          <a:lstStyle/>
          <a:p>
            <a:pPr algn="l">
              <a:buFont typeface="Arial" panose="020B0604020202020204" pitchFamily="34" charset="0"/>
              <a:buChar char="•"/>
            </a:pPr>
            <a:r>
              <a:rPr lang="en-US" b="0" i="0" dirty="0">
                <a:solidFill>
                  <a:srgbClr val="0D405F"/>
                </a:solidFill>
                <a:effectLst/>
                <a:latin typeface="Inter"/>
              </a:rPr>
              <a:t>Text messages per hour</a:t>
            </a:r>
          </a:p>
          <a:p>
            <a:pPr algn="l">
              <a:buFont typeface="Arial" panose="020B0604020202020204" pitchFamily="34" charset="0"/>
              <a:buChar char="•"/>
            </a:pPr>
            <a:r>
              <a:rPr lang="en-US" b="0" i="0" dirty="0">
                <a:solidFill>
                  <a:srgbClr val="0D405F"/>
                </a:solidFill>
                <a:effectLst/>
                <a:latin typeface="Inter"/>
              </a:rPr>
              <a:t>Male grizzly bears per hectare</a:t>
            </a:r>
          </a:p>
          <a:p>
            <a:pPr algn="l">
              <a:buFont typeface="Arial" panose="020B0604020202020204" pitchFamily="34" charset="0"/>
              <a:buChar char="•"/>
            </a:pPr>
            <a:r>
              <a:rPr lang="en-US" b="0" i="0" dirty="0">
                <a:solidFill>
                  <a:srgbClr val="0D405F"/>
                </a:solidFill>
                <a:effectLst/>
                <a:latin typeface="Inter"/>
              </a:rPr>
              <a:t>Machine malfunctions per year</a:t>
            </a:r>
          </a:p>
          <a:p>
            <a:pPr algn="l">
              <a:buFont typeface="Arial" panose="020B0604020202020204" pitchFamily="34" charset="0"/>
              <a:buChar char="•"/>
            </a:pPr>
            <a:r>
              <a:rPr lang="en-US" b="0" i="0" dirty="0">
                <a:solidFill>
                  <a:srgbClr val="0D405F"/>
                </a:solidFill>
                <a:effectLst/>
                <a:latin typeface="Inter"/>
              </a:rPr>
              <a:t>Website visitors per month</a:t>
            </a:r>
          </a:p>
          <a:p>
            <a:pPr algn="l">
              <a:buFont typeface="Arial" panose="020B0604020202020204" pitchFamily="34" charset="0"/>
              <a:buChar char="•"/>
            </a:pPr>
            <a:r>
              <a:rPr lang="en-US" b="0" i="0" dirty="0">
                <a:solidFill>
                  <a:srgbClr val="0D405F"/>
                </a:solidFill>
                <a:effectLst/>
                <a:latin typeface="Inter"/>
              </a:rPr>
              <a:t>Influenza cases per year</a:t>
            </a:r>
          </a:p>
        </p:txBody>
      </p:sp>
      <p:pic>
        <p:nvPicPr>
          <p:cNvPr id="24" name="Picture 23">
            <a:extLst>
              <a:ext uri="{FF2B5EF4-FFF2-40B4-BE49-F238E27FC236}">
                <a16:creationId xmlns:a16="http://schemas.microsoft.com/office/drawing/2014/main" id="{DAA8E233-198E-4803-84A0-1A7220C4A382}"/>
              </a:ext>
            </a:extLst>
          </p:cNvPr>
          <p:cNvPicPr>
            <a:picLocks noChangeAspect="1"/>
          </p:cNvPicPr>
          <p:nvPr/>
        </p:nvPicPr>
        <p:blipFill>
          <a:blip r:embed="rId3"/>
          <a:stretch>
            <a:fillRect/>
          </a:stretch>
        </p:blipFill>
        <p:spPr>
          <a:xfrm>
            <a:off x="494495" y="2321005"/>
            <a:ext cx="4908740" cy="2751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541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B0A819-0603-438E-862F-F6618242637F}"/>
              </a:ext>
            </a:extLst>
          </p:cNvPr>
          <p:cNvSpPr txBox="1"/>
          <p:nvPr/>
        </p:nvSpPr>
        <p:spPr>
          <a:xfrm>
            <a:off x="2951345" y="60349"/>
            <a:ext cx="6097604" cy="369332"/>
          </a:xfrm>
          <a:prstGeom prst="rect">
            <a:avLst/>
          </a:prstGeom>
          <a:solidFill>
            <a:schemeClr val="accent1">
              <a:lumMod val="60000"/>
              <a:lumOff val="40000"/>
            </a:schemeClr>
          </a:solidFill>
        </p:spPr>
        <p:txBody>
          <a:bodyPr wrap="square">
            <a:spAutoFit/>
          </a:bodyPr>
          <a:lstStyle/>
          <a:p>
            <a:pPr algn="ctr"/>
            <a:r>
              <a:rPr lang="en-US" b="0" i="0" dirty="0">
                <a:solidFill>
                  <a:srgbClr val="202124"/>
                </a:solidFill>
                <a:effectLst/>
                <a:latin typeface="arial" panose="020B0604020202020204" pitchFamily="34" charset="0"/>
              </a:rPr>
              <a:t>Normal Distribution</a:t>
            </a:r>
            <a:endParaRPr lang="en-US" dirty="0"/>
          </a:p>
        </p:txBody>
      </p:sp>
      <p:pic>
        <p:nvPicPr>
          <p:cNvPr id="3074" name="Picture 2" descr="A normal distribution curve.">
            <a:extLst>
              <a:ext uri="{FF2B5EF4-FFF2-40B4-BE49-F238E27FC236}">
                <a16:creationId xmlns:a16="http://schemas.microsoft.com/office/drawing/2014/main" id="{2B48D6F4-D55A-4865-9DC7-A5C2DD954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527159"/>
            <a:ext cx="5010150" cy="2514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86F262-7316-4BCC-BEEB-F3A0A3AE3D51}"/>
              </a:ext>
            </a:extLst>
          </p:cNvPr>
          <p:cNvSpPr txBox="1"/>
          <p:nvPr/>
        </p:nvSpPr>
        <p:spPr>
          <a:xfrm>
            <a:off x="5406188" y="1043134"/>
            <a:ext cx="6702391" cy="1200329"/>
          </a:xfrm>
          <a:prstGeom prst="rect">
            <a:avLst/>
          </a:prstGeom>
          <a:solidFill>
            <a:schemeClr val="accent1">
              <a:lumMod val="40000"/>
              <a:lumOff val="60000"/>
            </a:schemeClr>
          </a:solidFill>
        </p:spPr>
        <p:txBody>
          <a:bodyPr wrap="square">
            <a:spAutoFit/>
          </a:bodyPr>
          <a:lstStyle/>
          <a:p>
            <a:r>
              <a:rPr lang="en-US" b="0" i="0" dirty="0">
                <a:solidFill>
                  <a:srgbClr val="575760"/>
                </a:solidFill>
                <a:effectLst/>
                <a:latin typeface="Helvetica" panose="020B0604020202020204" pitchFamily="34" charset="0"/>
              </a:rPr>
              <a:t>For example, the bell curve is seen in tests like the SAT and GRE. The bulk of students will score the </a:t>
            </a:r>
            <a:r>
              <a:rPr lang="en-US" b="0" i="0" u="none" strike="noStrike" dirty="0">
                <a:solidFill>
                  <a:srgbClr val="005C85"/>
                </a:solidFill>
                <a:effectLst/>
                <a:latin typeface="Helvetica" panose="020B0604020202020204" pitchFamily="34" charset="0"/>
              </a:rPr>
              <a:t>average </a:t>
            </a:r>
            <a:r>
              <a:rPr lang="en-US" b="0" i="0" dirty="0">
                <a:solidFill>
                  <a:srgbClr val="575760"/>
                </a:solidFill>
                <a:effectLst/>
                <a:latin typeface="Helvetica" panose="020B0604020202020204" pitchFamily="34" charset="0"/>
              </a:rPr>
              <a:t>(C), while smaller numbers of students will score a B or D. An even smaller percentage of students score an F or an A</a:t>
            </a:r>
            <a:endParaRPr lang="en-US" dirty="0"/>
          </a:p>
        </p:txBody>
      </p:sp>
      <p:pic>
        <p:nvPicPr>
          <p:cNvPr id="3076" name="Picture 4">
            <a:extLst>
              <a:ext uri="{FF2B5EF4-FFF2-40B4-BE49-F238E27FC236}">
                <a16:creationId xmlns:a16="http://schemas.microsoft.com/office/drawing/2014/main" id="{AAD4BFA1-3099-4D75-9286-BA8782A2A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 y="3633466"/>
            <a:ext cx="5010150" cy="2389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9DBD429-46AC-4133-A744-97812156DC30}"/>
              </a:ext>
            </a:extLst>
          </p:cNvPr>
          <p:cNvSpPr txBox="1"/>
          <p:nvPr/>
        </p:nvSpPr>
        <p:spPr>
          <a:xfrm>
            <a:off x="5507252" y="2856917"/>
            <a:ext cx="3978442" cy="369332"/>
          </a:xfrm>
          <a:prstGeom prst="rect">
            <a:avLst/>
          </a:prstGeom>
          <a:solidFill>
            <a:schemeClr val="accent2">
              <a:lumMod val="60000"/>
              <a:lumOff val="40000"/>
            </a:schemeClr>
          </a:solidFill>
        </p:spPr>
        <p:txBody>
          <a:bodyPr wrap="square">
            <a:spAutoFit/>
          </a:bodyPr>
          <a:lstStyle/>
          <a:p>
            <a:pPr algn="l"/>
            <a:r>
              <a:rPr lang="en-US" b="1" i="0" dirty="0">
                <a:solidFill>
                  <a:srgbClr val="1B2B68"/>
                </a:solidFill>
                <a:effectLst/>
                <a:latin typeface="Gilmer"/>
              </a:rPr>
              <a:t>Why do normal distributions matter?</a:t>
            </a:r>
          </a:p>
        </p:txBody>
      </p:sp>
      <p:sp>
        <p:nvSpPr>
          <p:cNvPr id="11" name="TextBox 10">
            <a:extLst>
              <a:ext uri="{FF2B5EF4-FFF2-40B4-BE49-F238E27FC236}">
                <a16:creationId xmlns:a16="http://schemas.microsoft.com/office/drawing/2014/main" id="{9E18F035-B9BA-49DF-BE60-FE118B4F7CDD}"/>
              </a:ext>
            </a:extLst>
          </p:cNvPr>
          <p:cNvSpPr txBox="1"/>
          <p:nvPr/>
        </p:nvSpPr>
        <p:spPr>
          <a:xfrm>
            <a:off x="5507252" y="3397108"/>
            <a:ext cx="6601327" cy="2862322"/>
          </a:xfrm>
          <a:prstGeom prst="rect">
            <a:avLst/>
          </a:prstGeom>
          <a:solidFill>
            <a:schemeClr val="accent1">
              <a:lumMod val="60000"/>
              <a:lumOff val="40000"/>
            </a:schemeClr>
          </a:solidFill>
        </p:spPr>
        <p:txBody>
          <a:bodyPr wrap="square">
            <a:spAutoFit/>
          </a:bodyPr>
          <a:lstStyle/>
          <a:p>
            <a:pPr algn="l"/>
            <a:r>
              <a:rPr lang="en-US" b="0" i="0" dirty="0">
                <a:solidFill>
                  <a:srgbClr val="0D405F"/>
                </a:solidFill>
                <a:effectLst/>
                <a:latin typeface="Inter"/>
              </a:rPr>
              <a:t>1) All kinds of variables in natural and social sciences are normally or approximately normally distributed. Height, birth weight, reading ability, job satisfaction, or SAT scores are just a few examples of such variables. </a:t>
            </a:r>
          </a:p>
          <a:p>
            <a:pPr algn="l"/>
            <a:r>
              <a:rPr lang="en-US" b="0" i="0" dirty="0">
                <a:solidFill>
                  <a:srgbClr val="0D405F"/>
                </a:solidFill>
                <a:effectLst/>
                <a:latin typeface="Inter"/>
              </a:rPr>
              <a:t>2) Because normally distributed variables are so common, many</a:t>
            </a:r>
            <a:r>
              <a:rPr lang="en-US" b="0" i="0" u="none" strike="noStrike" dirty="0">
                <a:solidFill>
                  <a:srgbClr val="1F80E8"/>
                </a:solidFill>
                <a:effectLst/>
                <a:latin typeface="Inter"/>
              </a:rPr>
              <a:t> </a:t>
            </a:r>
            <a:r>
              <a:rPr lang="en-US" b="0" i="0" u="none" strike="noStrike" dirty="0">
                <a:effectLst/>
                <a:latin typeface="Inter"/>
              </a:rPr>
              <a:t>statistical tests</a:t>
            </a:r>
            <a:r>
              <a:rPr lang="en-US" b="0" i="0" dirty="0">
                <a:effectLst/>
                <a:latin typeface="Inter"/>
              </a:rPr>
              <a:t> </a:t>
            </a:r>
            <a:r>
              <a:rPr lang="en-US" b="0" i="0" dirty="0">
                <a:solidFill>
                  <a:srgbClr val="0D405F"/>
                </a:solidFill>
                <a:effectLst/>
                <a:latin typeface="Inter"/>
              </a:rPr>
              <a:t>are designed for normally distributed populations.</a:t>
            </a:r>
          </a:p>
          <a:p>
            <a:pPr algn="l"/>
            <a:r>
              <a:rPr lang="en-US" b="0" i="0" dirty="0">
                <a:solidFill>
                  <a:srgbClr val="0D405F"/>
                </a:solidFill>
                <a:effectLst/>
                <a:latin typeface="Inter"/>
              </a:rPr>
              <a:t>3) Understanding the properties of normal distributions means you can use </a:t>
            </a:r>
            <a:r>
              <a:rPr lang="en-US" b="0" i="0" u="none" strike="noStrike" dirty="0">
                <a:effectLst/>
                <a:latin typeface="Inter"/>
              </a:rPr>
              <a:t>inferential statistics</a:t>
            </a:r>
            <a:r>
              <a:rPr lang="en-US" b="0" i="0" dirty="0">
                <a:effectLst/>
                <a:latin typeface="Inter"/>
              </a:rPr>
              <a:t> to </a:t>
            </a:r>
            <a:r>
              <a:rPr lang="en-US" b="0" i="0" dirty="0">
                <a:solidFill>
                  <a:srgbClr val="0D405F"/>
                </a:solidFill>
                <a:effectLst/>
                <a:latin typeface="Inter"/>
              </a:rPr>
              <a:t>compare different groups and make estimates about populations using samples</a:t>
            </a:r>
          </a:p>
        </p:txBody>
      </p:sp>
    </p:spTree>
    <p:extLst>
      <p:ext uri="{BB962C8B-B14F-4D97-AF65-F5344CB8AC3E}">
        <p14:creationId xmlns:p14="http://schemas.microsoft.com/office/powerpoint/2010/main" val="1679405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1285</TotalTime>
  <Words>1901</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22</vt:i4>
      </vt:variant>
    </vt:vector>
  </HeadingPairs>
  <TitlesOfParts>
    <vt:vector size="44" baseType="lpstr">
      <vt:lpstr>arial</vt:lpstr>
      <vt:lpstr>arial</vt:lpstr>
      <vt:lpstr>Cabin-semi-bold</vt:lpstr>
      <vt:lpstr>Calibri</vt:lpstr>
      <vt:lpstr>Calibri Light</vt:lpstr>
      <vt:lpstr>droid sans</vt:lpstr>
      <vt:lpstr>Gilmer</vt:lpstr>
      <vt:lpstr>Helvetica</vt:lpstr>
      <vt:lpstr>inherit</vt:lpstr>
      <vt:lpstr>Inter</vt:lpstr>
      <vt:lpstr>Neue Helvetica W01</vt:lpstr>
      <vt:lpstr>Open Sans</vt:lpstr>
      <vt:lpstr>Open Sans Light</vt:lpstr>
      <vt:lpstr>proxima-nova</vt:lpstr>
      <vt:lpstr>roboto slab</vt:lpstr>
      <vt:lpstr>SourceSansPro</vt:lpstr>
      <vt:lpstr>Times New Roman</vt:lpstr>
      <vt:lpstr>TradeGothic</vt:lpstr>
      <vt:lpstr>Untitled Sans</vt:lpstr>
      <vt:lpstr>urw-din</vt:lpstr>
      <vt:lpstr>Wingdings</vt:lpstr>
      <vt:lpstr>Office Theme</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dc:title>
  <dc:creator>Srivastava, Rajat</dc:creator>
  <cp:lastModifiedBy>Srivastava, Rajat</cp:lastModifiedBy>
  <cp:revision>3</cp:revision>
  <dcterms:created xsi:type="dcterms:W3CDTF">2022-11-06T15:19:13Z</dcterms:created>
  <dcterms:modified xsi:type="dcterms:W3CDTF">2022-11-11T02:00:29Z</dcterms:modified>
</cp:coreProperties>
</file>