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5" d="100"/>
          <a:sy n="45" d="100"/>
        </p:scale>
        <p:origin x="56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everyone I hope you are doing well, My name is Rajat Gawande and today I will be presenting to you the results of the Analytics of the “Social Buzz” project.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endParaRPr lang="en-US" dirty="0"/>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Well 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clarity in how we tackle these type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36,500,000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Rajat, who was solely responsible for taking leadership guidance and delivering high quality insights from the raw datasets and turning these into business decisions.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PI chart the % split of popularity between the top 5 categories. </a:t>
            </a:r>
          </a:p>
          <a:p>
            <a:pPr lvl="0"/>
            <a:endParaRPr lang="en-US" dirty="0"/>
          </a:p>
          <a:p>
            <a:pPr lvl="0"/>
            <a:r>
              <a:rPr lang="en-US" dirty="0"/>
              <a:t>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us that the categories sorted by popularity is weighted towards categories at the top. </a:t>
            </a:r>
          </a:p>
          <a:p>
            <a:pPr lvl="0"/>
            <a:endParaRPr lang="en-US" dirty="0"/>
          </a:p>
          <a:p>
            <a:pPr lvl="0"/>
            <a:r>
              <a:rPr lang="en-US" dirty="0"/>
              <a:t>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42" name="Group 2">
            <a:extLst>
              <a:ext uri="{FF2B5EF4-FFF2-40B4-BE49-F238E27FC236}">
                <a16:creationId xmlns:a16="http://schemas.microsoft.com/office/drawing/2014/main" id="{A90075B0-6409-9A42-F7FB-00EA837B9C1E}"/>
              </a:ext>
            </a:extLst>
          </p:cNvPr>
          <p:cNvGrpSpPr/>
          <p:nvPr/>
        </p:nvGrpSpPr>
        <p:grpSpPr>
          <a:xfrm>
            <a:off x="517112" y="584600"/>
            <a:ext cx="17253775" cy="9117799"/>
            <a:chOff x="0" y="0"/>
            <a:chExt cx="23005033" cy="12157065"/>
          </a:xfrm>
        </p:grpSpPr>
        <p:pic>
          <p:nvPicPr>
            <p:cNvPr id="43" name="Picture 3">
              <a:extLst>
                <a:ext uri="{FF2B5EF4-FFF2-40B4-BE49-F238E27FC236}">
                  <a16:creationId xmlns:a16="http://schemas.microsoft.com/office/drawing/2014/main" id="{8A75E6AE-FF48-8C1F-04CB-1117DBCDF7C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4" name="Picture 4">
              <a:extLst>
                <a:ext uri="{FF2B5EF4-FFF2-40B4-BE49-F238E27FC236}">
                  <a16:creationId xmlns:a16="http://schemas.microsoft.com/office/drawing/2014/main" id="{49AFD47A-CE14-AEC9-0531-A93E188EF71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45" name="Picture 5">
              <a:extLst>
                <a:ext uri="{FF2B5EF4-FFF2-40B4-BE49-F238E27FC236}">
                  <a16:creationId xmlns:a16="http://schemas.microsoft.com/office/drawing/2014/main" id="{8552297F-DC35-0E33-FD36-1BC81DE56A1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46" name="Picture 6">
              <a:extLst>
                <a:ext uri="{FF2B5EF4-FFF2-40B4-BE49-F238E27FC236}">
                  <a16:creationId xmlns:a16="http://schemas.microsoft.com/office/drawing/2014/main" id="{5D260D4F-3EFD-8589-CDEA-69B9AB97974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47" name="Picture 7">
              <a:extLst>
                <a:ext uri="{FF2B5EF4-FFF2-40B4-BE49-F238E27FC236}">
                  <a16:creationId xmlns:a16="http://schemas.microsoft.com/office/drawing/2014/main" id="{7E6E7B9A-6B6A-158E-7E94-67E682287DD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48" name="Picture 8">
              <a:extLst>
                <a:ext uri="{FF2B5EF4-FFF2-40B4-BE49-F238E27FC236}">
                  <a16:creationId xmlns:a16="http://schemas.microsoft.com/office/drawing/2014/main" id="{7198BCB5-7643-5EEE-3273-048A1BBADF4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49" name="Picture 9">
              <a:extLst>
                <a:ext uri="{FF2B5EF4-FFF2-40B4-BE49-F238E27FC236}">
                  <a16:creationId xmlns:a16="http://schemas.microsoft.com/office/drawing/2014/main" id="{1E44C2B9-1280-FAD1-8E26-D426675BA0A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50" name="Picture 10">
              <a:extLst>
                <a:ext uri="{FF2B5EF4-FFF2-40B4-BE49-F238E27FC236}">
                  <a16:creationId xmlns:a16="http://schemas.microsoft.com/office/drawing/2014/main" id="{E90E2B12-C294-6BCA-E319-AB8B76B030D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51" name="Picture 11">
              <a:extLst>
                <a:ext uri="{FF2B5EF4-FFF2-40B4-BE49-F238E27FC236}">
                  <a16:creationId xmlns:a16="http://schemas.microsoft.com/office/drawing/2014/main" id="{1839D063-5E2B-A111-2001-C09298B7F4D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52" name="Picture 12">
              <a:extLst>
                <a:ext uri="{FF2B5EF4-FFF2-40B4-BE49-F238E27FC236}">
                  <a16:creationId xmlns:a16="http://schemas.microsoft.com/office/drawing/2014/main" id="{DD9A4BC7-B882-80DE-E4CC-3D8F006E197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53" name="Picture 13">
              <a:extLst>
                <a:ext uri="{FF2B5EF4-FFF2-40B4-BE49-F238E27FC236}">
                  <a16:creationId xmlns:a16="http://schemas.microsoft.com/office/drawing/2014/main" id="{E2BAABE3-05F5-69B7-062F-25378D9C424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54" name="Picture 14">
              <a:extLst>
                <a:ext uri="{FF2B5EF4-FFF2-40B4-BE49-F238E27FC236}">
                  <a16:creationId xmlns:a16="http://schemas.microsoft.com/office/drawing/2014/main" id="{2CF1A76B-19FC-8257-740C-2B0534E85B2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55" name="Picture 15">
              <a:extLst>
                <a:ext uri="{FF2B5EF4-FFF2-40B4-BE49-F238E27FC236}">
                  <a16:creationId xmlns:a16="http://schemas.microsoft.com/office/drawing/2014/main" id="{5EF8607F-22C9-0514-9101-0894E0E89DA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56" name="Picture 16">
              <a:extLst>
                <a:ext uri="{FF2B5EF4-FFF2-40B4-BE49-F238E27FC236}">
                  <a16:creationId xmlns:a16="http://schemas.microsoft.com/office/drawing/2014/main" id="{80CC03C8-8A08-D307-B829-87BA634BB40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57" name="Picture 17">
              <a:extLst>
                <a:ext uri="{FF2B5EF4-FFF2-40B4-BE49-F238E27FC236}">
                  <a16:creationId xmlns:a16="http://schemas.microsoft.com/office/drawing/2014/main" id="{6871E3D3-1A1A-FACB-5BB4-C61D464F9E7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58" name="Picture 18">
              <a:extLst>
                <a:ext uri="{FF2B5EF4-FFF2-40B4-BE49-F238E27FC236}">
                  <a16:creationId xmlns:a16="http://schemas.microsoft.com/office/drawing/2014/main" id="{3E371781-B15C-50BC-43CE-4ABB9F797D1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59" name="Picture 19">
              <a:extLst>
                <a:ext uri="{FF2B5EF4-FFF2-40B4-BE49-F238E27FC236}">
                  <a16:creationId xmlns:a16="http://schemas.microsoft.com/office/drawing/2014/main" id="{4EC3BA6E-FA25-9FAE-5FE3-6EB126CB3D1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60" name="Picture 20">
              <a:extLst>
                <a:ext uri="{FF2B5EF4-FFF2-40B4-BE49-F238E27FC236}">
                  <a16:creationId xmlns:a16="http://schemas.microsoft.com/office/drawing/2014/main" id="{BC0A0507-5533-D34E-4120-B1660577E30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61" name="Picture 21">
              <a:extLst>
                <a:ext uri="{FF2B5EF4-FFF2-40B4-BE49-F238E27FC236}">
                  <a16:creationId xmlns:a16="http://schemas.microsoft.com/office/drawing/2014/main" id="{E3D17328-2BBD-A066-3CB0-B6BD007F6DA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62" name="Picture 22">
              <a:extLst>
                <a:ext uri="{FF2B5EF4-FFF2-40B4-BE49-F238E27FC236}">
                  <a16:creationId xmlns:a16="http://schemas.microsoft.com/office/drawing/2014/main" id="{B2C43F25-83B2-B643-8422-5A20F04DE6F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63" name="Picture 23">
              <a:extLst>
                <a:ext uri="{FF2B5EF4-FFF2-40B4-BE49-F238E27FC236}">
                  <a16:creationId xmlns:a16="http://schemas.microsoft.com/office/drawing/2014/main" id="{C47195D2-40D5-8CDF-8699-5721ABAD201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64" name="Picture 24">
              <a:extLst>
                <a:ext uri="{FF2B5EF4-FFF2-40B4-BE49-F238E27FC236}">
                  <a16:creationId xmlns:a16="http://schemas.microsoft.com/office/drawing/2014/main" id="{E4C9DA68-1589-7406-F685-E7E231A0279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65" name="Picture 25">
              <a:extLst>
                <a:ext uri="{FF2B5EF4-FFF2-40B4-BE49-F238E27FC236}">
                  <a16:creationId xmlns:a16="http://schemas.microsoft.com/office/drawing/2014/main" id="{88DEF414-D0CC-AF83-185A-B20EF06EDF1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66" name="Picture 26">
              <a:extLst>
                <a:ext uri="{FF2B5EF4-FFF2-40B4-BE49-F238E27FC236}">
                  <a16:creationId xmlns:a16="http://schemas.microsoft.com/office/drawing/2014/main" id="{BC126271-CA66-8D81-1794-E34DF5C2B8D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67" name="Picture 27">
              <a:extLst>
                <a:ext uri="{FF2B5EF4-FFF2-40B4-BE49-F238E27FC236}">
                  <a16:creationId xmlns:a16="http://schemas.microsoft.com/office/drawing/2014/main" id="{20BBA67F-30AD-F561-F413-442D9DBBB92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68" name="Picture 28">
              <a:extLst>
                <a:ext uri="{FF2B5EF4-FFF2-40B4-BE49-F238E27FC236}">
                  <a16:creationId xmlns:a16="http://schemas.microsoft.com/office/drawing/2014/main" id="{0A7C5A50-0BD3-FA3F-7CA9-9804C0B551B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69" name="Picture 29">
              <a:extLst>
                <a:ext uri="{FF2B5EF4-FFF2-40B4-BE49-F238E27FC236}">
                  <a16:creationId xmlns:a16="http://schemas.microsoft.com/office/drawing/2014/main" id="{9BC0FF36-3388-0632-909F-AEF7ED7E26D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70" name="Picture 30">
              <a:extLst>
                <a:ext uri="{FF2B5EF4-FFF2-40B4-BE49-F238E27FC236}">
                  <a16:creationId xmlns:a16="http://schemas.microsoft.com/office/drawing/2014/main" id="{596C6D80-3EF0-BEA4-1078-74541CD6A03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2" name="AutoShape 2"/>
          <p:cNvSpPr/>
          <p:nvPr/>
        </p:nvSpPr>
        <p:spPr>
          <a:xfrm>
            <a:off x="16640078" y="0"/>
            <a:ext cx="1066801" cy="10287000"/>
          </a:xfrm>
          <a:prstGeom prst="rect">
            <a:avLst/>
          </a:prstGeom>
          <a:solidFill>
            <a:srgbClr val="FFFFFF"/>
          </a:solidFill>
        </p:spPr>
        <p:txBody>
          <a:bodyPr vert="wordArtVert"/>
          <a:lstStyle/>
          <a:p>
            <a:r>
              <a:rPr lang="en-US" sz="4800" b="1" dirty="0">
                <a:solidFill>
                  <a:schemeClr val="accent4">
                    <a:lumMod val="60000"/>
                    <a:lumOff val="40000"/>
                  </a:schemeClr>
                </a:solidFill>
              </a:rPr>
              <a:t>Social Buzz</a:t>
            </a:r>
          </a:p>
        </p:txBody>
      </p:sp>
      <p:grpSp>
        <p:nvGrpSpPr>
          <p:cNvPr id="20" name="Group 20"/>
          <p:cNvGrpSpPr/>
          <p:nvPr/>
        </p:nvGrpSpPr>
        <p:grpSpPr>
          <a:xfrm>
            <a:off x="1104900" y="824285"/>
            <a:ext cx="8750843" cy="8053015"/>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sp>
        <p:nvSpPr>
          <p:cNvPr id="6" name="TextBox 6"/>
          <p:cNvSpPr txBox="1"/>
          <p:nvPr/>
        </p:nvSpPr>
        <p:spPr>
          <a:xfrm>
            <a:off x="2860227" y="4407694"/>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7927489"/>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296552" y="365738"/>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2" y="5552246"/>
            <a:ext cx="6922487" cy="434221"/>
          </a:xfrm>
          <a:prstGeom prst="rect">
            <a:avLst/>
          </a:prstGeom>
        </p:spPr>
        <p:txBody>
          <a:bodyPr wrap="square" lIns="0" tIns="0" rIns="0" bIns="0" rtlCol="0" anchor="t">
            <a:spAutoFit/>
          </a:bodyPr>
          <a:lstStyle/>
          <a:p>
            <a:pPr>
              <a:lnSpc>
                <a:spcPts val="3640"/>
              </a:lnSpc>
            </a:pPr>
            <a:r>
              <a:rPr lang="en-US" sz="2600" spc="-26" dirty="0">
                <a:solidFill>
                  <a:srgbClr val="FFFFFF"/>
                </a:solidFill>
                <a:latin typeface="Graphik Regular" panose="020B0503030202060203" pitchFamily="34" charset="0"/>
              </a:rPr>
              <a:t>Please let me know if you have any questions?</a:t>
            </a:r>
          </a:p>
        </p:txBody>
      </p:sp>
      <p:grpSp>
        <p:nvGrpSpPr>
          <p:cNvPr id="3" name="Group 3"/>
          <p:cNvGrpSpPr/>
          <p:nvPr/>
        </p:nvGrpSpPr>
        <p:grpSpPr>
          <a:xfrm rot="19936768">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2" y="404084"/>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2" y="7956441"/>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028562" y="1092013"/>
            <a:ext cx="8679305" cy="6871868"/>
            <a:chOff x="1475961" y="-2084734"/>
            <a:chExt cx="11572407" cy="6531751"/>
          </a:xfrm>
        </p:grpSpPr>
        <p:sp>
          <p:nvSpPr>
            <p:cNvPr id="3" name="TextBox 3"/>
            <p:cNvSpPr txBox="1"/>
            <p:nvPr/>
          </p:nvSpPr>
          <p:spPr>
            <a:xfrm>
              <a:off x="1483777" y="-2084734"/>
              <a:ext cx="11564591" cy="11701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Agenda</a:t>
              </a:r>
            </a:p>
          </p:txBody>
        </p:sp>
        <p:sp>
          <p:nvSpPr>
            <p:cNvPr id="4" name="TextBox 4"/>
            <p:cNvSpPr txBox="1"/>
            <p:nvPr/>
          </p:nvSpPr>
          <p:spPr>
            <a:xfrm>
              <a:off x="1475961" y="-210579"/>
              <a:ext cx="11564591" cy="4657596"/>
            </a:xfrm>
            <a:prstGeom prst="rect">
              <a:avLst/>
            </a:prstGeom>
          </p:spPr>
          <p:txBody>
            <a:bodyPr lIns="0" tIns="0" rIns="0" bIns="0" rtlCol="0" anchor="t">
              <a:spAutoFit/>
            </a:bodyPr>
            <a:lstStyle/>
            <a:p>
              <a:pPr marL="571500" indent="-571500">
                <a:lnSpc>
                  <a:spcPct val="150000"/>
                </a:lnSpc>
                <a:buFont typeface="Arial" panose="020B0604020202020204" pitchFamily="34" charset="0"/>
                <a:buChar char="•"/>
              </a:pPr>
              <a:r>
                <a:rPr lang="en-US" sz="3600" spc="-19" dirty="0">
                  <a:solidFill>
                    <a:srgbClr val="000000"/>
                  </a:solidFill>
                  <a:latin typeface="+mj-lt"/>
                </a:rPr>
                <a:t>Project recap</a:t>
              </a:r>
            </a:p>
            <a:p>
              <a:pPr marL="571500" indent="-571500">
                <a:lnSpc>
                  <a:spcPct val="150000"/>
                </a:lnSpc>
                <a:buFont typeface="Arial" panose="020B0604020202020204" pitchFamily="34" charset="0"/>
                <a:buChar char="•"/>
              </a:pPr>
              <a:r>
                <a:rPr lang="en-US" sz="3600" spc="-19" dirty="0">
                  <a:solidFill>
                    <a:srgbClr val="000000"/>
                  </a:solidFill>
                  <a:latin typeface="+mj-lt"/>
                </a:rPr>
                <a:t>Problem</a:t>
              </a:r>
            </a:p>
            <a:p>
              <a:pPr marL="571500" indent="-571500">
                <a:lnSpc>
                  <a:spcPct val="150000"/>
                </a:lnSpc>
                <a:buFont typeface="Arial" panose="020B0604020202020204" pitchFamily="34" charset="0"/>
                <a:buChar char="•"/>
              </a:pPr>
              <a:r>
                <a:rPr lang="en-US" sz="3600" spc="-19" dirty="0">
                  <a:solidFill>
                    <a:srgbClr val="000000"/>
                  </a:solidFill>
                  <a:latin typeface="+mj-lt"/>
                </a:rPr>
                <a:t>The Analytics team</a:t>
              </a:r>
            </a:p>
            <a:p>
              <a:pPr marL="571500" indent="-571500">
                <a:lnSpc>
                  <a:spcPct val="150000"/>
                </a:lnSpc>
                <a:buFont typeface="Arial" panose="020B0604020202020204" pitchFamily="34" charset="0"/>
                <a:buChar char="•"/>
              </a:pPr>
              <a:r>
                <a:rPr lang="en-US" sz="3600" spc="-19" dirty="0">
                  <a:solidFill>
                    <a:srgbClr val="000000"/>
                  </a:solidFill>
                  <a:latin typeface="+mj-lt"/>
                </a:rPr>
                <a:t>Process</a:t>
              </a:r>
            </a:p>
            <a:p>
              <a:pPr marL="571500" indent="-571500">
                <a:lnSpc>
                  <a:spcPct val="150000"/>
                </a:lnSpc>
                <a:buFont typeface="Arial" panose="020B0604020202020204" pitchFamily="34" charset="0"/>
                <a:buChar char="•"/>
              </a:pPr>
              <a:r>
                <a:rPr lang="en-US" sz="3600" spc="-19" dirty="0">
                  <a:solidFill>
                    <a:srgbClr val="000000"/>
                  </a:solidFill>
                  <a:latin typeface="+mj-lt"/>
                </a:rPr>
                <a:t>Insights</a:t>
              </a:r>
            </a:p>
            <a:p>
              <a:pPr marL="571500" indent="-571500">
                <a:lnSpc>
                  <a:spcPct val="150000"/>
                </a:lnSpc>
                <a:buFont typeface="Arial" panose="020B0604020202020204" pitchFamily="34" charset="0"/>
                <a:buChar char="•"/>
              </a:pPr>
              <a:r>
                <a:rPr lang="en-US" sz="3600" spc="-19" dirty="0">
                  <a:solidFill>
                    <a:srgbClr val="000000"/>
                  </a:solidFill>
                  <a:latin typeface="+mj-lt"/>
                </a:rPr>
                <a:t>Summary</a:t>
              </a:r>
            </a:p>
          </p:txBody>
        </p:sp>
      </p:grpSp>
      <p:grpSp>
        <p:nvGrpSpPr>
          <p:cNvPr id="17" name="Group 17"/>
          <p:cNvGrpSpPr/>
          <p:nvPr/>
        </p:nvGrpSpPr>
        <p:grpSpPr>
          <a:xfrm>
            <a:off x="423501" y="406153"/>
            <a:ext cx="2406093" cy="9474693"/>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5" name="Group 5"/>
          <p:cNvGrpSpPr/>
          <p:nvPr/>
        </p:nvGrpSpPr>
        <p:grpSpPr>
          <a:xfrm rot="3374293">
            <a:off x="-146208" y="69160"/>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22" name="Group 17">
            <a:extLst>
              <a:ext uri="{FF2B5EF4-FFF2-40B4-BE49-F238E27FC236}">
                <a16:creationId xmlns:a16="http://schemas.microsoft.com/office/drawing/2014/main" id="{850C9A40-7E68-1306-B8B6-7BE1D9EA3913}"/>
              </a:ext>
            </a:extLst>
          </p:cNvPr>
          <p:cNvGrpSpPr/>
          <p:nvPr/>
        </p:nvGrpSpPr>
        <p:grpSpPr>
          <a:xfrm>
            <a:off x="15458406" y="298388"/>
            <a:ext cx="2406093" cy="9474693"/>
            <a:chOff x="0" y="0"/>
            <a:chExt cx="3005065" cy="12632924"/>
          </a:xfrm>
        </p:grpSpPr>
        <p:pic>
          <p:nvPicPr>
            <p:cNvPr id="23" name="Picture 18">
              <a:extLst>
                <a:ext uri="{FF2B5EF4-FFF2-40B4-BE49-F238E27FC236}">
                  <a16:creationId xmlns:a16="http://schemas.microsoft.com/office/drawing/2014/main" id="{7D939820-F569-CC9D-2743-DA9F329E954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24" name="Picture 19">
              <a:extLst>
                <a:ext uri="{FF2B5EF4-FFF2-40B4-BE49-F238E27FC236}">
                  <a16:creationId xmlns:a16="http://schemas.microsoft.com/office/drawing/2014/main" id="{F9C07867-B133-22FE-04D5-B95848EC9A4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5" name="Picture 20">
              <a:extLst>
                <a:ext uri="{FF2B5EF4-FFF2-40B4-BE49-F238E27FC236}">
                  <a16:creationId xmlns:a16="http://schemas.microsoft.com/office/drawing/2014/main" id="{4C3EE8F7-3C98-7CDC-C4D5-5CE16A35F34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6" name="Picture 21">
              <a:extLst>
                <a:ext uri="{FF2B5EF4-FFF2-40B4-BE49-F238E27FC236}">
                  <a16:creationId xmlns:a16="http://schemas.microsoft.com/office/drawing/2014/main" id="{ADB69D45-B89C-D26F-9C81-CD339492B9E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9" name="Group 9"/>
          <p:cNvGrpSpPr/>
          <p:nvPr/>
        </p:nvGrpSpPr>
        <p:grpSpPr>
          <a:xfrm rot="14157924">
            <a:off x="14890050" y="6708798"/>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794440" y="1886357"/>
            <a:ext cx="6336063" cy="6429846"/>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433905" y="2142678"/>
            <a:ext cx="6897808" cy="6001643"/>
          </a:xfrm>
          <a:prstGeom prst="rect">
            <a:avLst/>
          </a:prstGeom>
          <a:noFill/>
        </p:spPr>
        <p:txBody>
          <a:bodyPr wrap="square" rtlCol="0">
            <a:spAutoFit/>
          </a:bodyPr>
          <a:lstStyle/>
          <a:p>
            <a:r>
              <a:rPr lang="en-US" sz="3200" dirty="0"/>
              <a:t>	</a:t>
            </a:r>
            <a:r>
              <a:rPr lang="en-US" sz="3200" b="1" dirty="0"/>
              <a:t>S</a:t>
            </a:r>
            <a:r>
              <a:rPr lang="en-US" sz="3200" dirty="0"/>
              <a:t>ocial Buzz is a fast growing technology unicorn that need to adapt quickly to it’s </a:t>
            </a:r>
            <a:r>
              <a:rPr lang="en-US" sz="3200" dirty="0" err="1"/>
              <a:t>globle</a:t>
            </a:r>
            <a:r>
              <a:rPr lang="en-US" sz="3200" dirty="0"/>
              <a:t> scale.</a:t>
            </a:r>
          </a:p>
          <a:p>
            <a:endParaRPr lang="en-US" sz="3200" dirty="0"/>
          </a:p>
          <a:p>
            <a:r>
              <a:rPr lang="en-US" sz="3200" dirty="0"/>
              <a:t>Accenture has begun a 3 month POC focusing on these tasks:</a:t>
            </a:r>
          </a:p>
          <a:p>
            <a:endParaRPr lang="en-US" sz="3200" dirty="0"/>
          </a:p>
          <a:p>
            <a:pPr marL="342900" indent="-342900">
              <a:buFont typeface="Arial" panose="020B0604020202020204" pitchFamily="34" charset="0"/>
              <a:buChar char="•"/>
            </a:pPr>
            <a:r>
              <a:rPr lang="en-US" sz="3200" dirty="0"/>
              <a:t>An audit of Social Buzz’s  big data practice </a:t>
            </a:r>
          </a:p>
          <a:p>
            <a:pPr marL="342900" indent="-342900">
              <a:buFont typeface="Arial" panose="020B0604020202020204" pitchFamily="34" charset="0"/>
              <a:buChar char="•"/>
            </a:pPr>
            <a:r>
              <a:rPr lang="en-US" sz="3200" dirty="0"/>
              <a:t>Recommendations for a successful IPO</a:t>
            </a:r>
          </a:p>
          <a:p>
            <a:pPr marL="342900" indent="-342900">
              <a:buFont typeface="Arial" panose="020B0604020202020204" pitchFamily="34" charset="0"/>
              <a:buChar char="•"/>
            </a:pPr>
            <a:r>
              <a:rPr lang="en-US" sz="3200" dirty="0"/>
              <a:t>Analysis to find Social Buzz’s top 5 most popular categories of content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12558" y="-74348"/>
            <a:ext cx="18313810" cy="10287000"/>
          </a:xfrm>
          <a:prstGeom prst="rect">
            <a:avLst/>
          </a:prstGeom>
          <a:solidFill>
            <a:srgbClr val="A100FF"/>
          </a:solidFill>
          <a:ln>
            <a:solidFill>
              <a:srgbClr val="A100FF"/>
            </a:solidFill>
          </a:ln>
        </p:spPr>
        <p:txBody>
          <a:bodyPr/>
          <a:lstStyle/>
          <a:p>
            <a:endParaRPr lang="en-AU" dirty="0"/>
          </a:p>
        </p:txBody>
      </p:sp>
      <p:grpSp>
        <p:nvGrpSpPr>
          <p:cNvPr id="2" name="Group 2"/>
          <p:cNvGrpSpPr/>
          <p:nvPr/>
        </p:nvGrpSpPr>
        <p:grpSpPr>
          <a:xfrm>
            <a:off x="9677400" y="6916698"/>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558" y="4165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4742492" y="155709"/>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a:ln>
            <a:noFill/>
          </a:ln>
          <a:effectLst>
            <a:softEdge rad="112500"/>
          </a:effectLst>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064799" y="4598790"/>
            <a:ext cx="7457395" cy="3785652"/>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01236" y="186048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443639" y="7214912"/>
            <a:ext cx="2187334" cy="2123082"/>
            <a:chOff x="-23043" y="66269"/>
            <a:chExt cx="6542159" cy="6349987"/>
          </a:xfrm>
        </p:grpSpPr>
        <p:sp>
          <p:nvSpPr>
            <p:cNvPr id="29" name="Freeform 29"/>
            <p:cNvSpPr/>
            <p:nvPr/>
          </p:nvSpPr>
          <p:spPr>
            <a:xfrm>
              <a:off x="-23043" y="66269"/>
              <a:ext cx="6542159" cy="6349984"/>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dpi="0" rotWithShape="1">
              <a:blip r:embed="rId7" cstate="print">
                <a:extLst>
                  <a:ext uri="{28A0092B-C50C-407E-A947-70E740481C1C}">
                    <a14:useLocalDpi xmlns:a14="http://schemas.microsoft.com/office/drawing/2010/main" val="0"/>
                  </a:ext>
                </a:extLst>
              </a:blip>
              <a:srcRect/>
              <a:stretch>
                <a:fillRect/>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Rajat Gawande</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05427" y="813006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705427" y="13986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31" name="Picture 30">
            <a:extLst>
              <a:ext uri="{FF2B5EF4-FFF2-40B4-BE49-F238E27FC236}">
                <a16:creationId xmlns:a16="http://schemas.microsoft.com/office/drawing/2014/main" id="{A524F9E1-247C-1C9E-DD9F-9041DAB905AD}"/>
              </a:ext>
            </a:extLst>
          </p:cNvPr>
          <p:cNvPicPr>
            <a:picLocks noChangeAspect="1"/>
          </p:cNvPicPr>
          <p:nvPr/>
        </p:nvPicPr>
        <p:blipFill>
          <a:blip r:embed="rId5"/>
          <a:stretch>
            <a:fillRect/>
          </a:stretch>
        </p:blipFill>
        <p:spPr>
          <a:xfrm>
            <a:off x="3181472" y="1028700"/>
            <a:ext cx="14325600" cy="7848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55752" y="8104964"/>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733333" y="164956"/>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29" name="Picture 28">
            <a:extLst>
              <a:ext uri="{FF2B5EF4-FFF2-40B4-BE49-F238E27FC236}">
                <a16:creationId xmlns:a16="http://schemas.microsoft.com/office/drawing/2014/main" id="{F3A3BCA1-7B0C-101E-593A-5A55031036F4}"/>
              </a:ext>
            </a:extLst>
          </p:cNvPr>
          <p:cNvPicPr>
            <a:picLocks noChangeAspect="1"/>
          </p:cNvPicPr>
          <p:nvPr/>
        </p:nvPicPr>
        <p:blipFill>
          <a:blip r:embed="rId5"/>
          <a:stretch>
            <a:fillRect/>
          </a:stretch>
        </p:blipFill>
        <p:spPr>
          <a:xfrm>
            <a:off x="3718003" y="952500"/>
            <a:ext cx="12749095" cy="7848600"/>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1679</Words>
  <Application>Microsoft Office PowerPoint</Application>
  <PresentationFormat>Custom</PresentationFormat>
  <Paragraphs>164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Graphik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Namrata Kapade</cp:lastModifiedBy>
  <cp:revision>30</cp:revision>
  <dcterms:created xsi:type="dcterms:W3CDTF">2006-08-16T00:00:00Z</dcterms:created>
  <dcterms:modified xsi:type="dcterms:W3CDTF">2024-05-18T07:08:21Z</dcterms:modified>
  <dc:identifier>DAEhDyfaYKE</dc:identifier>
</cp:coreProperties>
</file>