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4357dc2b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4357dc2b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357dc2b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4357dc2b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4357dc2b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4357dc2b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4357dc2b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4357dc2b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357dc2b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4357dc2b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4357dc2b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4357dc2b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4357dc2b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4357dc2b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4357dc2b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4357dc2b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4357dc2b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4357dc2b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4357dc2b8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4357dc2b8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4357dc2b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4357dc2b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4357dc2b8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4357dc2b8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4357dc2b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4357dc2b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057fe3f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057fe3f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4357dc2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4357dc2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4357dc2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4357dc2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357dc2b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357dc2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4357dc2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4357dc2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 Mining Multi-Time-Interval Sequential Patterns</a:t>
            </a:r>
            <a:endParaRPr>
              <a:solidFill>
                <a:schemeClr val="dk1"/>
              </a:solidFill>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Submitted By,</a:t>
            </a:r>
            <a:endParaRPr sz="2300">
              <a:solidFill>
                <a:schemeClr val="accent5"/>
              </a:solidFill>
            </a:endParaRPr>
          </a:p>
          <a:p>
            <a:pPr indent="0" lvl="0" marL="0" rtl="0" algn="l">
              <a:spcBef>
                <a:spcPts val="0"/>
              </a:spcBef>
              <a:spcAft>
                <a:spcPts val="0"/>
              </a:spcAft>
              <a:buNone/>
            </a:pPr>
            <a:r>
              <a:rPr lang="en" sz="2200">
                <a:solidFill>
                  <a:schemeClr val="accent5"/>
                </a:solidFill>
              </a:rPr>
              <a:t>Rajath C Aralikatti		-	181CO241</a:t>
            </a:r>
            <a:endParaRPr sz="2200">
              <a:solidFill>
                <a:schemeClr val="accent5"/>
              </a:solidFill>
            </a:endParaRPr>
          </a:p>
          <a:p>
            <a:pPr indent="0" lvl="0" marL="0" rtl="0" algn="l">
              <a:spcBef>
                <a:spcPts val="0"/>
              </a:spcBef>
              <a:spcAft>
                <a:spcPts val="0"/>
              </a:spcAft>
              <a:buNone/>
            </a:pPr>
            <a:r>
              <a:rPr lang="en" sz="2200">
                <a:solidFill>
                  <a:schemeClr val="accent5"/>
                </a:solidFill>
              </a:rPr>
              <a:t>Sangeeth S V			-	181CO246</a:t>
            </a:r>
            <a:endParaRPr sz="220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83100" y="509290"/>
            <a:ext cx="8661600" cy="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MI - PrefixSpan Algorithm</a:t>
            </a:r>
            <a:endParaRPr sz="1900">
              <a:solidFill>
                <a:schemeClr val="dk1"/>
              </a:solidFill>
            </a:endParaRPr>
          </a:p>
        </p:txBody>
      </p:sp>
      <p:sp>
        <p:nvSpPr>
          <p:cNvPr id="131" name="Google Shape;131;p22"/>
          <p:cNvSpPr txBox="1"/>
          <p:nvPr>
            <p:ph type="title"/>
          </p:nvPr>
        </p:nvSpPr>
        <p:spPr>
          <a:xfrm>
            <a:off x="362100" y="1741765"/>
            <a:ext cx="4031700" cy="28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latin typeface="Lato"/>
                <a:ea typeface="Lato"/>
                <a:cs typeface="Lato"/>
                <a:sym typeface="Lato"/>
              </a:rPr>
              <a:t>The idea of MI - PrefixSpan Algorithm is to generate MTIS patterns recursively. In the prefixspan algorithm, we first select a prefix from the list of 1-frequent items. Then the frequent patterns starting with the selected prefix can be </a:t>
            </a:r>
            <a:r>
              <a:rPr b="0" lang="en" sz="1800">
                <a:latin typeface="Lato"/>
                <a:ea typeface="Lato"/>
                <a:cs typeface="Lato"/>
                <a:sym typeface="Lato"/>
              </a:rPr>
              <a:t>obtained from the projected database and recursively performing this algorithm</a:t>
            </a:r>
            <a:r>
              <a:rPr b="0" lang="en" sz="1800">
                <a:latin typeface="Lato"/>
                <a:ea typeface="Lato"/>
                <a:cs typeface="Lato"/>
                <a:sym typeface="Lato"/>
              </a:rPr>
              <a:t>. </a:t>
            </a:r>
            <a:endParaRPr b="0" sz="1800">
              <a:latin typeface="Lato"/>
              <a:ea typeface="Lato"/>
              <a:cs typeface="Lato"/>
              <a:sym typeface="Lato"/>
            </a:endParaRPr>
          </a:p>
        </p:txBody>
      </p:sp>
      <p:pic>
        <p:nvPicPr>
          <p:cNvPr id="132" name="Google Shape;132;p22"/>
          <p:cNvPicPr preferRelativeResize="0"/>
          <p:nvPr/>
        </p:nvPicPr>
        <p:blipFill>
          <a:blip r:embed="rId3">
            <a:alphaModFix/>
          </a:blip>
          <a:stretch>
            <a:fillRect/>
          </a:stretch>
        </p:blipFill>
        <p:spPr>
          <a:xfrm>
            <a:off x="4572000" y="1741765"/>
            <a:ext cx="4445400" cy="28924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0" lang="en" sz="1800">
                <a:latin typeface="Lato"/>
                <a:ea typeface="Lato"/>
                <a:cs typeface="Lato"/>
                <a:sym typeface="Lato"/>
              </a:rPr>
              <a:t>The projected database for a prefix is denoted by a 3-tuple notation for each row in the projected database. </a:t>
            </a:r>
            <a:endParaRPr b="0" sz="1800">
              <a:latin typeface="Lato"/>
              <a:ea typeface="Lato"/>
              <a:cs typeface="Lato"/>
              <a:sym typeface="Lato"/>
            </a:endParaRPr>
          </a:p>
          <a:p>
            <a:pPr indent="-342900" lvl="0" marL="914400" rtl="0" algn="l">
              <a:spcBef>
                <a:spcPts val="1000"/>
              </a:spcBef>
              <a:spcAft>
                <a:spcPts val="0"/>
              </a:spcAft>
              <a:buSzPts val="1800"/>
              <a:buFont typeface="Lato"/>
              <a:buChar char="➢"/>
            </a:pPr>
            <a:r>
              <a:rPr b="0" lang="en" sz="1800">
                <a:latin typeface="Lato"/>
                <a:ea typeface="Lato"/>
                <a:cs typeface="Lato"/>
                <a:sym typeface="Lato"/>
              </a:rPr>
              <a:t>The first part denotes the sequence id in the database.</a:t>
            </a:r>
            <a:endParaRPr b="0" sz="1800">
              <a:latin typeface="Lato"/>
              <a:ea typeface="Lato"/>
              <a:cs typeface="Lato"/>
              <a:sym typeface="Lato"/>
            </a:endParaRPr>
          </a:p>
          <a:p>
            <a:pPr indent="-342900" lvl="0" marL="914400" rtl="0" algn="l">
              <a:spcBef>
                <a:spcPts val="0"/>
              </a:spcBef>
              <a:spcAft>
                <a:spcPts val="0"/>
              </a:spcAft>
              <a:buSzPts val="1800"/>
              <a:buFont typeface="Lato"/>
              <a:buChar char="➢"/>
            </a:pPr>
            <a:r>
              <a:rPr b="0" lang="en" sz="1800">
                <a:latin typeface="Lato"/>
                <a:ea typeface="Lato"/>
                <a:cs typeface="Lato"/>
                <a:sym typeface="Lato"/>
              </a:rPr>
              <a:t>The following list in the second part denotes the indices of </a:t>
            </a:r>
            <a:r>
              <a:rPr b="0" lang="en" sz="1800">
                <a:latin typeface="Lato"/>
                <a:ea typeface="Lato"/>
                <a:cs typeface="Lato"/>
                <a:sym typeface="Lato"/>
              </a:rPr>
              <a:t>the</a:t>
            </a:r>
            <a:r>
              <a:rPr b="0" lang="en" sz="1800">
                <a:latin typeface="Lato"/>
                <a:ea typeface="Lato"/>
                <a:cs typeface="Lato"/>
                <a:sym typeface="Lato"/>
              </a:rPr>
              <a:t> items in the prefix.</a:t>
            </a:r>
            <a:endParaRPr b="0" sz="1800">
              <a:latin typeface="Lato"/>
              <a:ea typeface="Lato"/>
              <a:cs typeface="Lato"/>
              <a:sym typeface="Lato"/>
            </a:endParaRPr>
          </a:p>
          <a:p>
            <a:pPr indent="-342900" lvl="0" marL="914400" rtl="0" algn="l">
              <a:spcBef>
                <a:spcPts val="0"/>
              </a:spcBef>
              <a:spcAft>
                <a:spcPts val="0"/>
              </a:spcAft>
              <a:buSzPts val="1800"/>
              <a:buFont typeface="Lato"/>
              <a:buChar char="➢"/>
            </a:pPr>
            <a:r>
              <a:rPr b="0" lang="en" sz="1800">
                <a:latin typeface="Lato"/>
                <a:ea typeface="Lato"/>
                <a:cs typeface="Lato"/>
                <a:sym typeface="Lato"/>
              </a:rPr>
              <a:t>The last part denotes the timestamps of each of the items in the prefix.</a:t>
            </a:r>
            <a:endParaRPr b="0" sz="1800">
              <a:latin typeface="Lato"/>
              <a:ea typeface="Lato"/>
              <a:cs typeface="Lato"/>
              <a:sym typeface="Lato"/>
            </a:endParaRPr>
          </a:p>
          <a:p>
            <a:pPr indent="0" lvl="0" marL="0" rtl="0" algn="l">
              <a:spcBef>
                <a:spcPts val="1000"/>
              </a:spcBef>
              <a:spcAft>
                <a:spcPts val="0"/>
              </a:spcAft>
              <a:buNone/>
            </a:pPr>
            <a:r>
              <a:rPr b="0" lang="en" sz="1800">
                <a:latin typeface="Lato"/>
                <a:ea typeface="Lato"/>
                <a:cs typeface="Lato"/>
                <a:sym typeface="Lato"/>
              </a:rPr>
              <a:t>	</a:t>
            </a:r>
            <a:r>
              <a:rPr b="0" lang="en" sz="1800">
                <a:latin typeface="Lato"/>
                <a:ea typeface="Lato"/>
                <a:cs typeface="Lato"/>
                <a:sym typeface="Lato"/>
              </a:rPr>
              <a:t>Consider the following:</a:t>
            </a:r>
            <a:endParaRPr b="0" sz="1800">
              <a:latin typeface="Lato"/>
              <a:ea typeface="Lato"/>
              <a:cs typeface="Lato"/>
              <a:sym typeface="Lato"/>
            </a:endParaRPr>
          </a:p>
          <a:p>
            <a:pPr indent="-342900" lvl="0" marL="914400" rtl="0" algn="l">
              <a:spcBef>
                <a:spcPts val="1000"/>
              </a:spcBef>
              <a:spcAft>
                <a:spcPts val="0"/>
              </a:spcAft>
              <a:buSzPts val="1800"/>
              <a:buFont typeface="Lato"/>
              <a:buChar char="➢"/>
            </a:pPr>
            <a:r>
              <a:rPr b="0" lang="en" sz="1800">
                <a:latin typeface="Lato"/>
                <a:ea typeface="Lato"/>
                <a:cs typeface="Lato"/>
                <a:sym typeface="Lato"/>
              </a:rPr>
              <a:t>Item sequence: A = {(a, 1), (b, 3), (c, 3), (a, 5), (e, 5), (c, 10)} and id=10.</a:t>
            </a:r>
            <a:endParaRPr b="0" sz="1800">
              <a:latin typeface="Lato"/>
              <a:ea typeface="Lato"/>
              <a:cs typeface="Lato"/>
              <a:sym typeface="Lato"/>
            </a:endParaRPr>
          </a:p>
          <a:p>
            <a:pPr indent="-342900" lvl="0" marL="914400" rtl="0" algn="l">
              <a:spcBef>
                <a:spcPts val="0"/>
              </a:spcBef>
              <a:spcAft>
                <a:spcPts val="0"/>
              </a:spcAft>
              <a:buSzPts val="1800"/>
              <a:buFont typeface="Lato"/>
              <a:buChar char="➢"/>
            </a:pPr>
            <a:r>
              <a:rPr b="0" lang="en" sz="1800">
                <a:latin typeface="Lato"/>
                <a:ea typeface="Lato"/>
                <a:cs typeface="Lato"/>
                <a:sym typeface="Lato"/>
              </a:rPr>
              <a:t>Prefix: P = {a, (ti</a:t>
            </a:r>
            <a:r>
              <a:rPr b="0" baseline="-25000" lang="en" sz="1800">
                <a:latin typeface="Lato"/>
                <a:ea typeface="Lato"/>
                <a:cs typeface="Lato"/>
                <a:sym typeface="Lato"/>
              </a:rPr>
              <a:t>1</a:t>
            </a:r>
            <a:r>
              <a:rPr b="0" lang="en" sz="1800">
                <a:latin typeface="Lato"/>
                <a:ea typeface="Lato"/>
                <a:cs typeface="Lato"/>
                <a:sym typeface="Lato"/>
              </a:rPr>
              <a:t>), c}, where ti</a:t>
            </a:r>
            <a:r>
              <a:rPr b="0" baseline="-25000" lang="en" sz="1800">
                <a:latin typeface="Lato"/>
                <a:ea typeface="Lato"/>
                <a:cs typeface="Lato"/>
                <a:sym typeface="Lato"/>
              </a:rPr>
              <a:t>1</a:t>
            </a:r>
            <a:r>
              <a:rPr b="0" lang="en" sz="1800">
                <a:latin typeface="Lato"/>
                <a:ea typeface="Lato"/>
                <a:cs typeface="Lato"/>
                <a:sym typeface="Lato"/>
              </a:rPr>
              <a:t> = (0, 3)</a:t>
            </a:r>
            <a:endParaRPr b="0" sz="1800">
              <a:latin typeface="Lato"/>
              <a:ea typeface="Lato"/>
              <a:cs typeface="Lato"/>
              <a:sym typeface="Lato"/>
            </a:endParaRPr>
          </a:p>
          <a:p>
            <a:pPr indent="-342900" lvl="0" marL="914400" rtl="0" algn="l">
              <a:spcBef>
                <a:spcPts val="0"/>
              </a:spcBef>
              <a:spcAft>
                <a:spcPts val="0"/>
              </a:spcAft>
              <a:buSzPts val="1800"/>
              <a:buFont typeface="Lato"/>
              <a:buChar char="➢"/>
            </a:pPr>
            <a:r>
              <a:rPr b="0" lang="en" sz="1800">
                <a:latin typeface="Lato"/>
                <a:ea typeface="Lato"/>
                <a:cs typeface="Lato"/>
                <a:sym typeface="Lato"/>
              </a:rPr>
              <a:t>The projection notation and the corresponding projected database would look like:</a:t>
            </a:r>
            <a:br>
              <a:rPr b="0" lang="en" sz="1800">
                <a:latin typeface="Lato"/>
                <a:ea typeface="Lato"/>
                <a:cs typeface="Lato"/>
                <a:sym typeface="Lato"/>
              </a:rPr>
            </a:br>
            <a:r>
              <a:rPr b="0" lang="en" sz="1800">
                <a:latin typeface="Lato"/>
                <a:ea typeface="Lato"/>
                <a:cs typeface="Lato"/>
                <a:sym typeface="Lato"/>
              </a:rPr>
              <a:t>[ 10 , [1, 3] , [1, 3] ] = {</a:t>
            </a:r>
            <a:r>
              <a:rPr b="0" lang="en" sz="1800">
                <a:latin typeface="Lato"/>
                <a:ea typeface="Lato"/>
                <a:cs typeface="Lato"/>
                <a:sym typeface="Lato"/>
              </a:rPr>
              <a:t>(a, 5), (e, 5), (c, 10)</a:t>
            </a:r>
            <a:r>
              <a:rPr b="0" lang="en" sz="1800">
                <a:latin typeface="Lato"/>
                <a:ea typeface="Lato"/>
                <a:cs typeface="Lato"/>
                <a:sym typeface="Lato"/>
              </a:rPr>
              <a:t>}</a:t>
            </a:r>
            <a:endParaRPr b="0"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796404" y="0"/>
            <a:ext cx="7551191"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12" y="762863"/>
            <a:ext cx="9144023" cy="361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1980736" y="-1"/>
            <a:ext cx="5182527" cy="51435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2325687" y="27938"/>
            <a:ext cx="4492625" cy="5087624"/>
          </a:xfrm>
          <a:prstGeom prst="rect">
            <a:avLst/>
          </a:prstGeom>
          <a:noFill/>
          <a:ln>
            <a:noFill/>
          </a:ln>
        </p:spPr>
      </p:pic>
      <p:pic>
        <p:nvPicPr>
          <p:cNvPr descr="Piece of duct tape sticking a note to the slide" id="158" name="Google Shape;158;p2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9" name="Google Shape;159;p2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Raleway"/>
                <a:ea typeface="Raleway"/>
                <a:cs typeface="Raleway"/>
                <a:sym typeface="Raleway"/>
              </a:rPr>
              <a:t>Improvements</a:t>
            </a:r>
            <a:endParaRPr b="1" sz="3000">
              <a:solidFill>
                <a:schemeClr val="dk1"/>
              </a:solidFill>
              <a:latin typeface="Raleway"/>
              <a:ea typeface="Raleway"/>
              <a:cs typeface="Raleway"/>
              <a:sym typeface="Raleway"/>
            </a:endParaRPr>
          </a:p>
        </p:txBody>
      </p:sp>
      <p:sp>
        <p:nvSpPr>
          <p:cNvPr id="160" name="Google Shape;160;p27"/>
          <p:cNvSpPr txBox="1"/>
          <p:nvPr>
            <p:ph idx="4294967295" type="body"/>
          </p:nvPr>
        </p:nvSpPr>
        <p:spPr>
          <a:xfrm>
            <a:off x="2855550" y="1241155"/>
            <a:ext cx="3432900" cy="3626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We have made</a:t>
            </a:r>
            <a:r>
              <a:rPr lang="en" sz="1200">
                <a:latin typeface="Raleway"/>
                <a:ea typeface="Raleway"/>
                <a:cs typeface="Raleway"/>
                <a:sym typeface="Raleway"/>
              </a:rPr>
              <a:t> </a:t>
            </a:r>
            <a:r>
              <a:rPr b="1" lang="en" sz="1200">
                <a:latin typeface="Raleway"/>
                <a:ea typeface="Raleway"/>
                <a:cs typeface="Raleway"/>
                <a:sym typeface="Raleway"/>
              </a:rPr>
              <a:t>a few</a:t>
            </a:r>
            <a:r>
              <a:rPr b="1" lang="en" sz="1200">
                <a:latin typeface="Raleway"/>
                <a:ea typeface="Raleway"/>
                <a:cs typeface="Raleway"/>
                <a:sym typeface="Raleway"/>
              </a:rPr>
              <a:t> runtime </a:t>
            </a:r>
            <a:r>
              <a:rPr b="1" lang="en" sz="1200">
                <a:latin typeface="Raleway"/>
                <a:ea typeface="Raleway"/>
                <a:cs typeface="Raleway"/>
                <a:sym typeface="Raleway"/>
              </a:rPr>
              <a:t>optimizations </a:t>
            </a:r>
            <a:r>
              <a:rPr lang="en" sz="1200">
                <a:latin typeface="Raleway"/>
                <a:ea typeface="Raleway"/>
                <a:cs typeface="Raleway"/>
                <a:sym typeface="Raleway"/>
              </a:rPr>
              <a:t>to the two algorithms. The goal of these optimizations is to produce slight changes in the implementation of the algorithms which can drastically affect the </a:t>
            </a:r>
            <a:r>
              <a:rPr b="1" lang="en" sz="1200">
                <a:latin typeface="Raleway"/>
                <a:ea typeface="Raleway"/>
                <a:cs typeface="Raleway"/>
                <a:sym typeface="Raleway"/>
              </a:rPr>
              <a:t>runtime </a:t>
            </a:r>
            <a:r>
              <a:rPr lang="en" sz="1200">
                <a:latin typeface="Raleway"/>
                <a:ea typeface="Raleway"/>
                <a:cs typeface="Raleway"/>
                <a:sym typeface="Raleway"/>
              </a:rPr>
              <a:t>and </a:t>
            </a:r>
            <a:r>
              <a:rPr b="1" lang="en" sz="1200">
                <a:latin typeface="Raleway"/>
                <a:ea typeface="Raleway"/>
                <a:cs typeface="Raleway"/>
                <a:sym typeface="Raleway"/>
              </a:rPr>
              <a:t>memory utilization </a:t>
            </a:r>
            <a:r>
              <a:rPr lang="en" sz="1200">
                <a:latin typeface="Raleway"/>
                <a:ea typeface="Raleway"/>
                <a:cs typeface="Raleway"/>
                <a:sym typeface="Raleway"/>
              </a:rPr>
              <a:t>of the algorithms as the problem is scaled.</a:t>
            </a:r>
            <a:endParaRPr sz="1200">
              <a:solidFill>
                <a:schemeClr val="dk2"/>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MI - Apriori Algorithm</a:t>
            </a:r>
            <a:br>
              <a:rPr lang="en" sz="1200">
                <a:latin typeface="Raleway"/>
                <a:ea typeface="Raleway"/>
                <a:cs typeface="Raleway"/>
                <a:sym typeface="Raleway"/>
              </a:rPr>
            </a:br>
            <a:r>
              <a:rPr lang="en" sz="1200">
                <a:latin typeface="Raleway"/>
                <a:ea typeface="Raleway"/>
                <a:cs typeface="Raleway"/>
                <a:sym typeface="Raleway"/>
              </a:rPr>
              <a:t>An optimization in the joinCk method by combining the pruning and candidate generation steps.</a:t>
            </a:r>
            <a:endParaRPr sz="1200">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MI - PrefixSpan Algorithm</a:t>
            </a:r>
            <a:br>
              <a:rPr lang="en" sz="1400">
                <a:latin typeface="Raleway"/>
                <a:ea typeface="Raleway"/>
                <a:cs typeface="Raleway"/>
                <a:sym typeface="Raleway"/>
              </a:rPr>
            </a:br>
            <a:r>
              <a:rPr lang="en" sz="1200">
                <a:latin typeface="Raleway"/>
                <a:ea typeface="Raleway"/>
                <a:cs typeface="Raleway"/>
                <a:sym typeface="Raleway"/>
              </a:rPr>
              <a:t>An optimization in the time-interval table generation step; reduces the memory utilization drastically and consequently reduces the runtime.</a:t>
            </a:r>
            <a:endParaRPr sz="1200">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04075" y="432707"/>
            <a:ext cx="8661600" cy="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solidFill>
                  <a:schemeClr val="dk1"/>
                </a:solidFill>
              </a:rPr>
              <a:t>Optimization </a:t>
            </a:r>
            <a:r>
              <a:rPr lang="en" sz="3700">
                <a:solidFill>
                  <a:schemeClr val="dk1"/>
                </a:solidFill>
              </a:rPr>
              <a:t>of</a:t>
            </a:r>
            <a:r>
              <a:rPr lang="en" sz="3700">
                <a:solidFill>
                  <a:schemeClr val="dk1"/>
                </a:solidFill>
              </a:rPr>
              <a:t> Apriori Algorithm</a:t>
            </a:r>
            <a:endParaRPr sz="3700">
              <a:solidFill>
                <a:schemeClr val="dk1"/>
              </a:solidFill>
            </a:endParaRPr>
          </a:p>
        </p:txBody>
      </p:sp>
      <p:sp>
        <p:nvSpPr>
          <p:cNvPr id="166" name="Google Shape;166;p28"/>
          <p:cNvSpPr txBox="1"/>
          <p:nvPr>
            <p:ph type="title"/>
          </p:nvPr>
        </p:nvSpPr>
        <p:spPr>
          <a:xfrm>
            <a:off x="280650" y="1042268"/>
            <a:ext cx="8582700" cy="28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t>The intended optimization to the MI - Apriori Algorithm is performed by modifying the </a:t>
            </a:r>
            <a:r>
              <a:rPr b="0" lang="en" sz="1800" u="sng"/>
              <a:t>joinCk method</a:t>
            </a:r>
            <a:r>
              <a:rPr b="0" lang="en" sz="1800"/>
              <a:t> </a:t>
            </a:r>
            <a:r>
              <a:rPr b="0" i="1" lang="en" sz="1800"/>
              <a:t>(combines two sequences from C</a:t>
            </a:r>
            <a:r>
              <a:rPr b="0" baseline="-25000" i="1" lang="en" sz="1800"/>
              <a:t>k-1</a:t>
            </a:r>
            <a:r>
              <a:rPr b="0" i="1" lang="en" sz="1800"/>
              <a:t> to obtain a candidate for C</a:t>
            </a:r>
            <a:r>
              <a:rPr b="0" baseline="-25000" i="1" lang="en" sz="1800"/>
              <a:t>k</a:t>
            </a:r>
            <a:r>
              <a:rPr b="0" i="1" lang="en" sz="1800"/>
              <a:t>)</a:t>
            </a:r>
            <a:r>
              <a:rPr b="0" lang="en" sz="1800"/>
              <a:t>. </a:t>
            </a:r>
            <a:endParaRPr b="0" sz="1800"/>
          </a:p>
          <a:p>
            <a:pPr indent="0" lvl="0" marL="0" rtl="0" algn="l">
              <a:spcBef>
                <a:spcPts val="1000"/>
              </a:spcBef>
              <a:spcAft>
                <a:spcPts val="0"/>
              </a:spcAft>
              <a:buNone/>
            </a:pPr>
            <a:r>
              <a:rPr b="0" lang="en" sz="1800"/>
              <a:t>The approach is to combine the pruning and candidate generation steps, i.e, as each candidate c</a:t>
            </a:r>
            <a:r>
              <a:rPr b="0" baseline="-25000" lang="en" sz="1800"/>
              <a:t>i</a:t>
            </a:r>
            <a:r>
              <a:rPr b="0" lang="en" sz="1800"/>
              <a:t> is generated, the minimum support requirement is checked immediately. Only if this requirement is satisfied, the candidate c</a:t>
            </a:r>
            <a:r>
              <a:rPr b="0" baseline="-25000" lang="en" sz="1800"/>
              <a:t>i</a:t>
            </a:r>
            <a:r>
              <a:rPr b="0" lang="en" sz="1800"/>
              <a:t> is stored.</a:t>
            </a:r>
            <a:endParaRPr b="0" sz="1800"/>
          </a:p>
          <a:p>
            <a:pPr indent="0" lvl="0" marL="0" rtl="0" algn="l">
              <a:spcBef>
                <a:spcPts val="1000"/>
              </a:spcBef>
              <a:spcAft>
                <a:spcPts val="0"/>
              </a:spcAft>
              <a:buNone/>
            </a:pPr>
            <a:r>
              <a:rPr b="0" lang="en" sz="1800"/>
              <a:t>The potential candidate list (C</a:t>
            </a:r>
            <a:r>
              <a:rPr b="0" baseline="-25000" lang="en" sz="1800"/>
              <a:t>k</a:t>
            </a:r>
            <a:r>
              <a:rPr b="0" lang="en" sz="1800"/>
              <a:t>) is usually pruned to obtain the list of candidates which satisfy the minimum support requirement. The memory </a:t>
            </a:r>
            <a:r>
              <a:rPr b="0" lang="en" sz="1800"/>
              <a:t>used</a:t>
            </a:r>
            <a:r>
              <a:rPr b="0" lang="en" sz="1800"/>
              <a:t> by this step is of the order </a:t>
            </a:r>
            <a:r>
              <a:rPr b="0" lang="en" sz="1800">
                <a:solidFill>
                  <a:schemeClr val="accent5"/>
                </a:solidFill>
              </a:rPr>
              <a:t>O( |C</a:t>
            </a:r>
            <a:r>
              <a:rPr b="0" baseline="-25000" lang="en" sz="1800">
                <a:solidFill>
                  <a:schemeClr val="accent5"/>
                </a:solidFill>
              </a:rPr>
              <a:t>k</a:t>
            </a:r>
            <a:r>
              <a:rPr b="0" lang="en" sz="1800">
                <a:solidFill>
                  <a:schemeClr val="accent5"/>
                </a:solidFill>
              </a:rPr>
              <a:t>| + |L</a:t>
            </a:r>
            <a:r>
              <a:rPr b="0" baseline="-25000" lang="en" sz="1800">
                <a:solidFill>
                  <a:schemeClr val="accent5"/>
                </a:solidFill>
              </a:rPr>
              <a:t>k</a:t>
            </a:r>
            <a:r>
              <a:rPr b="0" lang="en" sz="1800">
                <a:solidFill>
                  <a:schemeClr val="accent5"/>
                </a:solidFill>
              </a:rPr>
              <a:t>| )</a:t>
            </a:r>
            <a:r>
              <a:rPr b="0" lang="en" sz="1800"/>
              <a:t>. By combining the candidate generation with the pruning step, this space complexity will go down to </a:t>
            </a:r>
            <a:r>
              <a:rPr b="0" lang="en" sz="1800">
                <a:solidFill>
                  <a:schemeClr val="accent5"/>
                </a:solidFill>
              </a:rPr>
              <a:t>O( |L</a:t>
            </a:r>
            <a:r>
              <a:rPr b="0" baseline="-25000" lang="en" sz="1800">
                <a:solidFill>
                  <a:schemeClr val="accent5"/>
                </a:solidFill>
              </a:rPr>
              <a:t>k</a:t>
            </a:r>
            <a:r>
              <a:rPr b="0" lang="en" sz="1800">
                <a:solidFill>
                  <a:schemeClr val="accent5"/>
                </a:solidFill>
              </a:rPr>
              <a:t>| )</a:t>
            </a:r>
            <a:r>
              <a:rPr b="0" lang="en" sz="1800"/>
              <a:t>.</a:t>
            </a:r>
            <a:endParaRPr b="0" sz="1800"/>
          </a:p>
          <a:p>
            <a:pPr indent="0" lvl="0" marL="0" rtl="0" algn="l">
              <a:spcBef>
                <a:spcPts val="1000"/>
              </a:spcBef>
              <a:spcAft>
                <a:spcPts val="1000"/>
              </a:spcAft>
              <a:buNone/>
            </a:pPr>
            <a:r>
              <a:rPr b="0" lang="en" sz="1800"/>
              <a:t>The resulting reduction in loop iterations and the number of loads and stores consequently leads to an improvement in the runtime of the algorithm as well.</a:t>
            </a:r>
            <a:endParaRPr b="0"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pSp>
        <p:nvGrpSpPr>
          <p:cNvPr id="171" name="Google Shape;171;p29"/>
          <p:cNvGrpSpPr/>
          <p:nvPr/>
        </p:nvGrpSpPr>
        <p:grpSpPr>
          <a:xfrm>
            <a:off x="5764926" y="2571763"/>
            <a:ext cx="3268967" cy="2571834"/>
            <a:chOff x="6803275" y="395363"/>
            <a:chExt cx="2212050" cy="2537076"/>
          </a:xfrm>
        </p:grpSpPr>
        <p:pic>
          <p:nvPicPr>
            <p:cNvPr id="172" name="Google Shape;172;p2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3" name="Google Shape;173;p2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74" name="Google Shape;174;p2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Inference</a:t>
              </a:r>
              <a:endParaRPr b="1">
                <a:solidFill>
                  <a:schemeClr val="dk1"/>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From the graph shown, we can clearly see that while there is not much change in the runtimes for executing the smaller sequences, there is a drastic difference in the runtime as the sequence length increases. The difference in runtime is tangible just from the small datasets it has been run on.</a:t>
              </a:r>
              <a:endParaRPr b="1" sz="1200">
                <a:solidFill>
                  <a:schemeClr val="dk2"/>
                </a:solidFill>
                <a:latin typeface="Raleway"/>
                <a:ea typeface="Raleway"/>
                <a:cs typeface="Raleway"/>
                <a:sym typeface="Raleway"/>
              </a:endParaRPr>
            </a:p>
          </p:txBody>
        </p:sp>
      </p:grpSp>
      <p:pic>
        <p:nvPicPr>
          <p:cNvPr id="175" name="Google Shape;175;p29"/>
          <p:cNvPicPr preferRelativeResize="0"/>
          <p:nvPr/>
        </p:nvPicPr>
        <p:blipFill>
          <a:blip r:embed="rId5">
            <a:alphaModFix/>
          </a:blip>
          <a:stretch>
            <a:fillRect/>
          </a:stretch>
        </p:blipFill>
        <p:spPr>
          <a:xfrm>
            <a:off x="0" y="0"/>
            <a:ext cx="5617900" cy="5143500"/>
          </a:xfrm>
          <a:prstGeom prst="rect">
            <a:avLst/>
          </a:prstGeom>
          <a:noFill/>
          <a:ln>
            <a:noFill/>
          </a:ln>
        </p:spPr>
      </p:pic>
      <p:grpSp>
        <p:nvGrpSpPr>
          <p:cNvPr id="176" name="Google Shape;176;p29"/>
          <p:cNvGrpSpPr/>
          <p:nvPr/>
        </p:nvGrpSpPr>
        <p:grpSpPr>
          <a:xfrm>
            <a:off x="5764976" y="16"/>
            <a:ext cx="3268967" cy="2657079"/>
            <a:chOff x="6803275" y="395363"/>
            <a:chExt cx="2212050" cy="2537076"/>
          </a:xfrm>
        </p:grpSpPr>
        <p:pic>
          <p:nvPicPr>
            <p:cNvPr id="177" name="Google Shape;177;p2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8" name="Google Shape;178;p2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79" name="Google Shape;179;p2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Graph Description</a:t>
              </a:r>
              <a:endParaRPr b="1">
                <a:solidFill>
                  <a:schemeClr val="dk1"/>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The graphs have each been plotted with varying sequence lengths. The lengths of the sequences vary as (1,10), (10,20), (20,30), (30,40) and (40,50). The red line denotes the MI-Apriori Algorithm that combines pruning and candidate generation and the blue line denotes the original implementation.</a:t>
              </a:r>
              <a:endParaRPr b="1" sz="1200">
                <a:solidFill>
                  <a:schemeClr val="dk2"/>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04075" y="432707"/>
            <a:ext cx="8661600" cy="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solidFill>
                  <a:schemeClr val="dk1"/>
                </a:solidFill>
              </a:rPr>
              <a:t>Optimization</a:t>
            </a:r>
            <a:r>
              <a:rPr lang="en" sz="3700">
                <a:solidFill>
                  <a:schemeClr val="dk1"/>
                </a:solidFill>
              </a:rPr>
              <a:t> of PrefixSpan Algorithm</a:t>
            </a:r>
            <a:endParaRPr sz="3700">
              <a:solidFill>
                <a:schemeClr val="dk1"/>
              </a:solidFill>
            </a:endParaRPr>
          </a:p>
        </p:txBody>
      </p:sp>
      <p:sp>
        <p:nvSpPr>
          <p:cNvPr id="185" name="Google Shape;185;p30"/>
          <p:cNvSpPr txBox="1"/>
          <p:nvPr>
            <p:ph type="title"/>
          </p:nvPr>
        </p:nvSpPr>
        <p:spPr>
          <a:xfrm>
            <a:off x="301625" y="1282893"/>
            <a:ext cx="8582700" cy="28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t>The intended optimization to the MI - PrefixSpan Algorithm is performed on the </a:t>
            </a:r>
            <a:r>
              <a:rPr b="0" lang="en" sz="1800" u="sng"/>
              <a:t>time interval table generation step</a:t>
            </a:r>
            <a:r>
              <a:rPr b="0" lang="en" sz="1800"/>
              <a:t> </a:t>
            </a:r>
            <a:r>
              <a:rPr b="0" i="1" lang="en" sz="1800"/>
              <a:t>(generates all the time interval possibilities for expanding the prefix at the time)</a:t>
            </a:r>
            <a:r>
              <a:rPr b="0" lang="en" sz="1800"/>
              <a:t>. As all the time interval possibilities are being generated in the table, there is no possibility for error in generating MTIS patterns.</a:t>
            </a:r>
            <a:endParaRPr b="0" sz="1800"/>
          </a:p>
          <a:p>
            <a:pPr indent="0" lvl="0" marL="0" rtl="0" algn="l">
              <a:spcBef>
                <a:spcPts val="1000"/>
              </a:spcBef>
              <a:spcAft>
                <a:spcPts val="0"/>
              </a:spcAft>
              <a:buNone/>
            </a:pPr>
            <a:r>
              <a:rPr b="0" lang="en" sz="1800"/>
              <a:t>However, the memory utilization of the table generation step is of the order of </a:t>
            </a:r>
            <a:r>
              <a:rPr b="0" lang="en" sz="1800">
                <a:solidFill>
                  <a:schemeClr val="accent5"/>
                </a:solidFill>
              </a:rPr>
              <a:t>O( |T|</a:t>
            </a:r>
            <a:r>
              <a:rPr b="0" baseline="30000" lang="en" sz="1800">
                <a:solidFill>
                  <a:schemeClr val="accent5"/>
                </a:solidFill>
              </a:rPr>
              <a:t>(k-1) </a:t>
            </a:r>
            <a:r>
              <a:rPr b="0" lang="en" sz="1800">
                <a:solidFill>
                  <a:schemeClr val="accent5"/>
                </a:solidFill>
              </a:rPr>
              <a:t>* d)</a:t>
            </a:r>
            <a:r>
              <a:rPr b="0" lang="en" sz="1800"/>
              <a:t>, where |T| denotes the cardinality of the time interval list </a:t>
            </a:r>
            <a:r>
              <a:rPr b="0" i="1" lang="en" sz="1800"/>
              <a:t>(|T|=</a:t>
            </a:r>
            <a:r>
              <a:rPr b="0" lang="en" sz="1800"/>
              <a:t>4</a:t>
            </a:r>
            <a:r>
              <a:rPr b="0" i="1" lang="en" sz="1800"/>
              <a:t> for the sample time list</a:t>
            </a:r>
            <a:r>
              <a:rPr b="0" i="1" lang="en" sz="1800"/>
              <a:t>)</a:t>
            </a:r>
            <a:r>
              <a:rPr b="0" lang="en" sz="1800"/>
              <a:t>. Here, ‘k’ denotes the length of the MTIS pattern (new_prefix) we’re trying to obtain and ‘d’ is the number of 1-frequent items.</a:t>
            </a:r>
            <a:endParaRPr b="0" sz="1800"/>
          </a:p>
          <a:p>
            <a:pPr indent="0" lvl="0" marL="0" rtl="0" algn="l">
              <a:spcBef>
                <a:spcPts val="1000"/>
              </a:spcBef>
              <a:spcAft>
                <a:spcPts val="1000"/>
              </a:spcAft>
              <a:buNone/>
            </a:pPr>
            <a:r>
              <a:rPr b="0" lang="en" sz="1800"/>
              <a:t>In terms of scalability, the time complexity doesn’t fare any better. In addition to the exponentially increasing table generation step, the support of each such generated pattern has to be computed.</a:t>
            </a:r>
            <a:endParaRPr b="0"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01625" y="1282893"/>
            <a:ext cx="8582700" cy="28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t>The time complexity of the table generation step as well as computing the support is of the order of </a:t>
            </a:r>
            <a:r>
              <a:rPr b="0" lang="en" sz="1800">
                <a:solidFill>
                  <a:schemeClr val="accent5"/>
                </a:solidFill>
              </a:rPr>
              <a:t>O( d * |T|</a:t>
            </a:r>
            <a:r>
              <a:rPr b="0" baseline="30000" lang="en" sz="1800">
                <a:solidFill>
                  <a:schemeClr val="accent5"/>
                </a:solidFill>
              </a:rPr>
              <a:t>(k-1)</a:t>
            </a:r>
            <a:r>
              <a:rPr b="0" lang="en" sz="1800">
                <a:solidFill>
                  <a:schemeClr val="accent5"/>
                </a:solidFill>
              </a:rPr>
              <a:t> * s )</a:t>
            </a:r>
            <a:r>
              <a:rPr b="0" lang="en" sz="1800"/>
              <a:t>, where d is the number of distinct frequent items in the projected database and s is the time complexity for calculating the support.</a:t>
            </a:r>
            <a:endParaRPr b="0" sz="1800"/>
          </a:p>
          <a:p>
            <a:pPr indent="0" lvl="0" marL="0" rtl="0" algn="l">
              <a:spcBef>
                <a:spcPts val="1000"/>
              </a:spcBef>
              <a:spcAft>
                <a:spcPts val="0"/>
              </a:spcAft>
              <a:buNone/>
            </a:pPr>
            <a:r>
              <a:rPr b="0" lang="en" sz="1800"/>
              <a:t>The alternative proposed is, to simply iterate through the projected database and produce a frequency map for each item in the projected database. Using this frequency map, calculating the support is trivial and does not take any additional time. </a:t>
            </a:r>
            <a:endParaRPr b="0" sz="1800"/>
          </a:p>
          <a:p>
            <a:pPr indent="0" lvl="0" marL="0" rtl="0" algn="l">
              <a:spcBef>
                <a:spcPts val="1000"/>
              </a:spcBef>
              <a:spcAft>
                <a:spcPts val="1000"/>
              </a:spcAft>
              <a:buClr>
                <a:schemeClr val="dk2"/>
              </a:buClr>
              <a:buSzPts val="1100"/>
              <a:buFont typeface="Arial"/>
              <a:buNone/>
            </a:pPr>
            <a:r>
              <a:rPr b="0" lang="en" sz="1800"/>
              <a:t>The worst case time complexity and space complexity is </a:t>
            </a:r>
            <a:r>
              <a:rPr b="0" lang="en" sz="1800">
                <a:solidFill>
                  <a:schemeClr val="accent5"/>
                </a:solidFill>
              </a:rPr>
              <a:t>O(L)</a:t>
            </a:r>
            <a:r>
              <a:rPr b="0" lang="en" sz="1800"/>
              <a:t> where L denotes the number of items in the projected database for a given prefix. As the length of the pattern increases, this could be a better alternative to the exponential time complexity of the table generation step.</a:t>
            </a:r>
            <a:endParaRPr b="0" sz="1800"/>
          </a:p>
        </p:txBody>
      </p:sp>
      <p:sp>
        <p:nvSpPr>
          <p:cNvPr id="191" name="Google Shape;191;p31"/>
          <p:cNvSpPr txBox="1"/>
          <p:nvPr>
            <p:ph type="title"/>
          </p:nvPr>
        </p:nvSpPr>
        <p:spPr>
          <a:xfrm>
            <a:off x="304075" y="432707"/>
            <a:ext cx="8661600" cy="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solidFill>
                  <a:schemeClr val="dk1"/>
                </a:solidFill>
              </a:rPr>
              <a:t>Optimization of PrefixSpan Algorithm</a:t>
            </a:r>
            <a:endParaRPr sz="3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407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Mining MTIS Patterns</a:t>
            </a:r>
            <a:endParaRPr sz="2400"/>
          </a:p>
        </p:txBody>
      </p:sp>
      <p:sp>
        <p:nvSpPr>
          <p:cNvPr id="79" name="Google Shape;79;p14"/>
          <p:cNvSpPr txBox="1"/>
          <p:nvPr>
            <p:ph idx="4294967295" type="title"/>
          </p:nvPr>
        </p:nvSpPr>
        <p:spPr>
          <a:xfrm>
            <a:off x="535775" y="1175150"/>
            <a:ext cx="7926600" cy="205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Multi-Time-Interval Sequential (MTIS) Patterns are patterns that contain information about the time differences between sequentially </a:t>
            </a:r>
            <a:r>
              <a:rPr b="0" lang="en" sz="1800">
                <a:latin typeface="Lato"/>
                <a:ea typeface="Lato"/>
                <a:cs typeface="Lato"/>
                <a:sym typeface="Lato"/>
              </a:rPr>
              <a:t>occurring</a:t>
            </a:r>
            <a:r>
              <a:rPr b="0" lang="en" sz="1800">
                <a:latin typeface="Lato"/>
                <a:ea typeface="Lato"/>
                <a:cs typeface="Lato"/>
                <a:sym typeface="Lato"/>
              </a:rPr>
              <a:t> events. For example, a person who purchases the first volume of a book series, is likely to purchase the second one a week after and the third one another 2 weeks later and so on. By mining MTIS patterns, we seek to establish such timed relations between sequentially </a:t>
            </a:r>
            <a:r>
              <a:rPr b="0" lang="en" sz="1800">
                <a:latin typeface="Lato"/>
                <a:ea typeface="Lato"/>
                <a:cs typeface="Lato"/>
                <a:sym typeface="Lato"/>
              </a:rPr>
              <a:t>occurring</a:t>
            </a:r>
            <a:r>
              <a:rPr b="0" lang="en" sz="1800">
                <a:latin typeface="Lato"/>
                <a:ea typeface="Lato"/>
                <a:cs typeface="Lato"/>
                <a:sym typeface="Lato"/>
              </a:rPr>
              <a:t> events.</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87925" y="3383000"/>
            <a:ext cx="5092899" cy="1353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32"/>
          <p:cNvGrpSpPr/>
          <p:nvPr/>
        </p:nvGrpSpPr>
        <p:grpSpPr>
          <a:xfrm>
            <a:off x="5764926" y="2571763"/>
            <a:ext cx="3268967" cy="2571834"/>
            <a:chOff x="6803275" y="395363"/>
            <a:chExt cx="2212050" cy="2537076"/>
          </a:xfrm>
        </p:grpSpPr>
        <p:pic>
          <p:nvPicPr>
            <p:cNvPr id="197" name="Google Shape;197;p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98" name="Google Shape;198;p3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99" name="Google Shape;199;p3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Alternative Approach</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Iterate through the projected database while maintaining the frequency map. Only c and d are candidates. L=5.</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Space Complexity = O(L) = O(5).</a:t>
              </a:r>
              <a:endParaRPr sz="1200">
                <a:solidFill>
                  <a:schemeClr val="dk2"/>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Time Complexity = O(L) = O(5).</a:t>
              </a:r>
              <a:endParaRPr sz="1200">
                <a:solidFill>
                  <a:schemeClr val="dk2"/>
                </a:solidFill>
                <a:latin typeface="Raleway"/>
                <a:ea typeface="Raleway"/>
                <a:cs typeface="Raleway"/>
                <a:sym typeface="Raleway"/>
              </a:endParaRPr>
            </a:p>
          </p:txBody>
        </p:sp>
      </p:grpSp>
      <p:grpSp>
        <p:nvGrpSpPr>
          <p:cNvPr id="200" name="Google Shape;200;p32"/>
          <p:cNvGrpSpPr/>
          <p:nvPr/>
        </p:nvGrpSpPr>
        <p:grpSpPr>
          <a:xfrm>
            <a:off x="5764976" y="16"/>
            <a:ext cx="3268967" cy="2657079"/>
            <a:chOff x="6803275" y="395363"/>
            <a:chExt cx="2212050" cy="2537076"/>
          </a:xfrm>
        </p:grpSpPr>
        <p:pic>
          <p:nvPicPr>
            <p:cNvPr id="201" name="Google Shape;201;p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02" name="Google Shape;202;p3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03" name="Google Shape;203;p3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Problem </a:t>
              </a:r>
              <a:r>
                <a:rPr b="1" lang="en">
                  <a:solidFill>
                    <a:schemeClr val="dk1"/>
                  </a:solidFill>
                  <a:latin typeface="Raleway"/>
                  <a:ea typeface="Raleway"/>
                  <a:cs typeface="Raleway"/>
                  <a:sym typeface="Raleway"/>
                </a:rPr>
                <a:t>Description</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On the right is a prefix and it’s projected database in the sample dataset. The minimum support is 0.5⇒2. Therefore only c and d are candidates for extension of the prefix. |T|=4, k=3, d=2.</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Space Complexity=O(|T|</a:t>
              </a:r>
              <a:r>
                <a:rPr baseline="30000" lang="en" sz="1200">
                  <a:solidFill>
                    <a:schemeClr val="dk2"/>
                  </a:solidFill>
                  <a:latin typeface="Raleway"/>
                  <a:ea typeface="Raleway"/>
                  <a:cs typeface="Raleway"/>
                  <a:sym typeface="Raleway"/>
                </a:rPr>
                <a:t>(k-1)</a:t>
              </a:r>
              <a:r>
                <a:rPr lang="en" sz="1200">
                  <a:solidFill>
                    <a:schemeClr val="dk2"/>
                  </a:solidFill>
                  <a:latin typeface="Raleway"/>
                  <a:ea typeface="Raleway"/>
                  <a:cs typeface="Raleway"/>
                  <a:sym typeface="Raleway"/>
                </a:rPr>
                <a:t>*d) = O(32)</a:t>
              </a:r>
              <a:endParaRPr sz="1200">
                <a:solidFill>
                  <a:schemeClr val="dk2"/>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Time Complexity=O(|T|</a:t>
              </a:r>
              <a:r>
                <a:rPr baseline="30000" lang="en" sz="1200">
                  <a:solidFill>
                    <a:schemeClr val="dk2"/>
                  </a:solidFill>
                  <a:latin typeface="Raleway"/>
                  <a:ea typeface="Raleway"/>
                  <a:cs typeface="Raleway"/>
                  <a:sym typeface="Raleway"/>
                </a:rPr>
                <a:t>k-1</a:t>
              </a:r>
              <a:r>
                <a:rPr lang="en" sz="1200">
                  <a:solidFill>
                    <a:schemeClr val="dk2"/>
                  </a:solidFill>
                  <a:latin typeface="Raleway"/>
                  <a:ea typeface="Raleway"/>
                  <a:cs typeface="Raleway"/>
                  <a:sym typeface="Raleway"/>
                </a:rPr>
                <a:t>*d*s) = O(32*s)</a:t>
              </a:r>
              <a:endParaRPr sz="1200">
                <a:solidFill>
                  <a:schemeClr val="dk2"/>
                </a:solidFill>
                <a:latin typeface="Raleway"/>
                <a:ea typeface="Raleway"/>
                <a:cs typeface="Raleway"/>
                <a:sym typeface="Raleway"/>
              </a:endParaRPr>
            </a:p>
          </p:txBody>
        </p:sp>
      </p:grpSp>
      <p:pic>
        <p:nvPicPr>
          <p:cNvPr id="204" name="Google Shape;204;p32"/>
          <p:cNvPicPr preferRelativeResize="0"/>
          <p:nvPr/>
        </p:nvPicPr>
        <p:blipFill>
          <a:blip r:embed="rId5">
            <a:alphaModFix/>
          </a:blip>
          <a:stretch>
            <a:fillRect/>
          </a:stretch>
        </p:blipFill>
        <p:spPr>
          <a:xfrm>
            <a:off x="222575" y="673775"/>
            <a:ext cx="5460127" cy="753755"/>
          </a:xfrm>
          <a:prstGeom prst="rect">
            <a:avLst/>
          </a:prstGeom>
          <a:noFill/>
          <a:ln>
            <a:noFill/>
          </a:ln>
        </p:spPr>
      </p:pic>
      <p:pic>
        <p:nvPicPr>
          <p:cNvPr id="205" name="Google Shape;205;p32"/>
          <p:cNvPicPr preferRelativeResize="0"/>
          <p:nvPr/>
        </p:nvPicPr>
        <p:blipFill>
          <a:blip r:embed="rId6">
            <a:alphaModFix/>
          </a:blip>
          <a:stretch>
            <a:fillRect/>
          </a:stretch>
        </p:blipFill>
        <p:spPr>
          <a:xfrm>
            <a:off x="953375" y="154101"/>
            <a:ext cx="1511975" cy="380075"/>
          </a:xfrm>
          <a:prstGeom prst="rect">
            <a:avLst/>
          </a:prstGeom>
          <a:noFill/>
          <a:ln>
            <a:noFill/>
          </a:ln>
        </p:spPr>
      </p:pic>
      <p:pic>
        <p:nvPicPr>
          <p:cNvPr id="206" name="Google Shape;206;p32"/>
          <p:cNvPicPr preferRelativeResize="0"/>
          <p:nvPr/>
        </p:nvPicPr>
        <p:blipFill>
          <a:blip r:embed="rId7">
            <a:alphaModFix/>
          </a:blip>
          <a:stretch>
            <a:fillRect/>
          </a:stretch>
        </p:blipFill>
        <p:spPr>
          <a:xfrm>
            <a:off x="222575" y="1567130"/>
            <a:ext cx="5460126" cy="3036330"/>
          </a:xfrm>
          <a:prstGeom prst="rect">
            <a:avLst/>
          </a:prstGeom>
          <a:noFill/>
          <a:ln>
            <a:noFill/>
          </a:ln>
        </p:spPr>
      </p:pic>
      <p:sp>
        <p:nvSpPr>
          <p:cNvPr id="207" name="Google Shape;207;p32"/>
          <p:cNvSpPr txBox="1"/>
          <p:nvPr/>
        </p:nvSpPr>
        <p:spPr>
          <a:xfrm>
            <a:off x="222575" y="213413"/>
            <a:ext cx="8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800"/>
              </a:spcAft>
              <a:buClr>
                <a:schemeClr val="dk2"/>
              </a:buClr>
              <a:buSzPts val="1100"/>
              <a:buFont typeface="Arial"/>
              <a:buNone/>
            </a:pPr>
            <a:r>
              <a:rPr b="1" lang="en">
                <a:solidFill>
                  <a:schemeClr val="dk1"/>
                </a:solidFill>
                <a:highlight>
                  <a:srgbClr val="353535"/>
                </a:highlight>
                <a:latin typeface="Raleway"/>
                <a:ea typeface="Raleway"/>
                <a:cs typeface="Raleway"/>
                <a:sym typeface="Raleway"/>
              </a:rPr>
              <a:t>Prefix:</a:t>
            </a:r>
            <a:endParaRPr>
              <a:highlight>
                <a:srgbClr val="353535"/>
              </a:highlight>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33"/>
          <p:cNvGrpSpPr/>
          <p:nvPr/>
        </p:nvGrpSpPr>
        <p:grpSpPr>
          <a:xfrm>
            <a:off x="5764926" y="2571763"/>
            <a:ext cx="3268967" cy="2571834"/>
            <a:chOff x="6803275" y="395363"/>
            <a:chExt cx="2212050" cy="2537076"/>
          </a:xfrm>
        </p:grpSpPr>
        <p:pic>
          <p:nvPicPr>
            <p:cNvPr id="213" name="Google Shape;213;p33"/>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14" name="Google Shape;214;p3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15" name="Google Shape;215;p33"/>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Inference</a:t>
              </a:r>
              <a:endParaRPr b="1">
                <a:solidFill>
                  <a:schemeClr val="dk1"/>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From the graph shown, we can clearly see that the prefixspan algorithm consistently outperforms even the optimized apriori algorithm. It even scales well with increasing sequence lengths even though experimental results to the contrary are mentioned in the paper.</a:t>
              </a:r>
              <a:endParaRPr b="1" sz="1200">
                <a:solidFill>
                  <a:schemeClr val="dk2"/>
                </a:solidFill>
                <a:latin typeface="Raleway"/>
                <a:ea typeface="Raleway"/>
                <a:cs typeface="Raleway"/>
                <a:sym typeface="Raleway"/>
              </a:endParaRPr>
            </a:p>
          </p:txBody>
        </p:sp>
      </p:grpSp>
      <p:grpSp>
        <p:nvGrpSpPr>
          <p:cNvPr id="216" name="Google Shape;216;p33"/>
          <p:cNvGrpSpPr/>
          <p:nvPr/>
        </p:nvGrpSpPr>
        <p:grpSpPr>
          <a:xfrm>
            <a:off x="5764976" y="16"/>
            <a:ext cx="3268967" cy="2657079"/>
            <a:chOff x="6803275" y="395363"/>
            <a:chExt cx="2212050" cy="2537076"/>
          </a:xfrm>
        </p:grpSpPr>
        <p:pic>
          <p:nvPicPr>
            <p:cNvPr id="217" name="Google Shape;217;p33"/>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18" name="Google Shape;218;p3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19" name="Google Shape;219;p33"/>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Graph Description</a:t>
              </a:r>
              <a:endParaRPr b="1">
                <a:solidFill>
                  <a:schemeClr val="dk1"/>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The graphs have each been plotted with varying sequence lengths. The lengths of the sequences vary as (1,10), (10,20), (20,30), (30,40) and (40,50). The red line denotes the faster MI-Apriori Algorithm implementation and the green line denotes the MI-PrefixSpan Algorithm implementation.</a:t>
              </a:r>
              <a:endParaRPr b="1" sz="1200">
                <a:solidFill>
                  <a:schemeClr val="dk2"/>
                </a:solidFill>
                <a:latin typeface="Raleway"/>
                <a:ea typeface="Raleway"/>
                <a:cs typeface="Raleway"/>
                <a:sym typeface="Raleway"/>
              </a:endParaRPr>
            </a:p>
          </p:txBody>
        </p:sp>
      </p:grpSp>
      <p:pic>
        <p:nvPicPr>
          <p:cNvPr id="220" name="Google Shape;220;p33"/>
          <p:cNvPicPr preferRelativeResize="0"/>
          <p:nvPr/>
        </p:nvPicPr>
        <p:blipFill>
          <a:blip r:embed="rId5">
            <a:alphaModFix/>
          </a:blip>
          <a:stretch>
            <a:fillRect/>
          </a:stretch>
        </p:blipFill>
        <p:spPr>
          <a:xfrm>
            <a:off x="0" y="25"/>
            <a:ext cx="5714998"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idx="4294967295" type="title"/>
          </p:nvPr>
        </p:nvSpPr>
        <p:spPr>
          <a:xfrm>
            <a:off x="535775" y="407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Conclusion</a:t>
            </a:r>
            <a:endParaRPr sz="2400"/>
          </a:p>
        </p:txBody>
      </p:sp>
      <p:sp>
        <p:nvSpPr>
          <p:cNvPr id="226" name="Google Shape;226;p34"/>
          <p:cNvSpPr txBox="1"/>
          <p:nvPr>
            <p:ph idx="4294967295" type="title"/>
          </p:nvPr>
        </p:nvSpPr>
        <p:spPr>
          <a:xfrm>
            <a:off x="535775" y="1175150"/>
            <a:ext cx="7926600" cy="348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We have discussed the two well-known algorithms for mining Multi-Time-Interval Sequential patterns from a database of sorted time-stamped item sequences. The two algorithms MI-Apriori and MI-PrefixSpan have also been optimized to run quicker while utilizing less space. Experimental results show that MI-PrefixSpan Algorithm works best for all kinds of datasets, followed by the optimized MI-Apriori Algorithm. Both algorithms are able to efficiently mine MTIS patterns from the randomly generated datasets.</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407150"/>
            <a:ext cx="8608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Time stamped Sequential Database</a:t>
            </a:r>
            <a:endParaRPr sz="2400"/>
          </a:p>
        </p:txBody>
      </p:sp>
      <p:pic>
        <p:nvPicPr>
          <p:cNvPr id="86" name="Google Shape;86;p15"/>
          <p:cNvPicPr preferRelativeResize="0"/>
          <p:nvPr/>
        </p:nvPicPr>
        <p:blipFill>
          <a:blip r:embed="rId3">
            <a:alphaModFix/>
          </a:blip>
          <a:stretch>
            <a:fillRect/>
          </a:stretch>
        </p:blipFill>
        <p:spPr>
          <a:xfrm>
            <a:off x="1388100" y="1452000"/>
            <a:ext cx="6367826" cy="1355225"/>
          </a:xfrm>
          <a:prstGeom prst="rect">
            <a:avLst/>
          </a:prstGeom>
          <a:noFill/>
          <a:ln>
            <a:noFill/>
          </a:ln>
        </p:spPr>
      </p:pic>
      <p:sp>
        <p:nvSpPr>
          <p:cNvPr id="87" name="Google Shape;87;p15"/>
          <p:cNvSpPr txBox="1"/>
          <p:nvPr>
            <p:ph idx="4294967295" type="title"/>
          </p:nvPr>
        </p:nvSpPr>
        <p:spPr>
          <a:xfrm>
            <a:off x="577213" y="3084075"/>
            <a:ext cx="7989600" cy="191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This is an example for a Sequential Database with time stamped data. Each item sequence is a list of tuples of the form (item, timestamp). For running our MTIS mining algorithms we must ensure that in each item sequence the items are ordered in the non-decreasing </a:t>
            </a:r>
            <a:r>
              <a:rPr b="0" lang="en" sz="1800">
                <a:latin typeface="Lato"/>
                <a:ea typeface="Lato"/>
                <a:cs typeface="Lato"/>
                <a:sym typeface="Lato"/>
              </a:rPr>
              <a:t>order of their time stamps.</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4897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MTIS Patterns</a:t>
            </a:r>
            <a:endParaRPr sz="2400"/>
          </a:p>
        </p:txBody>
      </p:sp>
      <p:sp>
        <p:nvSpPr>
          <p:cNvPr id="93" name="Google Shape;93;p16"/>
          <p:cNvSpPr txBox="1"/>
          <p:nvPr>
            <p:ph idx="4294967295" type="title"/>
          </p:nvPr>
        </p:nvSpPr>
        <p:spPr>
          <a:xfrm>
            <a:off x="535775" y="1257750"/>
            <a:ext cx="7989600" cy="339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Let the MTIS pattern P = </a:t>
            </a:r>
            <a:r>
              <a:rPr b="0" lang="en" sz="1800">
                <a:latin typeface="Lato"/>
                <a:ea typeface="Lato"/>
                <a:cs typeface="Lato"/>
                <a:sym typeface="Lato"/>
              </a:rPr>
              <a:t>{a, (ti</a:t>
            </a:r>
            <a:r>
              <a:rPr b="0" baseline="-25000" lang="en" sz="1800">
                <a:latin typeface="Lato"/>
                <a:ea typeface="Lato"/>
                <a:cs typeface="Lato"/>
                <a:sym typeface="Lato"/>
              </a:rPr>
              <a:t>1</a:t>
            </a:r>
            <a:r>
              <a:rPr b="0" lang="en" sz="1800">
                <a:latin typeface="Lato"/>
                <a:ea typeface="Lato"/>
                <a:cs typeface="Lato"/>
                <a:sym typeface="Lato"/>
              </a:rPr>
              <a:t>), b, (ti</a:t>
            </a:r>
            <a:r>
              <a:rPr b="0" baseline="-25000" lang="en" sz="1800">
                <a:latin typeface="Lato"/>
                <a:ea typeface="Lato"/>
                <a:cs typeface="Lato"/>
                <a:sym typeface="Lato"/>
              </a:rPr>
              <a:t>2</a:t>
            </a:r>
            <a:r>
              <a:rPr b="0" lang="en" sz="1800">
                <a:latin typeface="Lato"/>
                <a:ea typeface="Lato"/>
                <a:cs typeface="Lato"/>
                <a:sym typeface="Lato"/>
              </a:rPr>
              <a:t>, ti</a:t>
            </a:r>
            <a:r>
              <a:rPr b="0" baseline="-25000" lang="en" sz="1800">
                <a:latin typeface="Lato"/>
                <a:ea typeface="Lato"/>
                <a:cs typeface="Lato"/>
                <a:sym typeface="Lato"/>
              </a:rPr>
              <a:t>1</a:t>
            </a:r>
            <a:r>
              <a:rPr b="0" lang="en" sz="1800">
                <a:latin typeface="Lato"/>
                <a:ea typeface="Lato"/>
                <a:cs typeface="Lato"/>
                <a:sym typeface="Lato"/>
              </a:rPr>
              <a:t>), c, (ti</a:t>
            </a:r>
            <a:r>
              <a:rPr b="0" baseline="-25000" lang="en" sz="1800">
                <a:latin typeface="Lato"/>
                <a:ea typeface="Lato"/>
                <a:cs typeface="Lato"/>
                <a:sym typeface="Lato"/>
              </a:rPr>
              <a:t>2</a:t>
            </a:r>
            <a:r>
              <a:rPr b="0" lang="en" sz="1800">
                <a:latin typeface="Lato"/>
                <a:ea typeface="Lato"/>
                <a:cs typeface="Lato"/>
                <a:sym typeface="Lato"/>
              </a:rPr>
              <a:t>, ti</a:t>
            </a:r>
            <a:r>
              <a:rPr b="0" baseline="-25000" lang="en" sz="1800">
                <a:latin typeface="Lato"/>
                <a:ea typeface="Lato"/>
                <a:cs typeface="Lato"/>
                <a:sym typeface="Lato"/>
              </a:rPr>
              <a:t>1</a:t>
            </a:r>
            <a:r>
              <a:rPr b="0" lang="en" sz="1800">
                <a:latin typeface="Lato"/>
                <a:ea typeface="Lato"/>
                <a:cs typeface="Lato"/>
                <a:sym typeface="Lato"/>
              </a:rPr>
              <a:t>, ti</a:t>
            </a:r>
            <a:r>
              <a:rPr b="0" baseline="-25000" lang="en" sz="1800">
                <a:latin typeface="Lato"/>
                <a:ea typeface="Lato"/>
                <a:cs typeface="Lato"/>
                <a:sym typeface="Lato"/>
              </a:rPr>
              <a:t>1</a:t>
            </a:r>
            <a:r>
              <a:rPr b="0" lang="en" sz="1800">
                <a:latin typeface="Lato"/>
                <a:ea typeface="Lato"/>
                <a:cs typeface="Lato"/>
                <a:sym typeface="Lato"/>
              </a:rPr>
              <a:t>), d}. This means that:</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The time between a&amp;b is ti</a:t>
            </a:r>
            <a:r>
              <a:rPr b="0" baseline="-25000" lang="en" sz="1800">
                <a:latin typeface="Lato"/>
                <a:ea typeface="Lato"/>
                <a:cs typeface="Lato"/>
                <a:sym typeface="Lato"/>
              </a:rPr>
              <a:t>1</a:t>
            </a:r>
            <a:r>
              <a:rPr b="0" lang="en" sz="1800">
                <a:latin typeface="Lato"/>
                <a:ea typeface="Lato"/>
                <a:cs typeface="Lato"/>
                <a:sym typeface="Lato"/>
              </a:rPr>
              <a: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time between a&amp;c is ti</a:t>
            </a:r>
            <a:r>
              <a:rPr b="0" baseline="-25000" lang="en" sz="1800">
                <a:latin typeface="Lato"/>
                <a:ea typeface="Lato"/>
                <a:cs typeface="Lato"/>
                <a:sym typeface="Lato"/>
              </a:rPr>
              <a:t>2 </a:t>
            </a:r>
            <a:r>
              <a:rPr b="0" lang="en" sz="1800">
                <a:latin typeface="Lato"/>
                <a:ea typeface="Lato"/>
                <a:cs typeface="Lato"/>
                <a:sym typeface="Lato"/>
              </a:rPr>
              <a:t>and b&amp;c is ti</a:t>
            </a:r>
            <a:r>
              <a:rPr b="0" baseline="-25000" lang="en" sz="1800">
                <a:latin typeface="Lato"/>
                <a:ea typeface="Lato"/>
                <a:cs typeface="Lato"/>
                <a:sym typeface="Lato"/>
              </a:rPr>
              <a:t>1</a:t>
            </a:r>
            <a:r>
              <a:rPr b="0" lang="en" sz="1800">
                <a:latin typeface="Lato"/>
                <a:ea typeface="Lato"/>
                <a:cs typeface="Lato"/>
                <a:sym typeface="Lato"/>
              </a:rPr>
              <a: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time between a&amp;d is ti</a:t>
            </a:r>
            <a:r>
              <a:rPr b="0" baseline="-25000" lang="en" sz="1800">
                <a:latin typeface="Lato"/>
                <a:ea typeface="Lato"/>
                <a:cs typeface="Lato"/>
                <a:sym typeface="Lato"/>
              </a:rPr>
              <a:t>2</a:t>
            </a:r>
            <a:r>
              <a:rPr b="0" lang="en" sz="1800">
                <a:latin typeface="Lato"/>
                <a:ea typeface="Lato"/>
                <a:cs typeface="Lato"/>
                <a:sym typeface="Lato"/>
              </a:rPr>
              <a:t> , b&amp;d is ti</a:t>
            </a:r>
            <a:r>
              <a:rPr b="0" baseline="-25000" lang="en" sz="1800">
                <a:latin typeface="Lato"/>
                <a:ea typeface="Lato"/>
                <a:cs typeface="Lato"/>
                <a:sym typeface="Lato"/>
              </a:rPr>
              <a:t>1</a:t>
            </a:r>
            <a:r>
              <a:rPr b="0" lang="en" sz="1800">
                <a:latin typeface="Lato"/>
                <a:ea typeface="Lato"/>
                <a:cs typeface="Lato"/>
                <a:sym typeface="Lato"/>
              </a:rPr>
              <a:t> and c&amp;d is ti</a:t>
            </a:r>
            <a:r>
              <a:rPr b="0" baseline="-25000" lang="en" sz="1800">
                <a:latin typeface="Lato"/>
                <a:ea typeface="Lato"/>
                <a:cs typeface="Lato"/>
                <a:sym typeface="Lato"/>
              </a:rPr>
              <a:t>1</a:t>
            </a:r>
            <a:r>
              <a:rPr b="0" lang="en" sz="1800">
                <a:latin typeface="Lato"/>
                <a:ea typeface="Lato"/>
                <a:cs typeface="Lato"/>
                <a:sym typeface="Lato"/>
              </a:rPr>
              <a:t>.</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Let us suppose the item sequence A = {(a,1),(b,3),(c,5),(d,6),(e,8)} and the time intervals T = {ti</a:t>
            </a:r>
            <a:r>
              <a:rPr b="0" baseline="-25000" lang="en" sz="1800">
                <a:latin typeface="Lato"/>
                <a:ea typeface="Lato"/>
                <a:cs typeface="Lato"/>
                <a:sym typeface="Lato"/>
              </a:rPr>
              <a:t>0</a:t>
            </a:r>
            <a:r>
              <a:rPr b="0" lang="en" sz="1800">
                <a:latin typeface="Lato"/>
                <a:ea typeface="Lato"/>
                <a:cs typeface="Lato"/>
                <a:sym typeface="Lato"/>
              </a:rPr>
              <a:t>: 0; ti</a:t>
            </a:r>
            <a:r>
              <a:rPr b="0" baseline="-25000" lang="en" sz="1800">
                <a:latin typeface="Lato"/>
                <a:ea typeface="Lato"/>
                <a:cs typeface="Lato"/>
                <a:sym typeface="Lato"/>
              </a:rPr>
              <a:t>1</a:t>
            </a:r>
            <a:r>
              <a:rPr b="0" lang="en" sz="1800">
                <a:latin typeface="Lato"/>
                <a:ea typeface="Lato"/>
                <a:cs typeface="Lato"/>
                <a:sym typeface="Lato"/>
              </a:rPr>
              <a:t>: [0,3]; ti</a:t>
            </a:r>
            <a:r>
              <a:rPr b="0" baseline="-25000" lang="en" sz="1800">
                <a:latin typeface="Lato"/>
                <a:ea typeface="Lato"/>
                <a:cs typeface="Lato"/>
                <a:sym typeface="Lato"/>
              </a:rPr>
              <a:t>2</a:t>
            </a:r>
            <a:r>
              <a:rPr b="0" lang="en" sz="1800">
                <a:latin typeface="Lato"/>
                <a:ea typeface="Lato"/>
                <a:cs typeface="Lato"/>
                <a:sym typeface="Lato"/>
              </a:rPr>
              <a:t>: [3,6]; ti</a:t>
            </a:r>
            <a:r>
              <a:rPr b="0" baseline="-25000" lang="en" sz="1800">
                <a:latin typeface="Lato"/>
                <a:ea typeface="Lato"/>
                <a:cs typeface="Lato"/>
                <a:sym typeface="Lato"/>
              </a:rPr>
              <a:t>3</a:t>
            </a:r>
            <a:r>
              <a:rPr b="0" lang="en" sz="1800">
                <a:latin typeface="Lato"/>
                <a:ea typeface="Lato"/>
                <a:cs typeface="Lato"/>
                <a:sym typeface="Lato"/>
              </a:rPr>
              <a:t>: [6,∞)}.</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Here, we can say that the pattern P is contained in A, because the time differences between events in the item sequence match the time intervals defined by the pattern.</a:t>
            </a:r>
            <a:endParaRPr b="0"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535775" y="1257750"/>
            <a:ext cx="7989600" cy="3396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u="sng">
                <a:latin typeface="Lato"/>
                <a:ea typeface="Lato"/>
                <a:cs typeface="Lato"/>
                <a:sym typeface="Lato"/>
              </a:rPr>
              <a:t>Descending Property:</a:t>
            </a:r>
            <a:r>
              <a:rPr b="0" lang="en" sz="1800">
                <a:latin typeface="Lato"/>
                <a:ea typeface="Lato"/>
                <a:cs typeface="Lato"/>
                <a:sym typeface="Lato"/>
              </a:rPr>
              <a:t> Each successive time interval specified in any part of the MTIS pattern is always at most equal to the </a:t>
            </a:r>
            <a:r>
              <a:rPr b="0" lang="en" sz="1800">
                <a:latin typeface="Lato"/>
                <a:ea typeface="Lato"/>
                <a:cs typeface="Lato"/>
                <a:sym typeface="Lato"/>
              </a:rPr>
              <a:t>previous</a:t>
            </a:r>
            <a:r>
              <a:rPr b="0" lang="en" sz="1800">
                <a:latin typeface="Lato"/>
                <a:ea typeface="Lato"/>
                <a:cs typeface="Lato"/>
                <a:sym typeface="Lato"/>
              </a:rPr>
              <a:t> time interval. For example, (ti</a:t>
            </a:r>
            <a:r>
              <a:rPr b="0" baseline="-25000" lang="en" sz="1800">
                <a:latin typeface="Lato"/>
                <a:ea typeface="Lato"/>
                <a:cs typeface="Lato"/>
                <a:sym typeface="Lato"/>
              </a:rPr>
              <a:t>3</a:t>
            </a:r>
            <a:r>
              <a:rPr b="0" lang="en" sz="1800">
                <a:latin typeface="Lato"/>
                <a:ea typeface="Lato"/>
                <a:cs typeface="Lato"/>
                <a:sym typeface="Lato"/>
              </a:rPr>
              <a:t>, ti</a:t>
            </a:r>
            <a:r>
              <a:rPr b="0" baseline="-25000" lang="en" sz="1800">
                <a:latin typeface="Lato"/>
                <a:ea typeface="Lato"/>
                <a:cs typeface="Lato"/>
                <a:sym typeface="Lato"/>
              </a:rPr>
              <a:t>2</a:t>
            </a:r>
            <a:r>
              <a:rPr b="0" lang="en" sz="1800">
                <a:latin typeface="Lato"/>
                <a:ea typeface="Lato"/>
                <a:cs typeface="Lato"/>
                <a:sym typeface="Lato"/>
              </a:rPr>
              <a:t>, ti</a:t>
            </a:r>
            <a:r>
              <a:rPr b="0" baseline="-25000" lang="en" sz="1800">
                <a:latin typeface="Lato"/>
                <a:ea typeface="Lato"/>
                <a:cs typeface="Lato"/>
                <a:sym typeface="Lato"/>
              </a:rPr>
              <a:t>2</a:t>
            </a:r>
            <a:r>
              <a:rPr b="0" lang="en" sz="1800">
                <a:latin typeface="Lato"/>
                <a:ea typeface="Lato"/>
                <a:cs typeface="Lato"/>
                <a:sym typeface="Lato"/>
              </a:rPr>
              <a:t>,ti</a:t>
            </a:r>
            <a:r>
              <a:rPr b="0" baseline="-25000" lang="en" sz="1800">
                <a:latin typeface="Lato"/>
                <a:ea typeface="Lato"/>
                <a:cs typeface="Lato"/>
                <a:sym typeface="Lato"/>
              </a:rPr>
              <a:t>1</a:t>
            </a:r>
            <a:r>
              <a:rPr b="0" lang="en" sz="1800">
                <a:latin typeface="Lato"/>
                <a:ea typeface="Lato"/>
                <a:cs typeface="Lato"/>
                <a:sym typeface="Lato"/>
              </a:rPr>
              <a:t>) is valid, whereas, (ti</a:t>
            </a:r>
            <a:r>
              <a:rPr b="0" baseline="-25000" lang="en" sz="1800">
                <a:latin typeface="Lato"/>
                <a:ea typeface="Lato"/>
                <a:cs typeface="Lato"/>
                <a:sym typeface="Lato"/>
              </a:rPr>
              <a:t>2</a:t>
            </a:r>
            <a:r>
              <a:rPr b="0" lang="en" sz="1800">
                <a:latin typeface="Lato"/>
                <a:ea typeface="Lato"/>
                <a:cs typeface="Lato"/>
                <a:sym typeface="Lato"/>
              </a:rPr>
              <a:t>, ti</a:t>
            </a:r>
            <a:r>
              <a:rPr b="0" baseline="-25000" lang="en" sz="1800">
                <a:latin typeface="Lato"/>
                <a:ea typeface="Lato"/>
                <a:cs typeface="Lato"/>
                <a:sym typeface="Lato"/>
              </a:rPr>
              <a:t>3</a:t>
            </a:r>
            <a:r>
              <a:rPr b="0" lang="en" sz="1800">
                <a:latin typeface="Lato"/>
                <a:ea typeface="Lato"/>
                <a:cs typeface="Lato"/>
                <a:sym typeface="Lato"/>
              </a:rPr>
              <a:t>, ti</a:t>
            </a:r>
            <a:r>
              <a:rPr b="0" baseline="-25000" lang="en" sz="1800">
                <a:latin typeface="Lato"/>
                <a:ea typeface="Lato"/>
                <a:cs typeface="Lato"/>
                <a:sym typeface="Lato"/>
              </a:rPr>
              <a:t>2</a:t>
            </a:r>
            <a:r>
              <a:rPr b="0" lang="en" sz="1800">
                <a:latin typeface="Lato"/>
                <a:ea typeface="Lato"/>
                <a:cs typeface="Lato"/>
                <a:sym typeface="Lato"/>
              </a:rPr>
              <a:t>, ti</a:t>
            </a:r>
            <a:r>
              <a:rPr b="0" baseline="-25000" lang="en" sz="1800">
                <a:latin typeface="Lato"/>
                <a:ea typeface="Lato"/>
                <a:cs typeface="Lato"/>
                <a:sym typeface="Lato"/>
              </a:rPr>
              <a:t>1</a:t>
            </a:r>
            <a:r>
              <a:rPr b="0" lang="en" sz="1800">
                <a:latin typeface="Lato"/>
                <a:ea typeface="Lato"/>
                <a:cs typeface="Lato"/>
                <a:sym typeface="Lato"/>
              </a:rPr>
              <a:t>) is not valid.</a:t>
            </a:r>
            <a:endParaRPr b="0" sz="1800">
              <a:latin typeface="Lato"/>
              <a:ea typeface="Lato"/>
              <a:cs typeface="Lato"/>
              <a:sym typeface="Lato"/>
            </a:endParaRPr>
          </a:p>
          <a:p>
            <a:pPr indent="-342900" lvl="0" marL="457200" rtl="0" algn="l">
              <a:lnSpc>
                <a:spcPct val="115000"/>
              </a:lnSpc>
              <a:spcBef>
                <a:spcPts val="1000"/>
              </a:spcBef>
              <a:spcAft>
                <a:spcPts val="0"/>
              </a:spcAft>
              <a:buSzPts val="1800"/>
              <a:buFont typeface="Lato"/>
              <a:buChar char="➢"/>
            </a:pPr>
            <a:r>
              <a:rPr b="0" lang="en" sz="1800" u="sng">
                <a:latin typeface="Lato"/>
                <a:ea typeface="Lato"/>
                <a:cs typeface="Lato"/>
                <a:sym typeface="Lato"/>
              </a:rPr>
              <a:t>Support:</a:t>
            </a:r>
            <a:r>
              <a:rPr b="0" lang="en" sz="1800">
                <a:latin typeface="Lato"/>
                <a:ea typeface="Lato"/>
                <a:cs typeface="Lato"/>
                <a:sym typeface="Lato"/>
              </a:rPr>
              <a:t> Support of an MTIS pattern is defined as the ratio of number of item sequences in which it is contained to the total number of item sequences in the database. </a:t>
            </a:r>
            <a:endParaRPr b="0" sz="1800">
              <a:latin typeface="Lato"/>
              <a:ea typeface="Lato"/>
              <a:cs typeface="Lato"/>
              <a:sym typeface="Lato"/>
            </a:endParaRPr>
          </a:p>
          <a:p>
            <a:pPr indent="-342900" lvl="0" marL="457200" rtl="0" algn="l">
              <a:lnSpc>
                <a:spcPct val="115000"/>
              </a:lnSpc>
              <a:spcBef>
                <a:spcPts val="1000"/>
              </a:spcBef>
              <a:spcAft>
                <a:spcPts val="1000"/>
              </a:spcAft>
              <a:buSzPts val="1800"/>
              <a:buFont typeface="Lato"/>
              <a:buChar char="➢"/>
            </a:pPr>
            <a:r>
              <a:rPr b="0" lang="en" sz="1800" u="sng">
                <a:latin typeface="Lato"/>
                <a:ea typeface="Lato"/>
                <a:cs typeface="Lato"/>
                <a:sym typeface="Lato"/>
              </a:rPr>
              <a:t>Anti-Monotonicity:</a:t>
            </a:r>
            <a:r>
              <a:rPr b="0" lang="en" sz="1800">
                <a:latin typeface="Lato"/>
                <a:ea typeface="Lato"/>
                <a:cs typeface="Lato"/>
                <a:sym typeface="Lato"/>
              </a:rPr>
              <a:t> If a MTIS pattern is frequent, so are all of its subsequences. Accordingly, if a MTIS pattern is not frequent, then its super sequence will not be either. A sequence is said to be frequent if it has more than the minimum support specified for the data.</a:t>
            </a:r>
            <a:endParaRPr b="0" sz="1800">
              <a:latin typeface="Lato"/>
              <a:ea typeface="Lato"/>
              <a:cs typeface="Lato"/>
              <a:sym typeface="Lato"/>
            </a:endParaRPr>
          </a:p>
        </p:txBody>
      </p:sp>
      <p:sp>
        <p:nvSpPr>
          <p:cNvPr id="99" name="Google Shape;99;p17"/>
          <p:cNvSpPr txBox="1"/>
          <p:nvPr>
            <p:ph idx="4294967295" type="title"/>
          </p:nvPr>
        </p:nvSpPr>
        <p:spPr>
          <a:xfrm>
            <a:off x="535775" y="489750"/>
            <a:ext cx="6186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Properties of MTIS Patterns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2444700" y="193584"/>
            <a:ext cx="4254600" cy="4818038"/>
          </a:xfrm>
          <a:prstGeom prst="rect">
            <a:avLst/>
          </a:prstGeom>
          <a:noFill/>
          <a:ln>
            <a:noFill/>
          </a:ln>
        </p:spPr>
      </p:pic>
      <p:pic>
        <p:nvPicPr>
          <p:cNvPr descr="Piece of duct tape sticking a note to the slide" id="105" name="Google Shape;105;p18"/>
          <p:cNvPicPr preferRelativeResize="0"/>
          <p:nvPr/>
        </p:nvPicPr>
        <p:blipFill rotWithShape="1">
          <a:blip r:embed="rId4">
            <a:alphaModFix/>
          </a:blip>
          <a:srcRect b="10011" l="9244" r="2118" t="5926"/>
          <a:stretch/>
        </p:blipFill>
        <p:spPr>
          <a:xfrm rot="154828">
            <a:off x="3536000" y="178148"/>
            <a:ext cx="2072000" cy="736050"/>
          </a:xfrm>
          <a:prstGeom prst="rect">
            <a:avLst/>
          </a:prstGeom>
          <a:noFill/>
          <a:ln>
            <a:noFill/>
          </a:ln>
        </p:spPr>
      </p:pic>
      <p:sp>
        <p:nvSpPr>
          <p:cNvPr id="106" name="Google Shape;106;p18"/>
          <p:cNvSpPr txBox="1"/>
          <p:nvPr/>
        </p:nvSpPr>
        <p:spPr>
          <a:xfrm>
            <a:off x="2855550" y="718245"/>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MTIS Algorithms</a:t>
            </a:r>
            <a:endParaRPr b="1" sz="3000">
              <a:solidFill>
                <a:schemeClr val="lt2"/>
              </a:solidFill>
              <a:latin typeface="Raleway"/>
              <a:ea typeface="Raleway"/>
              <a:cs typeface="Raleway"/>
              <a:sym typeface="Raleway"/>
            </a:endParaRPr>
          </a:p>
        </p:txBody>
      </p:sp>
      <p:sp>
        <p:nvSpPr>
          <p:cNvPr id="107" name="Google Shape;107;p18"/>
          <p:cNvSpPr txBox="1"/>
          <p:nvPr>
            <p:ph idx="4294967295" type="body"/>
          </p:nvPr>
        </p:nvSpPr>
        <p:spPr>
          <a:xfrm>
            <a:off x="2855550" y="1408328"/>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There are </a:t>
            </a:r>
            <a:r>
              <a:rPr b="1" lang="en" sz="1200">
                <a:latin typeface="Raleway"/>
                <a:ea typeface="Raleway"/>
                <a:cs typeface="Raleway"/>
                <a:sym typeface="Raleway"/>
              </a:rPr>
              <a:t>two algorithms</a:t>
            </a:r>
            <a:r>
              <a:rPr lang="en" sz="1200">
                <a:latin typeface="Raleway"/>
                <a:ea typeface="Raleway"/>
                <a:cs typeface="Raleway"/>
                <a:sym typeface="Raleway"/>
              </a:rPr>
              <a:t> to mine MTIS patterns from time-stamped sequential data. The goal of these algorithms is to </a:t>
            </a:r>
            <a:r>
              <a:rPr b="1" lang="en" sz="1200">
                <a:latin typeface="Raleway"/>
                <a:ea typeface="Raleway"/>
                <a:cs typeface="Raleway"/>
                <a:sym typeface="Raleway"/>
              </a:rPr>
              <a:t>reveal the time relationships </a:t>
            </a:r>
            <a:r>
              <a:rPr lang="en" sz="1200">
                <a:latin typeface="Raleway"/>
                <a:ea typeface="Raleway"/>
                <a:cs typeface="Raleway"/>
                <a:sym typeface="Raleway"/>
              </a:rPr>
              <a:t>between all pairs of items. They are:</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MI - Apriori Algorithm</a:t>
            </a:r>
            <a:endParaRPr sz="14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MI - PrefixSpan Algorithm</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Experimental results show that MI-PrefixSpan algorithm is generally faster on small length sequential data. MI-Apriori </a:t>
            </a:r>
            <a:r>
              <a:rPr lang="en" sz="1200">
                <a:latin typeface="Raleway"/>
                <a:ea typeface="Raleway"/>
                <a:cs typeface="Raleway"/>
                <a:sym typeface="Raleway"/>
              </a:rPr>
              <a:t>algorithm</a:t>
            </a:r>
            <a:r>
              <a:rPr lang="en" sz="1200">
                <a:latin typeface="Raleway"/>
                <a:ea typeface="Raleway"/>
                <a:cs typeface="Raleway"/>
                <a:sym typeface="Raleway"/>
              </a:rPr>
              <a:t> has better scalability in this scenario.</a:t>
            </a:r>
            <a:endParaRPr sz="1200">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83100" y="515025"/>
            <a:ext cx="8661600" cy="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MI - Apriori Algorithm</a:t>
            </a:r>
            <a:endParaRPr sz="1900">
              <a:solidFill>
                <a:schemeClr val="dk1"/>
              </a:solidFill>
            </a:endParaRPr>
          </a:p>
        </p:txBody>
      </p:sp>
      <p:pic>
        <p:nvPicPr>
          <p:cNvPr id="113" name="Google Shape;113;p19"/>
          <p:cNvPicPr preferRelativeResize="0"/>
          <p:nvPr/>
        </p:nvPicPr>
        <p:blipFill>
          <a:blip r:embed="rId3">
            <a:alphaModFix/>
          </a:blip>
          <a:stretch>
            <a:fillRect/>
          </a:stretch>
        </p:blipFill>
        <p:spPr>
          <a:xfrm>
            <a:off x="4572009" y="1724625"/>
            <a:ext cx="4401140" cy="2903850"/>
          </a:xfrm>
          <a:prstGeom prst="rect">
            <a:avLst/>
          </a:prstGeom>
          <a:noFill/>
          <a:ln>
            <a:noFill/>
          </a:ln>
        </p:spPr>
      </p:pic>
      <p:sp>
        <p:nvSpPr>
          <p:cNvPr id="114" name="Google Shape;114;p19"/>
          <p:cNvSpPr txBox="1"/>
          <p:nvPr>
            <p:ph type="title"/>
          </p:nvPr>
        </p:nvSpPr>
        <p:spPr>
          <a:xfrm>
            <a:off x="362100" y="1747500"/>
            <a:ext cx="4031700" cy="28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latin typeface="Lato"/>
                <a:ea typeface="Lato"/>
                <a:cs typeface="Lato"/>
                <a:sym typeface="Lato"/>
              </a:rPr>
              <a:t>The idea of MI - Apriori Algorithm is to generate higher order sequences (C</a:t>
            </a:r>
            <a:r>
              <a:rPr b="0" baseline="-25000" lang="en" sz="1800">
                <a:latin typeface="Lato"/>
                <a:ea typeface="Lato"/>
                <a:cs typeface="Lato"/>
                <a:sym typeface="Lato"/>
              </a:rPr>
              <a:t>k</a:t>
            </a:r>
            <a:r>
              <a:rPr b="0" lang="en" sz="1800">
                <a:latin typeface="Lato"/>
                <a:ea typeface="Lato"/>
                <a:cs typeface="Lato"/>
                <a:sym typeface="Lato"/>
              </a:rPr>
              <a:t>) from the previous set of sequences (C</a:t>
            </a:r>
            <a:r>
              <a:rPr b="0" baseline="-25000" lang="en" sz="1800">
                <a:latin typeface="Lato"/>
                <a:ea typeface="Lato"/>
                <a:cs typeface="Lato"/>
                <a:sym typeface="Lato"/>
              </a:rPr>
              <a:t>k-1</a:t>
            </a:r>
            <a:r>
              <a:rPr b="0" lang="en" sz="1800">
                <a:latin typeface="Lato"/>
                <a:ea typeface="Lato"/>
                <a:cs typeface="Lato"/>
                <a:sym typeface="Lato"/>
              </a:rPr>
              <a:t>). The fundamental principle behind the apriori algorithm is the </a:t>
            </a:r>
            <a:r>
              <a:rPr b="0" lang="en" sz="1800" u="sng">
                <a:latin typeface="Lato"/>
                <a:ea typeface="Lato"/>
                <a:cs typeface="Lato"/>
                <a:sym typeface="Lato"/>
              </a:rPr>
              <a:t>anti-monotonicity property</a:t>
            </a:r>
            <a:r>
              <a:rPr b="0" lang="en" sz="1800">
                <a:latin typeface="Lato"/>
                <a:ea typeface="Lato"/>
                <a:cs typeface="Lato"/>
                <a:sym typeface="Lato"/>
              </a:rPr>
              <a:t> of MTIS patterns. So, we can say that every k-sequence must be formed from two (k-1)-subsequences that also satisfy the minimum support requirement.</a:t>
            </a:r>
            <a:endParaRPr b="0"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56200" y="135862"/>
            <a:ext cx="8631600" cy="38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0" lang="en" sz="1800">
                <a:latin typeface="Lato"/>
                <a:ea typeface="Lato"/>
                <a:cs typeface="Lato"/>
                <a:sym typeface="Lato"/>
              </a:rPr>
              <a:t>The basic join operation seeks to take two k - MTIS patterns as input and combine them to form (k+1) - MTIS patterns. For example consider,</a:t>
            </a:r>
            <a:br>
              <a:rPr b="0" lang="en" sz="1800">
                <a:latin typeface="Lato"/>
                <a:ea typeface="Lato"/>
                <a:cs typeface="Lato"/>
                <a:sym typeface="Lato"/>
              </a:rPr>
            </a:br>
            <a:r>
              <a:rPr b="0" lang="en" sz="1800">
                <a:latin typeface="Lato"/>
                <a:ea typeface="Lato"/>
                <a:cs typeface="Lato"/>
                <a:sym typeface="Lato"/>
              </a:rPr>
              <a:t>P</a:t>
            </a:r>
            <a:r>
              <a:rPr b="0" baseline="-25000" lang="en" sz="1800">
                <a:latin typeface="Lato"/>
                <a:ea typeface="Lato"/>
                <a:cs typeface="Lato"/>
                <a:sym typeface="Lato"/>
              </a:rPr>
              <a:t>1</a:t>
            </a:r>
            <a:r>
              <a:rPr b="0" baseline="-25000" lang="en" sz="1800">
                <a:latin typeface="Lato"/>
                <a:ea typeface="Lato"/>
                <a:cs typeface="Lato"/>
                <a:sym typeface="Lato"/>
              </a:rPr>
              <a:t> </a:t>
            </a:r>
            <a:r>
              <a:rPr b="0" lang="en" sz="1800">
                <a:latin typeface="Lato"/>
                <a:ea typeface="Lato"/>
                <a:cs typeface="Lato"/>
                <a:sym typeface="Lato"/>
              </a:rPr>
              <a:t>= {a, (t</a:t>
            </a:r>
            <a:r>
              <a:rPr b="0" baseline="-25000" lang="en" sz="1800">
                <a:latin typeface="Lato"/>
                <a:ea typeface="Lato"/>
                <a:cs typeface="Lato"/>
                <a:sym typeface="Lato"/>
              </a:rPr>
              <a:t>0</a:t>
            </a:r>
            <a:r>
              <a:rPr b="0" lang="en" sz="1800">
                <a:latin typeface="Lato"/>
                <a:ea typeface="Lato"/>
                <a:cs typeface="Lato"/>
                <a:sym typeface="Lato"/>
              </a:rPr>
              <a:t>), b, (t</a:t>
            </a:r>
            <a:r>
              <a:rPr b="0" baseline="-25000" lang="en" sz="1800">
                <a:latin typeface="Lato"/>
                <a:ea typeface="Lato"/>
                <a:cs typeface="Lato"/>
                <a:sym typeface="Lato"/>
              </a:rPr>
              <a:t>1</a:t>
            </a:r>
            <a:r>
              <a:rPr b="0" lang="en" sz="1800">
                <a:latin typeface="Lato"/>
                <a:ea typeface="Lato"/>
                <a:cs typeface="Lato"/>
                <a:sym typeface="Lato"/>
              </a:rPr>
              <a:t>, t</a:t>
            </a:r>
            <a:r>
              <a:rPr b="0" baseline="-25000" lang="en" sz="1800">
                <a:latin typeface="Lato"/>
                <a:ea typeface="Lato"/>
                <a:cs typeface="Lato"/>
                <a:sym typeface="Lato"/>
              </a:rPr>
              <a:t>1</a:t>
            </a:r>
            <a:r>
              <a:rPr b="0" lang="en" sz="1800">
                <a:latin typeface="Lato"/>
                <a:ea typeface="Lato"/>
                <a:cs typeface="Lato"/>
                <a:sym typeface="Lato"/>
              </a:rPr>
              <a:t>), e} and P</a:t>
            </a:r>
            <a:r>
              <a:rPr b="0" baseline="-25000" lang="en" sz="1800">
                <a:latin typeface="Lato"/>
                <a:ea typeface="Lato"/>
                <a:cs typeface="Lato"/>
                <a:sym typeface="Lato"/>
              </a:rPr>
              <a:t>2 </a:t>
            </a:r>
            <a:r>
              <a:rPr b="0" lang="en" sz="1800">
                <a:latin typeface="Lato"/>
                <a:ea typeface="Lato"/>
                <a:cs typeface="Lato"/>
                <a:sym typeface="Lato"/>
              </a:rPr>
              <a:t>= {b, (t</a:t>
            </a:r>
            <a:r>
              <a:rPr b="0" baseline="-25000" lang="en" sz="1800">
                <a:latin typeface="Lato"/>
                <a:ea typeface="Lato"/>
                <a:cs typeface="Lato"/>
                <a:sym typeface="Lato"/>
              </a:rPr>
              <a:t>1</a:t>
            </a:r>
            <a:r>
              <a:rPr b="0" lang="en" sz="1800">
                <a:latin typeface="Lato"/>
                <a:ea typeface="Lato"/>
                <a:cs typeface="Lato"/>
                <a:sym typeface="Lato"/>
              </a:rPr>
              <a:t>), e, (t</a:t>
            </a:r>
            <a:r>
              <a:rPr b="0" baseline="-25000" lang="en" sz="1800">
                <a:latin typeface="Lato"/>
                <a:ea typeface="Lato"/>
                <a:cs typeface="Lato"/>
                <a:sym typeface="Lato"/>
              </a:rPr>
              <a:t>3</a:t>
            </a:r>
            <a:r>
              <a:rPr b="0" lang="en" sz="1800">
                <a:latin typeface="Lato"/>
                <a:ea typeface="Lato"/>
                <a:cs typeface="Lato"/>
                <a:sym typeface="Lato"/>
              </a:rPr>
              <a:t>, t</a:t>
            </a:r>
            <a:r>
              <a:rPr b="0" baseline="-25000" lang="en" sz="1800">
                <a:latin typeface="Lato"/>
                <a:ea typeface="Lato"/>
                <a:cs typeface="Lato"/>
                <a:sym typeface="Lato"/>
              </a:rPr>
              <a:t>2</a:t>
            </a:r>
            <a:r>
              <a:rPr b="0" lang="en" sz="1800">
                <a:latin typeface="Lato"/>
                <a:ea typeface="Lato"/>
                <a:cs typeface="Lato"/>
                <a:sym typeface="Lato"/>
              </a:rPr>
              <a:t>), c}.</a:t>
            </a:r>
            <a:endParaRPr b="0" sz="1800">
              <a:latin typeface="Lato"/>
              <a:ea typeface="Lato"/>
              <a:cs typeface="Lato"/>
              <a:sym typeface="Lato"/>
            </a:endParaRPr>
          </a:p>
          <a:p>
            <a:pPr indent="-342900" lvl="0" marL="457200" rtl="0" algn="l">
              <a:spcBef>
                <a:spcPts val="1000"/>
              </a:spcBef>
              <a:spcAft>
                <a:spcPts val="0"/>
              </a:spcAft>
              <a:buSzPts val="1800"/>
              <a:buFont typeface="Lato"/>
              <a:buChar char="➢"/>
            </a:pPr>
            <a:r>
              <a:rPr b="0" lang="en" sz="1800">
                <a:latin typeface="Lato"/>
                <a:ea typeface="Lato"/>
                <a:cs typeface="Lato"/>
                <a:sym typeface="Lato"/>
              </a:rPr>
              <a:t>The idea is to check the equality between the latter (k-1) elements of one pattern and the first (k-1) elements of the other pattern. Here, we can see that {b, (t</a:t>
            </a:r>
            <a:r>
              <a:rPr b="0" baseline="-25000" lang="en" sz="1800">
                <a:latin typeface="Lato"/>
                <a:ea typeface="Lato"/>
                <a:cs typeface="Lato"/>
                <a:sym typeface="Lato"/>
              </a:rPr>
              <a:t>1</a:t>
            </a:r>
            <a:r>
              <a:rPr b="0" lang="en" sz="1800">
                <a:latin typeface="Lato"/>
                <a:ea typeface="Lato"/>
                <a:cs typeface="Lato"/>
                <a:sym typeface="Lato"/>
              </a:rPr>
              <a:t>), e} forms the first part of P</a:t>
            </a:r>
            <a:r>
              <a:rPr b="0" baseline="-25000" lang="en" sz="1800">
                <a:latin typeface="Lato"/>
                <a:ea typeface="Lato"/>
                <a:cs typeface="Lato"/>
                <a:sym typeface="Lato"/>
              </a:rPr>
              <a:t>2</a:t>
            </a:r>
            <a:r>
              <a:rPr b="0" lang="en" sz="1800">
                <a:latin typeface="Lato"/>
                <a:ea typeface="Lato"/>
                <a:cs typeface="Lato"/>
                <a:sym typeface="Lato"/>
              </a:rPr>
              <a:t> and the last part of P</a:t>
            </a:r>
            <a:r>
              <a:rPr b="0" baseline="-25000" lang="en" sz="1800">
                <a:latin typeface="Lato"/>
                <a:ea typeface="Lato"/>
                <a:cs typeface="Lato"/>
                <a:sym typeface="Lato"/>
              </a:rPr>
              <a:t>1</a:t>
            </a:r>
            <a:r>
              <a:rPr b="0" lang="en" sz="1800">
                <a:latin typeface="Lato"/>
                <a:ea typeface="Lato"/>
                <a:cs typeface="Lato"/>
                <a:sym typeface="Lato"/>
              </a:rPr>
              <a:t>. </a:t>
            </a:r>
            <a:endParaRPr b="0" sz="1800">
              <a:latin typeface="Lato"/>
              <a:ea typeface="Lato"/>
              <a:cs typeface="Lato"/>
              <a:sym typeface="Lato"/>
            </a:endParaRPr>
          </a:p>
          <a:p>
            <a:pPr indent="-342900" lvl="0" marL="457200" rtl="0" algn="l">
              <a:spcBef>
                <a:spcPts val="1000"/>
              </a:spcBef>
              <a:spcAft>
                <a:spcPts val="0"/>
              </a:spcAft>
              <a:buSzPts val="1800"/>
              <a:buFont typeface="Lato"/>
              <a:buChar char="➢"/>
            </a:pPr>
            <a:r>
              <a:rPr b="0" lang="en" sz="1800">
                <a:latin typeface="Lato"/>
                <a:ea typeface="Lato"/>
                <a:cs typeface="Lato"/>
                <a:sym typeface="Lato"/>
              </a:rPr>
              <a:t>Now, the new pattern P’={a, (t</a:t>
            </a:r>
            <a:r>
              <a:rPr b="0" baseline="-25000" lang="en" sz="1800">
                <a:latin typeface="Lato"/>
                <a:ea typeface="Lato"/>
                <a:cs typeface="Lato"/>
                <a:sym typeface="Lato"/>
              </a:rPr>
              <a:t>0</a:t>
            </a:r>
            <a:r>
              <a:rPr b="0" lang="en" sz="1800">
                <a:latin typeface="Lato"/>
                <a:ea typeface="Lato"/>
                <a:cs typeface="Lato"/>
                <a:sym typeface="Lato"/>
              </a:rPr>
              <a:t>), b, (t</a:t>
            </a:r>
            <a:r>
              <a:rPr b="0" baseline="-25000" lang="en" sz="1800">
                <a:latin typeface="Lato"/>
                <a:ea typeface="Lato"/>
                <a:cs typeface="Lato"/>
                <a:sym typeface="Lato"/>
              </a:rPr>
              <a:t>1</a:t>
            </a:r>
            <a:r>
              <a:rPr b="0" lang="en" sz="1800">
                <a:latin typeface="Lato"/>
                <a:ea typeface="Lato"/>
                <a:cs typeface="Lato"/>
                <a:sym typeface="Lato"/>
              </a:rPr>
              <a:t>, t</a:t>
            </a:r>
            <a:r>
              <a:rPr b="0" baseline="-25000" lang="en" sz="1800">
                <a:latin typeface="Lato"/>
                <a:ea typeface="Lato"/>
                <a:cs typeface="Lato"/>
                <a:sym typeface="Lato"/>
              </a:rPr>
              <a:t>1</a:t>
            </a:r>
            <a:r>
              <a:rPr b="0" lang="en" sz="1800">
                <a:latin typeface="Lato"/>
                <a:ea typeface="Lato"/>
                <a:cs typeface="Lato"/>
                <a:sym typeface="Lato"/>
              </a:rPr>
              <a:t>), e, (?, t</a:t>
            </a:r>
            <a:r>
              <a:rPr b="0" baseline="-25000" lang="en" sz="1800">
                <a:latin typeface="Lato"/>
                <a:ea typeface="Lato"/>
                <a:cs typeface="Lato"/>
                <a:sym typeface="Lato"/>
              </a:rPr>
              <a:t>3</a:t>
            </a:r>
            <a:r>
              <a:rPr b="0" lang="en" sz="1800">
                <a:latin typeface="Lato"/>
                <a:ea typeface="Lato"/>
                <a:cs typeface="Lato"/>
                <a:sym typeface="Lato"/>
              </a:rPr>
              <a:t>, t</a:t>
            </a:r>
            <a:r>
              <a:rPr b="0" baseline="-25000" lang="en" sz="1800">
                <a:latin typeface="Lato"/>
                <a:ea typeface="Lato"/>
                <a:cs typeface="Lato"/>
                <a:sym typeface="Lato"/>
              </a:rPr>
              <a:t>2</a:t>
            </a:r>
            <a:r>
              <a:rPr b="0" lang="en" sz="1800">
                <a:latin typeface="Lato"/>
                <a:ea typeface="Lato"/>
                <a:cs typeface="Lato"/>
                <a:sym typeface="Lato"/>
              </a:rPr>
              <a:t>), c}. </a:t>
            </a:r>
            <a:endParaRPr b="0" sz="1800">
              <a:latin typeface="Lato"/>
              <a:ea typeface="Lato"/>
              <a:cs typeface="Lato"/>
              <a:sym typeface="Lato"/>
            </a:endParaRPr>
          </a:p>
          <a:p>
            <a:pPr indent="-342900" lvl="0" marL="457200" rtl="0" algn="l">
              <a:spcBef>
                <a:spcPts val="1000"/>
              </a:spcBef>
              <a:spcAft>
                <a:spcPts val="0"/>
              </a:spcAft>
              <a:buSzPts val="1800"/>
              <a:buFont typeface="Lato"/>
              <a:buChar char="➢"/>
            </a:pPr>
            <a:r>
              <a:rPr b="0" lang="en" sz="1800">
                <a:latin typeface="Lato"/>
                <a:ea typeface="Lato"/>
                <a:cs typeface="Lato"/>
                <a:sym typeface="Lato"/>
              </a:rPr>
              <a:t>The question mark (?) is computed using the time interval information matrix generated using the set of time intervals {t</a:t>
            </a:r>
            <a:r>
              <a:rPr b="0" baseline="-25000" lang="en" sz="1800">
                <a:latin typeface="Lato"/>
                <a:ea typeface="Lato"/>
                <a:cs typeface="Lato"/>
                <a:sym typeface="Lato"/>
              </a:rPr>
              <a:t>0</a:t>
            </a:r>
            <a:r>
              <a:rPr b="0" lang="en" sz="1800">
                <a:latin typeface="Lato"/>
                <a:ea typeface="Lato"/>
                <a:cs typeface="Lato"/>
                <a:sym typeface="Lato"/>
              </a:rPr>
              <a:t>, t</a:t>
            </a:r>
            <a:r>
              <a:rPr b="0" baseline="-25000" lang="en" sz="1800">
                <a:latin typeface="Lato"/>
                <a:ea typeface="Lato"/>
                <a:cs typeface="Lato"/>
                <a:sym typeface="Lato"/>
              </a:rPr>
              <a:t>1</a:t>
            </a:r>
            <a:r>
              <a:rPr b="0" lang="en" sz="1800">
                <a:latin typeface="Lato"/>
                <a:ea typeface="Lato"/>
                <a:cs typeface="Lato"/>
                <a:sym typeface="Lato"/>
              </a:rPr>
              <a:t>, t</a:t>
            </a:r>
            <a:r>
              <a:rPr b="0" baseline="-25000" lang="en" sz="1800">
                <a:latin typeface="Lato"/>
                <a:ea typeface="Lato"/>
                <a:cs typeface="Lato"/>
                <a:sym typeface="Lato"/>
              </a:rPr>
              <a:t>2</a:t>
            </a:r>
            <a:r>
              <a:rPr b="0" lang="en" sz="1800">
                <a:latin typeface="Lato"/>
                <a:ea typeface="Lato"/>
                <a:cs typeface="Lato"/>
                <a:sym typeface="Lato"/>
              </a:rPr>
              <a:t>, t</a:t>
            </a:r>
            <a:r>
              <a:rPr b="0" baseline="-25000" lang="en" sz="1800">
                <a:latin typeface="Lato"/>
                <a:ea typeface="Lato"/>
                <a:cs typeface="Lato"/>
                <a:sym typeface="Lato"/>
              </a:rPr>
              <a:t>3</a:t>
            </a:r>
            <a:r>
              <a:rPr b="0" lang="en" sz="1800">
                <a:latin typeface="Lato"/>
                <a:ea typeface="Lato"/>
                <a:cs typeface="Lato"/>
                <a:sym typeface="Lato"/>
              </a:rPr>
              <a:t>}. </a:t>
            </a:r>
            <a:endParaRPr b="0" sz="1800">
              <a:latin typeface="Lato"/>
              <a:ea typeface="Lato"/>
              <a:cs typeface="Lato"/>
              <a:sym typeface="Lato"/>
            </a:endParaRPr>
          </a:p>
          <a:p>
            <a:pPr indent="-342900" lvl="0" marL="457200" rtl="0" algn="l">
              <a:spcBef>
                <a:spcPts val="1000"/>
              </a:spcBef>
              <a:spcAft>
                <a:spcPts val="1000"/>
              </a:spcAft>
              <a:buSzPts val="1800"/>
              <a:buFont typeface="Lato"/>
              <a:buChar char="➢"/>
            </a:pPr>
            <a:r>
              <a:rPr b="0" lang="en" sz="1800">
                <a:latin typeface="Lato"/>
                <a:ea typeface="Lato"/>
                <a:cs typeface="Lato"/>
                <a:sym typeface="Lato"/>
              </a:rPr>
              <a:t>Here, t</a:t>
            </a:r>
            <a:r>
              <a:rPr b="0" baseline="-25000" lang="en" sz="1800">
                <a:latin typeface="Lato"/>
                <a:ea typeface="Lato"/>
                <a:cs typeface="Lato"/>
                <a:sym typeface="Lato"/>
              </a:rPr>
              <a:t>3</a:t>
            </a:r>
            <a:r>
              <a:rPr b="0" lang="en" sz="1800">
                <a:latin typeface="Lato"/>
                <a:ea typeface="Lato"/>
                <a:cs typeface="Lato"/>
                <a:sym typeface="Lato"/>
              </a:rPr>
              <a:t>+t</a:t>
            </a:r>
            <a:r>
              <a:rPr b="0" baseline="-25000" lang="en" sz="1800">
                <a:latin typeface="Lato"/>
                <a:ea typeface="Lato"/>
                <a:cs typeface="Lato"/>
                <a:sym typeface="Lato"/>
              </a:rPr>
              <a:t>0</a:t>
            </a:r>
            <a:r>
              <a:rPr b="0" lang="en" sz="1800">
                <a:latin typeface="Lato"/>
                <a:ea typeface="Lato"/>
                <a:cs typeface="Lato"/>
                <a:sym typeface="Lato"/>
              </a:rPr>
              <a:t>=t</a:t>
            </a:r>
            <a:r>
              <a:rPr b="0" baseline="-25000" lang="en" sz="1800">
                <a:latin typeface="Lato"/>
                <a:ea typeface="Lato"/>
                <a:cs typeface="Lato"/>
                <a:sym typeface="Lato"/>
              </a:rPr>
              <a:t>3</a:t>
            </a:r>
            <a:r>
              <a:rPr b="0" lang="en" sz="1800">
                <a:latin typeface="Lato"/>
                <a:ea typeface="Lato"/>
                <a:cs typeface="Lato"/>
                <a:sym typeface="Lato"/>
              </a:rPr>
              <a:t> ⇒ P’= {a, </a:t>
            </a:r>
            <a:r>
              <a:rPr b="0" lang="en" sz="1800">
                <a:latin typeface="Lato"/>
                <a:ea typeface="Lato"/>
                <a:cs typeface="Lato"/>
                <a:sym typeface="Lato"/>
              </a:rPr>
              <a:t>(t</a:t>
            </a:r>
            <a:r>
              <a:rPr b="0" baseline="-25000" lang="en" sz="1800">
                <a:latin typeface="Lato"/>
                <a:ea typeface="Lato"/>
                <a:cs typeface="Lato"/>
                <a:sym typeface="Lato"/>
              </a:rPr>
              <a:t>0</a:t>
            </a:r>
            <a:r>
              <a:rPr b="0" lang="en" sz="1800">
                <a:latin typeface="Lato"/>
                <a:ea typeface="Lato"/>
                <a:cs typeface="Lato"/>
                <a:sym typeface="Lato"/>
              </a:rPr>
              <a:t>), b, (t</a:t>
            </a:r>
            <a:r>
              <a:rPr b="0" baseline="-25000" lang="en" sz="1800">
                <a:latin typeface="Lato"/>
                <a:ea typeface="Lato"/>
                <a:cs typeface="Lato"/>
                <a:sym typeface="Lato"/>
              </a:rPr>
              <a:t>1</a:t>
            </a:r>
            <a:r>
              <a:rPr b="0" lang="en" sz="1800">
                <a:latin typeface="Lato"/>
                <a:ea typeface="Lato"/>
                <a:cs typeface="Lato"/>
                <a:sym typeface="Lato"/>
              </a:rPr>
              <a:t>, t</a:t>
            </a:r>
            <a:r>
              <a:rPr b="0" baseline="-25000" lang="en" sz="1800">
                <a:latin typeface="Lato"/>
                <a:ea typeface="Lato"/>
                <a:cs typeface="Lato"/>
                <a:sym typeface="Lato"/>
              </a:rPr>
              <a:t>1</a:t>
            </a:r>
            <a:r>
              <a:rPr b="0" lang="en" sz="1800">
                <a:latin typeface="Lato"/>
                <a:ea typeface="Lato"/>
                <a:cs typeface="Lato"/>
                <a:sym typeface="Lato"/>
              </a:rPr>
              <a:t>), e, (t</a:t>
            </a:r>
            <a:r>
              <a:rPr b="0" baseline="-25000" lang="en" sz="1800">
                <a:latin typeface="Lato"/>
                <a:ea typeface="Lato"/>
                <a:cs typeface="Lato"/>
                <a:sym typeface="Lato"/>
              </a:rPr>
              <a:t>3</a:t>
            </a:r>
            <a:r>
              <a:rPr b="0" lang="en" sz="1800">
                <a:latin typeface="Lato"/>
                <a:ea typeface="Lato"/>
                <a:cs typeface="Lato"/>
                <a:sym typeface="Lato"/>
              </a:rPr>
              <a:t>, t</a:t>
            </a:r>
            <a:r>
              <a:rPr b="0" baseline="-25000" lang="en" sz="1800">
                <a:latin typeface="Lato"/>
                <a:ea typeface="Lato"/>
                <a:cs typeface="Lato"/>
                <a:sym typeface="Lato"/>
              </a:rPr>
              <a:t>3</a:t>
            </a:r>
            <a:r>
              <a:rPr b="0" lang="en" sz="1800">
                <a:latin typeface="Lato"/>
                <a:ea typeface="Lato"/>
                <a:cs typeface="Lato"/>
                <a:sym typeface="Lato"/>
              </a:rPr>
              <a:t>, t</a:t>
            </a:r>
            <a:r>
              <a:rPr b="0" baseline="-25000" lang="en" sz="1800">
                <a:latin typeface="Lato"/>
                <a:ea typeface="Lato"/>
                <a:cs typeface="Lato"/>
                <a:sym typeface="Lato"/>
              </a:rPr>
              <a:t>2</a:t>
            </a:r>
            <a:r>
              <a:rPr b="0" lang="en" sz="1800">
                <a:latin typeface="Lato"/>
                <a:ea typeface="Lato"/>
                <a:cs typeface="Lato"/>
                <a:sym typeface="Lato"/>
              </a:rPr>
              <a:t>), c</a:t>
            </a:r>
            <a:r>
              <a:rPr b="0" lang="en" sz="1800">
                <a:latin typeface="Lato"/>
                <a:ea typeface="Lato"/>
                <a:cs typeface="Lato"/>
                <a:sym typeface="Lato"/>
              </a:rPr>
              <a:t>}.</a:t>
            </a:r>
            <a:endParaRPr b="0" sz="1800">
              <a:latin typeface="Lato"/>
              <a:ea typeface="Lato"/>
              <a:cs typeface="Lato"/>
              <a:sym typeface="Lato"/>
            </a:endParaRPr>
          </a:p>
        </p:txBody>
      </p:sp>
      <p:pic>
        <p:nvPicPr>
          <p:cNvPr id="120" name="Google Shape;120;p20"/>
          <p:cNvPicPr preferRelativeResize="0"/>
          <p:nvPr/>
        </p:nvPicPr>
        <p:blipFill>
          <a:blip r:embed="rId3">
            <a:alphaModFix/>
          </a:blip>
          <a:stretch>
            <a:fillRect/>
          </a:stretch>
        </p:blipFill>
        <p:spPr>
          <a:xfrm>
            <a:off x="1096113" y="3650075"/>
            <a:ext cx="6951774" cy="134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1056022" y="0"/>
            <a:ext cx="7031956"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