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748">
          <p15:clr>
            <a:srgbClr val="A4A3A4"/>
          </p15:clr>
        </p15:guide>
        <p15:guide id="2" orient="horz" pos="4198">
          <p15:clr>
            <a:srgbClr val="A4A3A4"/>
          </p15:clr>
        </p15:guide>
        <p15:guide id="3" orient="horz" pos="2183">
          <p15:clr>
            <a:srgbClr val="A4A3A4"/>
          </p15:clr>
        </p15:guide>
        <p15:guide id="4" orient="horz" pos="3668">
          <p15:clr>
            <a:srgbClr val="A4A3A4"/>
          </p15:clr>
        </p15:guide>
        <p15:guide id="5" orient="horz" pos="527">
          <p15:clr>
            <a:srgbClr val="A4A3A4"/>
          </p15:clr>
        </p15:guide>
        <p15:guide id="6" pos="7483">
          <p15:clr>
            <a:srgbClr val="A4A3A4"/>
          </p15:clr>
        </p15:guide>
        <p15:guide id="7" pos="180">
          <p15:clr>
            <a:srgbClr val="A4A3A4"/>
          </p15:clr>
        </p15:guide>
        <p15:guide id="8" pos="2819">
          <p15:clr>
            <a:srgbClr val="A4A3A4"/>
          </p15:clr>
        </p15:guide>
        <p15:guide id="9" pos="1935">
          <p15:clr>
            <a:srgbClr val="A4A3A4"/>
          </p15:clr>
        </p15:guide>
        <p15:guide id="10" orient="horz" pos="1003">
          <p15:clr>
            <a:srgbClr val="A4A3A4"/>
          </p15:clr>
        </p15:guide>
        <p15:guide id="11" orient="horz" pos="3770">
          <p15:clr>
            <a:srgbClr val="A4A3A4"/>
          </p15:clr>
        </p15:guide>
        <p15:guide id="12" orient="horz" pos="3374">
          <p15:clr>
            <a:srgbClr val="A4A3A4"/>
          </p15:clr>
        </p15:guide>
        <p15:guide id="13" orient="horz" pos="132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" roundtripDataSignature="AMtx7mhoAJJHgtH1EsXjwJdKg9dXAICs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80" d="100"/>
          <a:sy n="80" d="100"/>
        </p:scale>
        <p:origin x="132" y="630"/>
      </p:cViewPr>
      <p:guideLst>
        <p:guide orient="horz" pos="3748"/>
        <p:guide orient="horz" pos="4198"/>
        <p:guide orient="horz" pos="2183"/>
        <p:guide orient="horz" pos="3668"/>
        <p:guide orient="horz" pos="527"/>
        <p:guide pos="7483"/>
        <p:guide pos="180"/>
        <p:guide pos="2819"/>
        <p:guide pos="1935"/>
        <p:guide orient="horz" pos="1003"/>
        <p:guide orient="horz" pos="3770"/>
        <p:guide orient="horz" pos="3374"/>
        <p:guide orient="horz" pos="13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viewProps" Target="viewProps.xml"/><Relationship Id="rId5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16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305" y="4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16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 txBox="1">
            <a:spLocks noGrp="1"/>
          </p:cNvSpPr>
          <p:nvPr>
            <p:ph type="sldNum" idx="12"/>
          </p:nvPr>
        </p:nvSpPr>
        <p:spPr>
          <a:xfrm>
            <a:off x="3854450" y="9445625"/>
            <a:ext cx="2949575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:notes"/>
          <p:cNvSpPr txBox="1"/>
          <p:nvPr/>
        </p:nvSpPr>
        <p:spPr>
          <a:xfrm>
            <a:off x="3854450" y="9444038"/>
            <a:ext cx="2949575" cy="498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50" tIns="45475" rIns="90950" bIns="454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9300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" name="Google Shape;35;p1:notes"/>
          <p:cNvSpPr txBox="1">
            <a:spLocks noGrp="1"/>
          </p:cNvSpPr>
          <p:nvPr>
            <p:ph type="body" idx="1"/>
          </p:nvPr>
        </p:nvSpPr>
        <p:spPr>
          <a:xfrm>
            <a:off x="681038" y="4722813"/>
            <a:ext cx="5445125" cy="4473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950" tIns="45475" rIns="90950" bIns="454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2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3075" cy="3838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709931" y="4861443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3:notes"/>
          <p:cNvSpPr txBox="1">
            <a:spLocks noGrp="1"/>
          </p:cNvSpPr>
          <p:nvPr>
            <p:ph type="sldNum" idx="12"/>
          </p:nvPr>
        </p:nvSpPr>
        <p:spPr>
          <a:xfrm>
            <a:off x="4021305" y="9721112"/>
            <a:ext cx="3076364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375" tIns="48175" rIns="96375" bIns="481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5"/>
          <p:cNvGrpSpPr/>
          <p:nvPr/>
        </p:nvGrpSpPr>
        <p:grpSpPr>
          <a:xfrm>
            <a:off x="280446" y="687258"/>
            <a:ext cx="11587156" cy="586078"/>
            <a:chOff x="215900" y="1382939"/>
            <a:chExt cx="6998377" cy="430678"/>
          </a:xfrm>
        </p:grpSpPr>
        <p:sp>
          <p:nvSpPr>
            <p:cNvPr id="19" name="Google Shape;19;p5"/>
            <p:cNvSpPr/>
            <p:nvPr/>
          </p:nvSpPr>
          <p:spPr>
            <a:xfrm>
              <a:off x="215900" y="1382940"/>
              <a:ext cx="585009" cy="430326"/>
            </a:xfrm>
            <a:prstGeom prst="homePlate">
              <a:avLst>
                <a:gd name="adj" fmla="val 33648"/>
              </a:avLst>
            </a:prstGeom>
            <a:solidFill>
              <a:srgbClr val="002D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 rot="10800000">
              <a:off x="774827" y="1382939"/>
              <a:ext cx="6439450" cy="430678"/>
            </a:xfrm>
            <a:custGeom>
              <a:avLst/>
              <a:gdLst/>
              <a:ahLst/>
              <a:cxnLst/>
              <a:rect l="l" t="t" r="r" b="b"/>
              <a:pathLst>
                <a:path w="8064578" h="300814" extrusionOk="0">
                  <a:moveTo>
                    <a:pt x="28" y="246"/>
                  </a:moveTo>
                  <a:cubicBezTo>
                    <a:pt x="2126" y="-555"/>
                    <a:pt x="5376395" y="833"/>
                    <a:pt x="8064578" y="1127"/>
                  </a:cubicBezTo>
                  <a:lnTo>
                    <a:pt x="7919436" y="154759"/>
                  </a:lnTo>
                  <a:lnTo>
                    <a:pt x="8064578" y="300814"/>
                  </a:lnTo>
                  <a:lnTo>
                    <a:pt x="0" y="299269"/>
                  </a:lnTo>
                  <a:cubicBezTo>
                    <a:pt x="1058" y="203607"/>
                    <a:pt x="14" y="149757"/>
                    <a:pt x="28" y="2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783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2" name="Google Shape;22;p5"/>
          <p:cNvCxnSpPr/>
          <p:nvPr/>
        </p:nvCxnSpPr>
        <p:spPr>
          <a:xfrm>
            <a:off x="271951" y="3152910"/>
            <a:ext cx="7843073" cy="0"/>
          </a:xfrm>
          <a:prstGeom prst="straightConnector1">
            <a:avLst/>
          </a:prstGeom>
          <a:noFill/>
          <a:ln w="127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23;p5"/>
          <p:cNvSpPr/>
          <p:nvPr/>
        </p:nvSpPr>
        <p:spPr>
          <a:xfrm>
            <a:off x="306235" y="5864983"/>
            <a:ext cx="10660185" cy="8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Google Shape;24;p5"/>
          <p:cNvGrpSpPr/>
          <p:nvPr/>
        </p:nvGrpSpPr>
        <p:grpSpPr>
          <a:xfrm>
            <a:off x="274785" y="5904672"/>
            <a:ext cx="11625520" cy="46038"/>
            <a:chOff x="-540381" y="5887508"/>
            <a:chExt cx="9457729" cy="46038"/>
          </a:xfrm>
        </p:grpSpPr>
        <p:sp>
          <p:nvSpPr>
            <p:cNvPr id="25" name="Google Shape;25;p5"/>
            <p:cNvSpPr/>
            <p:nvPr/>
          </p:nvSpPr>
          <p:spPr>
            <a:xfrm>
              <a:off x="-540381" y="5887508"/>
              <a:ext cx="8074126" cy="46038"/>
            </a:xfrm>
            <a:custGeom>
              <a:avLst/>
              <a:gdLst/>
              <a:ahLst/>
              <a:cxnLst/>
              <a:rect l="l" t="t" r="r" b="b"/>
              <a:pathLst>
                <a:path w="7638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7638" y="0"/>
                  </a:lnTo>
                </a:path>
              </a:pathLst>
            </a:custGeom>
            <a:noFill/>
            <a:ln w="90475" cap="flat" cmpd="sng">
              <a:solidFill>
                <a:srgbClr val="63666A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"/>
            <p:cNvSpPr/>
            <p:nvPr/>
          </p:nvSpPr>
          <p:spPr>
            <a:xfrm>
              <a:off x="7639574" y="5887827"/>
              <a:ext cx="1277774" cy="45719"/>
            </a:xfrm>
            <a:custGeom>
              <a:avLst/>
              <a:gdLst/>
              <a:ahLst/>
              <a:cxnLst/>
              <a:rect l="l" t="t" r="r" b="b"/>
              <a:pathLst>
                <a:path w="1357" h="120000" extrusionOk="0">
                  <a:moveTo>
                    <a:pt x="0" y="0"/>
                  </a:moveTo>
                  <a:lnTo>
                    <a:pt x="0" y="0"/>
                  </a:lnTo>
                  <a:lnTo>
                    <a:pt x="1357" y="0"/>
                  </a:lnTo>
                </a:path>
              </a:pathLst>
            </a:custGeom>
            <a:solidFill>
              <a:srgbClr val="002D72"/>
            </a:solidFill>
            <a:ln w="90475" cap="flat" cmpd="sng">
              <a:solidFill>
                <a:srgbClr val="002D72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1053" y="2388261"/>
            <a:ext cx="784307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800"/>
              <a:buNone/>
              <a:defRPr sz="38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288500" y="3292242"/>
            <a:ext cx="784307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  <a:defRPr sz="20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3600"/>
              <a:buNone/>
              <a:defRPr sz="3600">
                <a:solidFill>
                  <a:srgbClr val="65656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4"/>
          <p:cNvGrpSpPr/>
          <p:nvPr/>
        </p:nvGrpSpPr>
        <p:grpSpPr>
          <a:xfrm>
            <a:off x="289968" y="539749"/>
            <a:ext cx="11587808" cy="460800"/>
            <a:chOff x="215900" y="1382736"/>
            <a:chExt cx="9418637" cy="458544"/>
          </a:xfrm>
        </p:grpSpPr>
        <p:sp>
          <p:nvSpPr>
            <p:cNvPr id="11" name="Google Shape;11;p4"/>
            <p:cNvSpPr/>
            <p:nvPr/>
          </p:nvSpPr>
          <p:spPr>
            <a:xfrm>
              <a:off x="215900" y="1382939"/>
              <a:ext cx="585009" cy="457327"/>
            </a:xfrm>
            <a:prstGeom prst="homePlate">
              <a:avLst>
                <a:gd name="adj" fmla="val 33648"/>
              </a:avLst>
            </a:prstGeom>
            <a:solidFill>
              <a:srgbClr val="002D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4"/>
            <p:cNvSpPr/>
            <p:nvPr/>
          </p:nvSpPr>
          <p:spPr>
            <a:xfrm rot="10800000">
              <a:off x="781049" y="1382736"/>
              <a:ext cx="8853488" cy="458544"/>
            </a:xfrm>
            <a:custGeom>
              <a:avLst/>
              <a:gdLst/>
              <a:ahLst/>
              <a:cxnLst/>
              <a:rect l="l" t="t" r="r" b="b"/>
              <a:pathLst>
                <a:path w="8064578" h="300568" extrusionOk="0">
                  <a:moveTo>
                    <a:pt x="28" y="0"/>
                  </a:moveTo>
                  <a:cubicBezTo>
                    <a:pt x="-2061" y="71"/>
                    <a:pt x="5376395" y="587"/>
                    <a:pt x="8064578" y="881"/>
                  </a:cubicBezTo>
                  <a:lnTo>
                    <a:pt x="7941669" y="150744"/>
                  </a:lnTo>
                  <a:lnTo>
                    <a:pt x="8064578" y="300568"/>
                  </a:lnTo>
                  <a:lnTo>
                    <a:pt x="0" y="297393"/>
                  </a:lnTo>
                  <a:cubicBezTo>
                    <a:pt x="1058" y="201731"/>
                    <a:pt x="2117" y="-71"/>
                    <a:pt x="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78307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" name="Google Shape;13;p4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806939" y="1125538"/>
            <a:ext cx="11074400" cy="5040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2286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–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79400" algn="l" rtl="0"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‒"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"/>
          <p:cNvSpPr txBox="1">
            <a:spLocks noGrp="1"/>
          </p:cNvSpPr>
          <p:nvPr>
            <p:ph type="body" idx="2"/>
          </p:nvPr>
        </p:nvSpPr>
        <p:spPr>
          <a:xfrm>
            <a:off x="288500" y="3292242"/>
            <a:ext cx="11560600" cy="15388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800"/>
              <a:buNone/>
            </a:pPr>
            <a:r>
              <a:rPr lang="en-GB" sz="2800" b="1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Annual Operating Plan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2000"/>
              <a:buNone/>
            </a:pPr>
            <a:r>
              <a:rPr lang="en-GB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Citi Finance</a:t>
            </a:r>
            <a:endParaRPr sz="1800">
              <a:solidFill>
                <a:srgbClr val="002D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800"/>
              <a:buNone/>
            </a:pPr>
            <a:endParaRPr sz="1800">
              <a:solidFill>
                <a:srgbClr val="002D7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2D72"/>
              </a:buClr>
              <a:buSzPts val="1400"/>
              <a:buNone/>
            </a:pPr>
            <a:r>
              <a:rPr lang="en-GB" sz="1400">
                <a:solidFill>
                  <a:srgbClr val="002D72"/>
                </a:solidFill>
                <a:latin typeface="Arial"/>
                <a:ea typeface="Arial"/>
                <a:cs typeface="Arial"/>
                <a:sym typeface="Arial"/>
              </a:rPr>
              <a:t>April 6, 2023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20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Financial Forecast to 31 Dec ’22</a:t>
            </a:r>
            <a:endParaRPr sz="20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8F31292-8C45-30EA-C501-787DE2E5F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286407"/>
              </p:ext>
            </p:extLst>
          </p:nvPr>
        </p:nvGraphicFramePr>
        <p:xfrm>
          <a:off x="2032000" y="1922824"/>
          <a:ext cx="8128000" cy="287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2743793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8839196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146172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4356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137403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KPI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FY2021 ($Bn)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FY2022 ($Bn)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YoY Change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Key Driver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852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17.0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18.0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+6%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NII ↑ in ICG &amp; PBWM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567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Operating Expenses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14.8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+9.5%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Inflation, FX, transformation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822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 of Credit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–0.5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+410%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ACL reserve ↑ across PBWM &amp; ICG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065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Net Income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3.17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2.51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–21%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Margin compression, credit costs 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5908517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1398954" y="555660"/>
            <a:ext cx="9581161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lang="en-GB"/>
              <a:t>Financial Forecast to 31 Dec ’22 (cont.)</a:t>
            </a:r>
            <a:endParaRPr sz="2000"/>
          </a:p>
        </p:txBody>
      </p:sp>
      <p:sp>
        <p:nvSpPr>
          <p:cNvPr id="51" name="Google Shape;51;p3"/>
          <p:cNvSpPr txBox="1"/>
          <p:nvPr/>
        </p:nvSpPr>
        <p:spPr>
          <a:xfrm>
            <a:off x="630444" y="3061783"/>
            <a:ext cx="1141569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C06F70-582E-82A1-2579-2269EB2DDBC5}"/>
              </a:ext>
            </a:extLst>
          </p:cNvPr>
          <p:cNvSpPr txBox="1"/>
          <p:nvPr/>
        </p:nvSpPr>
        <p:spPr>
          <a:xfrm>
            <a:off x="3046997" y="1982450"/>
            <a:ext cx="609399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KPI Drivers – Summary from FP&amp;A</a:t>
            </a:r>
          </a:p>
          <a:p>
            <a:endParaRPr lang="en-IN" dirty="0"/>
          </a:p>
          <a:p>
            <a:r>
              <a:rPr lang="en-IN" dirty="0"/>
              <a:t>Institutional Clients Group (ICG):</a:t>
            </a:r>
          </a:p>
          <a:p>
            <a:r>
              <a:rPr lang="en-IN" dirty="0"/>
              <a:t>• Revenue ↑ 3% driven by Services and Commercial Cards (spend ↑ 35%)</a:t>
            </a:r>
          </a:p>
          <a:p>
            <a:r>
              <a:rPr lang="en-IN" dirty="0"/>
              <a:t>• Net Income ↓ 18% due to higher FX and ACL reserve builds</a:t>
            </a:r>
          </a:p>
          <a:p>
            <a:endParaRPr lang="en-IN" dirty="0"/>
          </a:p>
          <a:p>
            <a:r>
              <a:rPr lang="en-IN" dirty="0"/>
              <a:t>Personal Banking &amp; Wealth Management (PBWM):</a:t>
            </a:r>
          </a:p>
          <a:p>
            <a:r>
              <a:rPr lang="en-IN" dirty="0"/>
              <a:t>• Revenue ↑ 5% from Cards (+15%) and Personal Banking (+10%)</a:t>
            </a:r>
          </a:p>
          <a:p>
            <a:r>
              <a:rPr lang="en-IN" dirty="0"/>
              <a:t>• Net Income ↓ 93% due to $1.7B cost of credit and lower Wealth fees</a:t>
            </a:r>
          </a:p>
          <a:p>
            <a:endParaRPr lang="en-IN" dirty="0"/>
          </a:p>
          <a:p>
            <a:r>
              <a:rPr lang="en-IN" dirty="0"/>
              <a:t>Legacy Franchises:</a:t>
            </a:r>
          </a:p>
          <a:p>
            <a:r>
              <a:rPr lang="en-IN" dirty="0"/>
              <a:t>• Revenue ↓ 6% due to market exits (Korea, Russia)</a:t>
            </a:r>
          </a:p>
          <a:p>
            <a:r>
              <a:rPr lang="en-IN" dirty="0"/>
              <a:t>• Net Income turned positive ($72M vs -$616M) as divestiture costs ended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211</Words>
  <Application>Microsoft Office PowerPoint</Application>
  <PresentationFormat>Widescreen</PresentationFormat>
  <Paragraphs>48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PowerPoint Presentation</vt:lpstr>
      <vt:lpstr>Financial Forecast to 31 Dec ’22</vt:lpstr>
      <vt:lpstr>Financial Forecast to 31 Dec ’22 (cont.)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rajathesh hm</cp:lastModifiedBy>
  <cp:revision>2</cp:revision>
  <dcterms:created xsi:type="dcterms:W3CDTF">2015-07-20T16:22:45Z</dcterms:created>
  <dcterms:modified xsi:type="dcterms:W3CDTF">2025-07-31T15:09:31Z</dcterms:modified>
</cp:coreProperties>
</file>