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92" r:id="rId3"/>
    <p:sldId id="291" r:id="rId4"/>
    <p:sldId id="293" r:id="rId5"/>
    <p:sldId id="294" r:id="rId6"/>
    <p:sldId id="295" r:id="rId7"/>
    <p:sldId id="296" r:id="rId8"/>
    <p:sldId id="298" r:id="rId9"/>
    <p:sldId id="299" r:id="rId10"/>
    <p:sldId id="278" r:id="rId11"/>
    <p:sldId id="289" r:id="rId12"/>
    <p:sldId id="297" r:id="rId13"/>
    <p:sldId id="280" r:id="rId14"/>
    <p:sldId id="28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0"/>
    <a:srgbClr val="1C54ED"/>
    <a:srgbClr val="CFCCCB"/>
    <a:srgbClr val="804C4C"/>
    <a:srgbClr val="935F37"/>
    <a:srgbClr val="FDC7A5"/>
    <a:srgbClr val="FFAF8B"/>
    <a:srgbClr val="FA9700"/>
    <a:srgbClr val="DD1D15"/>
    <a:srgbClr val="009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24"/>
  </p:normalViewPr>
  <p:slideViewPr>
    <p:cSldViewPr>
      <p:cViewPr varScale="1">
        <p:scale>
          <a:sx n="69" d="100"/>
          <a:sy n="69" d="100"/>
        </p:scale>
        <p:origin x="64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1" y="4227736"/>
            <a:ext cx="10360501" cy="1068937"/>
          </a:xfrm>
        </p:spPr>
        <p:txBody>
          <a:bodyPr anchor="b">
            <a:normAutofit/>
          </a:bodyPr>
          <a:lstStyle>
            <a:lvl1pPr algn="ctr">
              <a:defRPr lang="en-US" sz="66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5319615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nder-recognition-by-voice.herokuapp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se/10.1109/IC3.2018.8530520" TargetMode="External"/><Relationship Id="rId2" Type="http://schemas.openxmlformats.org/officeDocument/2006/relationships/hyperlink" Target="https://iopscience.iop.org/article/10.1088/1757-899X/263/4/042083/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irjetjournal/irjet-voice-based-gender-recognition" TargetMode="External"/><Relationship Id="rId5" Type="http://schemas.openxmlformats.org/officeDocument/2006/relationships/hyperlink" Target="https://sci-hub.se/10.1109/ICABCD.2018.8465466" TargetMode="External"/><Relationship Id="rId4" Type="http://schemas.openxmlformats.org/officeDocument/2006/relationships/hyperlink" Target="https://sci-hub.se/10.1109/ISMSIT.2019.893281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5000"/>
              </a:schemeClr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16B0B5-9F90-4FC2-925A-20F856AF80B8}"/>
              </a:ext>
            </a:extLst>
          </p:cNvPr>
          <p:cNvGrpSpPr/>
          <p:nvPr/>
        </p:nvGrpSpPr>
        <p:grpSpPr>
          <a:xfrm>
            <a:off x="1617546" y="2505630"/>
            <a:ext cx="8953732" cy="1523788"/>
            <a:chOff x="1841500" y="3225801"/>
            <a:chExt cx="8509000" cy="2565399"/>
          </a:xfrm>
          <a:gradFill flip="none" rotWithShape="1">
            <a:gsLst>
              <a:gs pos="2000">
                <a:schemeClr val="bg1">
                  <a:lumMod val="0"/>
                  <a:lumOff val="100000"/>
                </a:schemeClr>
              </a:gs>
              <a:gs pos="14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0686E2C1-AA83-47B1-8B49-F8C30646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83105CAE-65A5-4A10-B79F-39868C9D5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984EECDB-C4F1-40D7-9A0C-AB1CAC05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59">
              <a:extLst>
                <a:ext uri="{FF2B5EF4-FFF2-40B4-BE49-F238E27FC236}">
                  <a16:creationId xmlns:a16="http://schemas.microsoft.com/office/drawing/2014/main" id="{673AC41C-A180-4590-AED7-76E249F1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0CC326D0-8DBF-46DC-97F4-2BA0C744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AD5A1414-017C-4132-8AEE-1E5EFE45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FF77F51C-2844-40E1-8AA2-1C352546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A885F9A9-A409-47CA-A634-7C4AA19F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E9F03EA6-CFDC-4D63-9B1A-001BB19E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6355810F-1654-485E-9CCA-9787F502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7A4B0CF2-2B39-4C06-A420-DB887C5A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67060FE3-6BAA-4C3F-9762-8B52D91D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60739623-4AEA-4FCA-91F3-F3386B55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5FAE41A3-A88B-49D9-8296-385F2175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12FC949C-697B-4A03-863A-89AD8F3C8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3DFF1B9A-D352-42A2-A6C1-DF5C5995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E64A8B66-FECB-4485-A807-6911FA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CCF12140-DBCD-4A07-A7ED-FC2F1743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46FB5AB3-FD44-4BE1-B242-185C4E1B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A691E729-F15B-4B2C-8A14-A14B3469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EA34EC9B-AAF0-4850-8EC9-5DE44339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CEEE9F9A-4EC8-443A-9C60-1A74A388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3E594757-7C06-4515-A548-E3BE1050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52C65B49-870A-4C99-A986-7681FDFD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FB970CB1-8773-42D0-AD26-9C8C5C6A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0710CEB4-235B-4948-A717-46188784D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FCC9A2AB-0762-495E-BB28-1B3A18E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1BD187A4-FB79-4CE8-A4C3-CAFDDA8A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8C365726-FDB4-47DD-9767-CC46570F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8191C219-B8AD-43E5-A644-4ABF9DF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580906AC-4FE7-4A2C-BB4A-57797C26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B68F4289-D0C0-4043-B6B2-C7CFB47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CA9CE2A1-C0FF-4569-8FC5-AA09D4D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C0883A12-60A8-4D34-A70E-7887051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0855E976-78A7-4177-BBFD-BE2BBE8D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06CC1A64-CBAA-4DB3-947F-281C06A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4272076E-F93E-402B-A18E-8B32993D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2A396010-4F8E-4A27-A4CB-C902B7A6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A85ECE4B-06C3-4986-B3E3-8448B6BA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52847039-1DC6-4D01-B448-0D61FD70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19A815C6-06D7-4101-A357-8D2A7B2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A397B085-C4F3-4217-B761-3C0EDDC8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EACC30D5-0454-446F-A07A-13BEB36F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8BD9597E-5880-4473-8B4F-3AD091ED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DBBB8465-7829-4D76-8ECD-8DC1D05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D97ED983-9A2E-41D4-969D-2094F671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B6793A3A-43D7-4F75-9898-EB1767D6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C584D424-0961-46F7-985D-BD213C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FF650037-AB93-4E05-B556-1F10A020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70E32A7E-ADDC-4BAF-A671-5E4F4CC6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:a16="http://schemas.microsoft.com/office/drawing/2014/main" id="{D251B86C-1DF7-4727-BD72-306F0AF8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A34A353D-2B6A-4890-BF28-69954AE9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721F9946-4A2D-4293-BAA0-5061365F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85CAE99D-591D-4B57-B6FE-514F1647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6FD16F2E-1F15-4DC8-ABC0-62E152C3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:a16="http://schemas.microsoft.com/office/drawing/2014/main" id="{FF70AD53-94C2-4C3D-A607-C41370A3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:a16="http://schemas.microsoft.com/office/drawing/2014/main" id="{FCB5E533-DB6F-4E2B-A446-A3FBDE3E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213">
              <a:extLst>
                <a:ext uri="{FF2B5EF4-FFF2-40B4-BE49-F238E27FC236}">
                  <a16:creationId xmlns:a16="http://schemas.microsoft.com/office/drawing/2014/main" id="{C458987D-AFDF-47E2-B2A2-F85483E1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214">
              <a:extLst>
                <a:ext uri="{FF2B5EF4-FFF2-40B4-BE49-F238E27FC236}">
                  <a16:creationId xmlns:a16="http://schemas.microsoft.com/office/drawing/2014/main" id="{D09996F0-21CD-4E95-AA01-63F6DC2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215">
              <a:extLst>
                <a:ext uri="{FF2B5EF4-FFF2-40B4-BE49-F238E27FC236}">
                  <a16:creationId xmlns:a16="http://schemas.microsoft.com/office/drawing/2014/main" id="{810779F5-085F-4213-8C92-384AFE4B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216">
              <a:extLst>
                <a:ext uri="{FF2B5EF4-FFF2-40B4-BE49-F238E27FC236}">
                  <a16:creationId xmlns:a16="http://schemas.microsoft.com/office/drawing/2014/main" id="{D22629BE-8CD8-40B4-B014-CCC34CB8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217">
              <a:extLst>
                <a:ext uri="{FF2B5EF4-FFF2-40B4-BE49-F238E27FC236}">
                  <a16:creationId xmlns:a16="http://schemas.microsoft.com/office/drawing/2014/main" id="{695DAF00-3FCA-42C2-89DC-9F9C4F17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218">
              <a:extLst>
                <a:ext uri="{FF2B5EF4-FFF2-40B4-BE49-F238E27FC236}">
                  <a16:creationId xmlns:a16="http://schemas.microsoft.com/office/drawing/2014/main" id="{A3AFFEAF-3DB2-4C82-9457-DAB5F9B0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219">
              <a:extLst>
                <a:ext uri="{FF2B5EF4-FFF2-40B4-BE49-F238E27FC236}">
                  <a16:creationId xmlns:a16="http://schemas.microsoft.com/office/drawing/2014/main" id="{89C909CA-1E15-48DD-86BA-4E5214F7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220">
              <a:extLst>
                <a:ext uri="{FF2B5EF4-FFF2-40B4-BE49-F238E27FC236}">
                  <a16:creationId xmlns:a16="http://schemas.microsoft.com/office/drawing/2014/main" id="{6C9B6EEF-4CD0-44D0-8421-81E90385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7" name="Title 226">
            <a:extLst>
              <a:ext uri="{FF2B5EF4-FFF2-40B4-BE49-F238E27FC236}">
                <a16:creationId xmlns:a16="http://schemas.microsoft.com/office/drawing/2014/main" id="{46C0D046-E03C-4E75-9A14-383AEC2E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  <a:latin typeface="+mn-lt"/>
              </a:rPr>
              <a:t>Gender Recognition by Voice</a:t>
            </a:r>
          </a:p>
        </p:txBody>
      </p:sp>
      <p:sp>
        <p:nvSpPr>
          <p:cNvPr id="228" name="Subtitle 227">
            <a:extLst>
              <a:ext uri="{FF2B5EF4-FFF2-40B4-BE49-F238E27FC236}">
                <a16:creationId xmlns:a16="http://schemas.microsoft.com/office/drawing/2014/main" id="{F3AAE68C-E9DF-43F3-950B-5D35F526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975" y="5296673"/>
            <a:ext cx="10386873" cy="76444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+mj-lt"/>
              </a:rPr>
              <a:t>TEAM 6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96C680-92E1-48F4-91D6-44F13A9D91D1}"/>
              </a:ext>
            </a:extLst>
          </p:cNvPr>
          <p:cNvGrpSpPr/>
          <p:nvPr/>
        </p:nvGrpSpPr>
        <p:grpSpPr>
          <a:xfrm>
            <a:off x="5344874" y="706661"/>
            <a:ext cx="1338490" cy="1339710"/>
            <a:chOff x="5352732" y="1034056"/>
            <a:chExt cx="1483360" cy="1484714"/>
          </a:xfrm>
          <a:effectLst>
            <a:glow rad="127000">
              <a:schemeClr val="accent1"/>
            </a:glow>
            <a:outerShdw blurRad="50800" dist="50800" dir="5400000" algn="ctr" rotWithShape="0">
              <a:srgbClr val="000000"/>
            </a:outerShdw>
          </a:effectLst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FB8572-C466-4015-9EA4-CF762028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61053A-DBAB-4740-A4B0-961476ADBABF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5600A981-4542-4C80-85F8-E3335E7B13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E7968F79-E39B-46A1-816B-85C4B7E58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38EBD7BB-E0FB-4D17-9F12-5584F3E431EE}"/>
              </a:ext>
            </a:extLst>
          </p:cNvPr>
          <p:cNvSpPr/>
          <p:nvPr/>
        </p:nvSpPr>
        <p:spPr>
          <a:xfrm>
            <a:off x="6766738" y="5256069"/>
            <a:ext cx="4493153" cy="13814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4C0BBFB-0363-48B5-8C19-EC74100874A5}"/>
              </a:ext>
            </a:extLst>
          </p:cNvPr>
          <p:cNvSpPr>
            <a:spLocks/>
          </p:cNvSpPr>
          <p:nvPr/>
        </p:nvSpPr>
        <p:spPr bwMode="auto">
          <a:xfrm>
            <a:off x="0" y="-101600"/>
            <a:ext cx="4406899" cy="5946775"/>
          </a:xfrm>
          <a:custGeom>
            <a:avLst/>
            <a:gdLst>
              <a:gd name="T0" fmla="*/ 584 w 722"/>
              <a:gd name="T1" fmla="*/ 0 h 975"/>
              <a:gd name="T2" fmla="*/ 704 w 722"/>
              <a:gd name="T3" fmla="*/ 193 h 975"/>
              <a:gd name="T4" fmla="*/ 570 w 722"/>
              <a:gd name="T5" fmla="*/ 290 h 975"/>
              <a:gd name="T6" fmla="*/ 558 w 722"/>
              <a:gd name="T7" fmla="*/ 402 h 975"/>
              <a:gd name="T8" fmla="*/ 552 w 722"/>
              <a:gd name="T9" fmla="*/ 493 h 975"/>
              <a:gd name="T10" fmla="*/ 492 w 722"/>
              <a:gd name="T11" fmla="*/ 517 h 975"/>
              <a:gd name="T12" fmla="*/ 464 w 722"/>
              <a:gd name="T13" fmla="*/ 532 h 975"/>
              <a:gd name="T14" fmla="*/ 529 w 722"/>
              <a:gd name="T15" fmla="*/ 568 h 975"/>
              <a:gd name="T16" fmla="*/ 528 w 722"/>
              <a:gd name="T17" fmla="*/ 640 h 975"/>
              <a:gd name="T18" fmla="*/ 468 w 722"/>
              <a:gd name="T19" fmla="*/ 688 h 975"/>
              <a:gd name="T20" fmla="*/ 480 w 722"/>
              <a:gd name="T21" fmla="*/ 844 h 975"/>
              <a:gd name="T22" fmla="*/ 238 w 722"/>
              <a:gd name="T23" fmla="*/ 902 h 975"/>
              <a:gd name="T24" fmla="*/ 0 w 722"/>
              <a:gd name="T25" fmla="*/ 975 h 975"/>
              <a:gd name="T26" fmla="*/ 0 w 722"/>
              <a:gd name="T27" fmla="*/ 0 h 975"/>
              <a:gd name="T28" fmla="*/ 584 w 722"/>
              <a:gd name="T29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2" h="975">
                <a:moveTo>
                  <a:pt x="584" y="0"/>
                </a:moveTo>
                <a:cubicBezTo>
                  <a:pt x="584" y="0"/>
                  <a:pt x="685" y="125"/>
                  <a:pt x="704" y="193"/>
                </a:cubicBezTo>
                <a:cubicBezTo>
                  <a:pt x="722" y="261"/>
                  <a:pt x="582" y="278"/>
                  <a:pt x="570" y="290"/>
                </a:cubicBezTo>
                <a:cubicBezTo>
                  <a:pt x="558" y="302"/>
                  <a:pt x="542" y="370"/>
                  <a:pt x="558" y="402"/>
                </a:cubicBezTo>
                <a:cubicBezTo>
                  <a:pt x="574" y="434"/>
                  <a:pt x="585" y="476"/>
                  <a:pt x="552" y="493"/>
                </a:cubicBezTo>
                <a:cubicBezTo>
                  <a:pt x="518" y="510"/>
                  <a:pt x="518" y="498"/>
                  <a:pt x="492" y="517"/>
                </a:cubicBezTo>
                <a:cubicBezTo>
                  <a:pt x="465" y="536"/>
                  <a:pt x="464" y="532"/>
                  <a:pt x="464" y="532"/>
                </a:cubicBezTo>
                <a:cubicBezTo>
                  <a:pt x="464" y="532"/>
                  <a:pt x="517" y="536"/>
                  <a:pt x="529" y="568"/>
                </a:cubicBezTo>
                <a:cubicBezTo>
                  <a:pt x="541" y="599"/>
                  <a:pt x="549" y="635"/>
                  <a:pt x="528" y="640"/>
                </a:cubicBezTo>
                <a:cubicBezTo>
                  <a:pt x="508" y="646"/>
                  <a:pt x="472" y="662"/>
                  <a:pt x="468" y="688"/>
                </a:cubicBezTo>
                <a:cubicBezTo>
                  <a:pt x="465" y="714"/>
                  <a:pt x="516" y="768"/>
                  <a:pt x="480" y="844"/>
                </a:cubicBezTo>
                <a:cubicBezTo>
                  <a:pt x="444" y="920"/>
                  <a:pt x="370" y="906"/>
                  <a:pt x="238" y="902"/>
                </a:cubicBezTo>
                <a:cubicBezTo>
                  <a:pt x="106" y="898"/>
                  <a:pt x="9" y="893"/>
                  <a:pt x="0" y="975"/>
                </a:cubicBezTo>
                <a:cubicBezTo>
                  <a:pt x="0" y="0"/>
                  <a:pt x="0" y="0"/>
                  <a:pt x="0" y="0"/>
                </a:cubicBezTo>
                <a:lnTo>
                  <a:pt x="58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8D37E4-7B46-4FF8-BDEF-6DF8F0C77A76}"/>
              </a:ext>
            </a:extLst>
          </p:cNvPr>
          <p:cNvGrpSpPr/>
          <p:nvPr/>
        </p:nvGrpSpPr>
        <p:grpSpPr>
          <a:xfrm>
            <a:off x="3797588" y="2492896"/>
            <a:ext cx="3703739" cy="1700847"/>
            <a:chOff x="4078188" y="2882095"/>
            <a:chExt cx="2381862" cy="1093809"/>
          </a:xfrm>
          <a:solidFill>
            <a:schemeClr val="bg1">
              <a:lumMod val="85000"/>
            </a:schemeClr>
          </a:solidFill>
        </p:grpSpPr>
        <p:sp>
          <p:nvSpPr>
            <p:cNvPr id="350" name="Freeform 156">
              <a:extLst>
                <a:ext uri="{FF2B5EF4-FFF2-40B4-BE49-F238E27FC236}">
                  <a16:creationId xmlns:a16="http://schemas.microsoft.com/office/drawing/2014/main" id="{49E78BCE-1A50-4D67-903E-57F857272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188" y="3374309"/>
              <a:ext cx="22631" cy="110324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1" name="Freeform 157">
              <a:extLst>
                <a:ext uri="{FF2B5EF4-FFF2-40B4-BE49-F238E27FC236}">
                  <a16:creationId xmlns:a16="http://schemas.microsoft.com/office/drawing/2014/main" id="{E7345E62-3613-4CC3-B6D2-67506BBCB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81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2" name="Freeform 158">
              <a:extLst>
                <a:ext uri="{FF2B5EF4-FFF2-40B4-BE49-F238E27FC236}">
                  <a16:creationId xmlns:a16="http://schemas.microsoft.com/office/drawing/2014/main" id="{526D6139-391D-457B-9B32-5C23E2DAC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545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3" name="Freeform 159">
              <a:extLst>
                <a:ext uri="{FF2B5EF4-FFF2-40B4-BE49-F238E27FC236}">
                  <a16:creationId xmlns:a16="http://schemas.microsoft.com/office/drawing/2014/main" id="{F699C6D1-CB01-454E-BA90-5D48B3013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808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4" name="Freeform 160">
              <a:extLst>
                <a:ext uri="{FF2B5EF4-FFF2-40B4-BE49-F238E27FC236}">
                  <a16:creationId xmlns:a16="http://schemas.microsoft.com/office/drawing/2014/main" id="{80E93A0B-5C93-4228-B396-9A911D747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073" y="3234754"/>
              <a:ext cx="22631" cy="388491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5" name="Freeform 161">
              <a:extLst>
                <a:ext uri="{FF2B5EF4-FFF2-40B4-BE49-F238E27FC236}">
                  <a16:creationId xmlns:a16="http://schemas.microsoft.com/office/drawing/2014/main" id="{140C77FA-9078-48BC-A650-C7A44068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336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6" name="Freeform 162">
              <a:extLst>
                <a:ext uri="{FF2B5EF4-FFF2-40B4-BE49-F238E27FC236}">
                  <a16:creationId xmlns:a16="http://schemas.microsoft.com/office/drawing/2014/main" id="{C10CF637-024B-490C-852F-C1EDDDD73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600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7" name="Freeform 163">
              <a:extLst>
                <a:ext uri="{FF2B5EF4-FFF2-40B4-BE49-F238E27FC236}">
                  <a16:creationId xmlns:a16="http://schemas.microsoft.com/office/drawing/2014/main" id="{9970074D-3C9B-45A8-8220-3391239D6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864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8" name="Freeform 164">
              <a:extLst>
                <a:ext uri="{FF2B5EF4-FFF2-40B4-BE49-F238E27FC236}">
                  <a16:creationId xmlns:a16="http://schemas.microsoft.com/office/drawing/2014/main" id="{ED6262E7-16BD-4A1F-8921-CD05DB5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7128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9" name="Freeform 165">
              <a:extLst>
                <a:ext uri="{FF2B5EF4-FFF2-40B4-BE49-F238E27FC236}">
                  <a16:creationId xmlns:a16="http://schemas.microsoft.com/office/drawing/2014/main" id="{26AFAF55-C84B-4C40-8A76-B95843C9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221" y="2995248"/>
              <a:ext cx="22631" cy="868446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0" name="Freeform 166">
              <a:extLst>
                <a:ext uri="{FF2B5EF4-FFF2-40B4-BE49-F238E27FC236}">
                  <a16:creationId xmlns:a16="http://schemas.microsoft.com/office/drawing/2014/main" id="{A1B9827A-3FE8-4068-9AB8-84794256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484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Freeform 167">
              <a:extLst>
                <a:ext uri="{FF2B5EF4-FFF2-40B4-BE49-F238E27FC236}">
                  <a16:creationId xmlns:a16="http://schemas.microsoft.com/office/drawing/2014/main" id="{C6D25751-9BE8-4011-ACAB-038FCB29D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748" y="3190437"/>
              <a:ext cx="22631" cy="478070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2" name="Freeform 168">
              <a:extLst>
                <a:ext uri="{FF2B5EF4-FFF2-40B4-BE49-F238E27FC236}">
                  <a16:creationId xmlns:a16="http://schemas.microsoft.com/office/drawing/2014/main" id="{152B71B7-F34A-4D4C-A423-FE1A5FA1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012" y="3322448"/>
              <a:ext cx="22631" cy="213104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Freeform 169">
              <a:extLst>
                <a:ext uri="{FF2B5EF4-FFF2-40B4-BE49-F238E27FC236}">
                  <a16:creationId xmlns:a16="http://schemas.microsoft.com/office/drawing/2014/main" id="{9C05ECDC-AE78-485B-B995-430A98E88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276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Freeform 170">
              <a:extLst>
                <a:ext uri="{FF2B5EF4-FFF2-40B4-BE49-F238E27FC236}">
                  <a16:creationId xmlns:a16="http://schemas.microsoft.com/office/drawing/2014/main" id="{1B8FDB17-AAA5-40E9-BBF2-1B917D55A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540" y="3114058"/>
              <a:ext cx="22631" cy="630826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171">
              <a:extLst>
                <a:ext uri="{FF2B5EF4-FFF2-40B4-BE49-F238E27FC236}">
                  <a16:creationId xmlns:a16="http://schemas.microsoft.com/office/drawing/2014/main" id="{DFDF4E69-C8FE-4C0A-A9C1-3BE0FEB1A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4" y="3096143"/>
              <a:ext cx="22631" cy="668543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6" name="Freeform 172">
              <a:extLst>
                <a:ext uri="{FF2B5EF4-FFF2-40B4-BE49-F238E27FC236}">
                  <a16:creationId xmlns:a16="http://schemas.microsoft.com/office/drawing/2014/main" id="{D480166D-DD32-42E5-BDBA-1F35B22B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067" y="3333763"/>
              <a:ext cx="22631" cy="190474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7" name="Freeform 173">
              <a:extLst>
                <a:ext uri="{FF2B5EF4-FFF2-40B4-BE49-F238E27FC236}">
                  <a16:creationId xmlns:a16="http://schemas.microsoft.com/office/drawing/2014/main" id="{517E1FF5-E889-486A-8EC4-7D1D56714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160" y="3234754"/>
              <a:ext cx="22631" cy="388491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Freeform 174">
              <a:extLst>
                <a:ext uri="{FF2B5EF4-FFF2-40B4-BE49-F238E27FC236}">
                  <a16:creationId xmlns:a16="http://schemas.microsoft.com/office/drawing/2014/main" id="{D246B585-1E5F-45C1-83AF-F3DD68D87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424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Freeform 175">
              <a:extLst>
                <a:ext uri="{FF2B5EF4-FFF2-40B4-BE49-F238E27FC236}">
                  <a16:creationId xmlns:a16="http://schemas.microsoft.com/office/drawing/2014/main" id="{146D46A4-4D9B-49C6-847C-C57B83D9C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688" y="3068797"/>
              <a:ext cx="22631" cy="723234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Freeform 176">
              <a:extLst>
                <a:ext uri="{FF2B5EF4-FFF2-40B4-BE49-F238E27FC236}">
                  <a16:creationId xmlns:a16="http://schemas.microsoft.com/office/drawing/2014/main" id="{9AB52B3E-2E5D-4799-AA30-BF31B599A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952" y="3125374"/>
              <a:ext cx="22631" cy="608195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9" name="Freeform 177">
              <a:extLst>
                <a:ext uri="{FF2B5EF4-FFF2-40B4-BE49-F238E27FC236}">
                  <a16:creationId xmlns:a16="http://schemas.microsoft.com/office/drawing/2014/main" id="{258CDA4A-2FF7-408E-A629-D80E86C73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215" y="2882095"/>
              <a:ext cx="22631" cy="1093809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" name="Freeform 178">
              <a:extLst>
                <a:ext uri="{FF2B5EF4-FFF2-40B4-BE49-F238E27FC236}">
                  <a16:creationId xmlns:a16="http://schemas.microsoft.com/office/drawing/2014/main" id="{3CBC51AE-CEC0-46F2-A8C9-2A710A7A2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480" y="3268700"/>
              <a:ext cx="22631" cy="320599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2" name="Freeform 179">
              <a:extLst>
                <a:ext uri="{FF2B5EF4-FFF2-40B4-BE49-F238E27FC236}">
                  <a16:creationId xmlns:a16="http://schemas.microsoft.com/office/drawing/2014/main" id="{86B68049-112A-4F80-8F3D-5F9CB8ECA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743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4" name="Freeform 180">
              <a:extLst>
                <a:ext uri="{FF2B5EF4-FFF2-40B4-BE49-F238E27FC236}">
                  <a16:creationId xmlns:a16="http://schemas.microsoft.com/office/drawing/2014/main" id="{1F8DA303-7D42-4DA8-B7D4-6934F2335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007" y="3322448"/>
              <a:ext cx="22631" cy="213104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6" name="Freeform 181">
              <a:extLst>
                <a:ext uri="{FF2B5EF4-FFF2-40B4-BE49-F238E27FC236}">
                  <a16:creationId xmlns:a16="http://schemas.microsoft.com/office/drawing/2014/main" id="{F92FBF61-F01B-4E48-BB1A-2A15FA673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100" y="3125374"/>
              <a:ext cx="22631" cy="608195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8" name="Freeform 182">
              <a:extLst>
                <a:ext uri="{FF2B5EF4-FFF2-40B4-BE49-F238E27FC236}">
                  <a16:creationId xmlns:a16="http://schemas.microsoft.com/office/drawing/2014/main" id="{F68352D7-867B-4E75-AF55-76134DE1E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64" y="3050882"/>
              <a:ext cx="22631" cy="756237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" name="Freeform 183">
              <a:extLst>
                <a:ext uri="{FF2B5EF4-FFF2-40B4-BE49-F238E27FC236}">
                  <a16:creationId xmlns:a16="http://schemas.microsoft.com/office/drawing/2014/main" id="{F0D62B06-B6C5-47AF-B673-E7D9DA5F7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628" y="3096143"/>
              <a:ext cx="22631" cy="668543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1" name="Freeform 184">
              <a:extLst>
                <a:ext uri="{FF2B5EF4-FFF2-40B4-BE49-F238E27FC236}">
                  <a16:creationId xmlns:a16="http://schemas.microsoft.com/office/drawing/2014/main" id="{D884FBF9-8650-480E-9BEA-2A6CD8AE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891" y="3176292"/>
              <a:ext cx="22631" cy="505415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2" name="Freeform 185">
              <a:extLst>
                <a:ext uri="{FF2B5EF4-FFF2-40B4-BE49-F238E27FC236}">
                  <a16:creationId xmlns:a16="http://schemas.microsoft.com/office/drawing/2014/main" id="{9305A707-C56F-4936-9E05-C0C354F1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155" y="3068797"/>
              <a:ext cx="22631" cy="723234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3" name="Freeform 186">
              <a:extLst>
                <a:ext uri="{FF2B5EF4-FFF2-40B4-BE49-F238E27FC236}">
                  <a16:creationId xmlns:a16="http://schemas.microsoft.com/office/drawing/2014/main" id="{D5C0987D-50AE-4C02-AE8F-71CDB6537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419" y="3136689"/>
              <a:ext cx="22631" cy="585565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76" name="Rectangle 575">
            <a:extLst>
              <a:ext uri="{FF2B5EF4-FFF2-40B4-BE49-F238E27FC236}">
                <a16:creationId xmlns:a16="http://schemas.microsoft.com/office/drawing/2014/main" id="{8972CDC5-9FF1-4BE9-8279-AD722AD95B25}"/>
              </a:ext>
            </a:extLst>
          </p:cNvPr>
          <p:cNvSpPr/>
          <p:nvPr/>
        </p:nvSpPr>
        <p:spPr>
          <a:xfrm>
            <a:off x="837828" y="1052736"/>
            <a:ext cx="1785893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Does this model work when deployed?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2E8E5A-0698-4B24-99C9-E9DFF2C942DA}"/>
              </a:ext>
            </a:extLst>
          </p:cNvPr>
          <p:cNvGrpSpPr/>
          <p:nvPr/>
        </p:nvGrpSpPr>
        <p:grpSpPr>
          <a:xfrm>
            <a:off x="8921415" y="2628501"/>
            <a:ext cx="2241381" cy="802466"/>
            <a:chOff x="8628315" y="2853592"/>
            <a:chExt cx="2241381" cy="802466"/>
          </a:xfrm>
        </p:grpSpPr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748859D-7EF2-4F2F-BCAD-B6DBF9F1D936}"/>
                </a:ext>
              </a:extLst>
            </p:cNvPr>
            <p:cNvSpPr/>
            <p:nvPr/>
          </p:nvSpPr>
          <p:spPr>
            <a:xfrm>
              <a:off x="8628315" y="2853592"/>
              <a:ext cx="2241381" cy="802466"/>
            </a:xfrm>
            <a:custGeom>
              <a:avLst/>
              <a:gdLst>
                <a:gd name="connsiteX0" fmla="*/ 1942963 w 2241381"/>
                <a:gd name="connsiteY0" fmla="*/ 0 h 802466"/>
                <a:gd name="connsiteX1" fmla="*/ 2241381 w 2241381"/>
                <a:gd name="connsiteY1" fmla="*/ 298417 h 802466"/>
                <a:gd name="connsiteX2" fmla="*/ 1942964 w 2241381"/>
                <a:gd name="connsiteY2" fmla="*/ 596834 h 802466"/>
                <a:gd name="connsiteX3" fmla="*/ 571512 w 2241381"/>
                <a:gd name="connsiteY3" fmla="*/ 596834 h 802466"/>
                <a:gd name="connsiteX4" fmla="*/ 352975 w 2241381"/>
                <a:gd name="connsiteY4" fmla="*/ 802466 h 802466"/>
                <a:gd name="connsiteX5" fmla="*/ 350468 w 2241381"/>
                <a:gd name="connsiteY5" fmla="*/ 596834 h 802466"/>
                <a:gd name="connsiteX6" fmla="*/ 298418 w 2241381"/>
                <a:gd name="connsiteY6" fmla="*/ 596834 h 802466"/>
                <a:gd name="connsiteX7" fmla="*/ 0 w 2241381"/>
                <a:gd name="connsiteY7" fmla="*/ 298417 h 802466"/>
                <a:gd name="connsiteX8" fmla="*/ 298417 w 2241381"/>
                <a:gd name="connsiteY8" fmla="*/ 0 h 80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381" h="802466">
                  <a:moveTo>
                    <a:pt x="1942963" y="0"/>
                  </a:moveTo>
                  <a:cubicBezTo>
                    <a:pt x="2107774" y="-1"/>
                    <a:pt x="2241381" y="133606"/>
                    <a:pt x="2241381" y="298417"/>
                  </a:cubicBezTo>
                  <a:cubicBezTo>
                    <a:pt x="2241380" y="463228"/>
                    <a:pt x="2107774" y="596833"/>
                    <a:pt x="1942964" y="596834"/>
                  </a:cubicBezTo>
                  <a:lnTo>
                    <a:pt x="571512" y="596834"/>
                  </a:lnTo>
                  <a:lnTo>
                    <a:pt x="352975" y="802466"/>
                  </a:lnTo>
                  <a:lnTo>
                    <a:pt x="350468" y="596834"/>
                  </a:lnTo>
                  <a:lnTo>
                    <a:pt x="298418" y="596834"/>
                  </a:lnTo>
                  <a:cubicBezTo>
                    <a:pt x="133606" y="596833"/>
                    <a:pt x="1" y="463228"/>
                    <a:pt x="0" y="298417"/>
                  </a:cubicBezTo>
                  <a:cubicBezTo>
                    <a:pt x="1" y="133606"/>
                    <a:pt x="133607" y="-1"/>
                    <a:pt x="29841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BA51EA-979A-4938-9118-442538A83356}"/>
                </a:ext>
              </a:extLst>
            </p:cNvPr>
            <p:cNvGrpSpPr/>
            <p:nvPr/>
          </p:nvGrpSpPr>
          <p:grpSpPr>
            <a:xfrm>
              <a:off x="8906718" y="3084499"/>
              <a:ext cx="635084" cy="135022"/>
              <a:chOff x="8906718" y="3060207"/>
              <a:chExt cx="635084" cy="13502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14BF027-9AB0-415C-BF07-3C92ACFE9CD8}"/>
                  </a:ext>
                </a:extLst>
              </p:cNvPr>
              <p:cNvSpPr/>
              <p:nvPr/>
            </p:nvSpPr>
            <p:spPr>
              <a:xfrm>
                <a:off x="8906718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F790083E-E67B-4117-9E8B-263DF80DD997}"/>
                  </a:ext>
                </a:extLst>
              </p:cNvPr>
              <p:cNvSpPr/>
              <p:nvPr/>
            </p:nvSpPr>
            <p:spPr>
              <a:xfrm>
                <a:off x="9156749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AB16C57-32C3-4EEA-A538-61D93668F5BE}"/>
                  </a:ext>
                </a:extLst>
              </p:cNvPr>
              <p:cNvSpPr/>
              <p:nvPr/>
            </p:nvSpPr>
            <p:spPr>
              <a:xfrm>
                <a:off x="9406780" y="3060207"/>
                <a:ext cx="135022" cy="1350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DB4096B-71DD-4CCA-90CE-C307E2729069}"/>
              </a:ext>
            </a:extLst>
          </p:cNvPr>
          <p:cNvGrpSpPr/>
          <p:nvPr/>
        </p:nvGrpSpPr>
        <p:grpSpPr>
          <a:xfrm>
            <a:off x="7379629" y="3619451"/>
            <a:ext cx="3880262" cy="2807654"/>
            <a:chOff x="7379629" y="3619451"/>
            <a:chExt cx="3880262" cy="280765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DE8BE0-7BFC-4CFA-8821-FDCA6ADA50FD}"/>
                </a:ext>
              </a:extLst>
            </p:cNvPr>
            <p:cNvGrpSpPr/>
            <p:nvPr/>
          </p:nvGrpSpPr>
          <p:grpSpPr>
            <a:xfrm>
              <a:off x="7379629" y="3619451"/>
              <a:ext cx="3880262" cy="2807654"/>
              <a:chOff x="8090712" y="3479968"/>
              <a:chExt cx="3880262" cy="2807654"/>
            </a:xfrm>
          </p:grpSpPr>
          <p:sp>
            <p:nvSpPr>
              <p:cNvPr id="465" name="Oval 15">
                <a:extLst>
                  <a:ext uri="{FF2B5EF4-FFF2-40B4-BE49-F238E27FC236}">
                    <a16:creationId xmlns:a16="http://schemas.microsoft.com/office/drawing/2014/main" id="{EE8B5B78-5F24-4FF8-B5BC-CF9271BAE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712" y="3492774"/>
                <a:ext cx="3880262" cy="110402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6" name="Oval 16">
                <a:extLst>
                  <a:ext uri="{FF2B5EF4-FFF2-40B4-BE49-F238E27FC236}">
                    <a16:creationId xmlns:a16="http://schemas.microsoft.com/office/drawing/2014/main" id="{E86F3BF0-481A-4444-BA26-94C9A796F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210" y="3479968"/>
                <a:ext cx="3689669" cy="100536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76CE827-1431-4A45-BC70-CDCA9EF25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712" y="4044785"/>
                <a:ext cx="3880262" cy="2242837"/>
              </a:xfrm>
              <a:custGeom>
                <a:avLst/>
                <a:gdLst>
                  <a:gd name="connsiteX0" fmla="*/ 0 w 3880262"/>
                  <a:gd name="connsiteY0" fmla="*/ 0 h 2242837"/>
                  <a:gd name="connsiteX1" fmla="*/ 1940131 w 3880262"/>
                  <a:gd name="connsiteY1" fmla="*/ 546773 h 2242837"/>
                  <a:gd name="connsiteX2" fmla="*/ 3880262 w 3880262"/>
                  <a:gd name="connsiteY2" fmla="*/ 0 h 2242837"/>
                  <a:gd name="connsiteX3" fmla="*/ 3880262 w 3880262"/>
                  <a:gd name="connsiteY3" fmla="*/ 1541690 h 2242837"/>
                  <a:gd name="connsiteX4" fmla="*/ 3880262 w 3880262"/>
                  <a:gd name="connsiteY4" fmla="*/ 1696064 h 2242837"/>
                  <a:gd name="connsiteX5" fmla="*/ 1940131 w 3880262"/>
                  <a:gd name="connsiteY5" fmla="*/ 2242837 h 2242837"/>
                  <a:gd name="connsiteX6" fmla="*/ 0 w 3880262"/>
                  <a:gd name="connsiteY6" fmla="*/ 1696064 h 2242837"/>
                  <a:gd name="connsiteX7" fmla="*/ 0 w 3880262"/>
                  <a:gd name="connsiteY7" fmla="*/ 1658010 h 2242837"/>
                  <a:gd name="connsiteX8" fmla="*/ 0 w 3880262"/>
                  <a:gd name="connsiteY8" fmla="*/ 0 h 224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0262" h="2242837">
                    <a:moveTo>
                      <a:pt x="0" y="0"/>
                    </a:moveTo>
                    <a:cubicBezTo>
                      <a:pt x="0" y="299017"/>
                      <a:pt x="867050" y="546773"/>
                      <a:pt x="1940131" y="546773"/>
                    </a:cubicBezTo>
                    <a:cubicBezTo>
                      <a:pt x="3013212" y="546773"/>
                      <a:pt x="3880262" y="299017"/>
                      <a:pt x="3880262" y="0"/>
                    </a:cubicBezTo>
                    <a:cubicBezTo>
                      <a:pt x="3880262" y="0"/>
                      <a:pt x="3880262" y="0"/>
                      <a:pt x="3880262" y="1541690"/>
                    </a:cubicBezTo>
                    <a:lnTo>
                      <a:pt x="3880262" y="1696064"/>
                    </a:lnTo>
                    <a:cubicBezTo>
                      <a:pt x="3880262" y="1995081"/>
                      <a:pt x="3013212" y="2242837"/>
                      <a:pt x="1940131" y="2242837"/>
                    </a:cubicBezTo>
                    <a:cubicBezTo>
                      <a:pt x="867050" y="2242837"/>
                      <a:pt x="0" y="1995081"/>
                      <a:pt x="0" y="1696064"/>
                    </a:cubicBezTo>
                    <a:lnTo>
                      <a:pt x="0" y="1658010"/>
                    </a:lnTo>
                    <a:cubicBezTo>
                      <a:pt x="0" y="1196150"/>
                      <a:pt x="0" y="648759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00CBDFC-04E2-480C-9A38-D02D76F0B579}"/>
                  </a:ext>
                </a:extLst>
              </p:cNvPr>
              <p:cNvGrpSpPr/>
              <p:nvPr/>
            </p:nvGrpSpPr>
            <p:grpSpPr>
              <a:xfrm>
                <a:off x="8752407" y="3645366"/>
                <a:ext cx="2582045" cy="647843"/>
                <a:chOff x="8752407" y="3645366"/>
                <a:chExt cx="2582045" cy="64784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6ADC1BA-121C-4E9C-8E40-68A56DF852FD}"/>
                    </a:ext>
                  </a:extLst>
                </p:cNvPr>
                <p:cNvGrpSpPr/>
                <p:nvPr/>
              </p:nvGrpSpPr>
              <p:grpSpPr>
                <a:xfrm>
                  <a:off x="8752407" y="3834410"/>
                  <a:ext cx="2582045" cy="230154"/>
                  <a:chOff x="8752407" y="3834410"/>
                  <a:chExt cx="2582045" cy="230154"/>
                </a:xfrm>
              </p:grpSpPr>
              <p:sp>
                <p:nvSpPr>
                  <p:cNvPr id="468" name="Oval 18">
                    <a:extLst>
                      <a:ext uri="{FF2B5EF4-FFF2-40B4-BE49-F238E27FC236}">
                        <a16:creationId xmlns:a16="http://schemas.microsoft.com/office/drawing/2014/main" id="{CE6530DC-8A5D-4A6C-85A6-7AD8E037CB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52407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69" name="Oval 19">
                    <a:extLst>
                      <a:ext uri="{FF2B5EF4-FFF2-40B4-BE49-F238E27FC236}">
                        <a16:creationId xmlns:a16="http://schemas.microsoft.com/office/drawing/2014/main" id="{AF5102B8-E667-4D96-8CC9-A46AB19B13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90739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F77032C3-256D-484E-A89F-402E860C70C4}"/>
                    </a:ext>
                  </a:extLst>
                </p:cNvPr>
                <p:cNvGrpSpPr/>
                <p:nvPr/>
              </p:nvGrpSpPr>
              <p:grpSpPr>
                <a:xfrm>
                  <a:off x="9721573" y="3645366"/>
                  <a:ext cx="643713" cy="647843"/>
                  <a:chOff x="9700674" y="3645366"/>
                  <a:chExt cx="643713" cy="647843"/>
                </a:xfrm>
              </p:grpSpPr>
              <p:sp>
                <p:nvSpPr>
                  <p:cNvPr id="554" name="Oval 18">
                    <a:extLst>
                      <a:ext uri="{FF2B5EF4-FFF2-40B4-BE49-F238E27FC236}">
                        <a16:creationId xmlns:a16="http://schemas.microsoft.com/office/drawing/2014/main" id="{87997A9F-7BA3-474B-B2A9-FC008E73D1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3645366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5" name="Oval 18">
                    <a:extLst>
                      <a:ext uri="{FF2B5EF4-FFF2-40B4-BE49-F238E27FC236}">
                        <a16:creationId xmlns:a16="http://schemas.microsoft.com/office/drawing/2014/main" id="{AE48D601-D5AB-4936-9362-2B8F677E0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4063055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19B5D5CA-F024-41A9-AB06-4AF3728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6621" y="3861826"/>
              <a:ext cx="171450" cy="76200"/>
            </a:xfrm>
            <a:custGeom>
              <a:avLst/>
              <a:gdLst>
                <a:gd name="T0" fmla="*/ 108 w 108"/>
                <a:gd name="T1" fmla="*/ 20 h 48"/>
                <a:gd name="T2" fmla="*/ 63 w 108"/>
                <a:gd name="T3" fmla="*/ 20 h 48"/>
                <a:gd name="T4" fmla="*/ 63 w 108"/>
                <a:gd name="T5" fmla="*/ 0 h 48"/>
                <a:gd name="T6" fmla="*/ 44 w 108"/>
                <a:gd name="T7" fmla="*/ 0 h 48"/>
                <a:gd name="T8" fmla="*/ 44 w 108"/>
                <a:gd name="T9" fmla="*/ 20 h 48"/>
                <a:gd name="T10" fmla="*/ 0 w 108"/>
                <a:gd name="T11" fmla="*/ 20 h 48"/>
                <a:gd name="T12" fmla="*/ 0 w 108"/>
                <a:gd name="T13" fmla="*/ 30 h 48"/>
                <a:gd name="T14" fmla="*/ 44 w 108"/>
                <a:gd name="T15" fmla="*/ 30 h 48"/>
                <a:gd name="T16" fmla="*/ 44 w 108"/>
                <a:gd name="T17" fmla="*/ 48 h 48"/>
                <a:gd name="T18" fmla="*/ 63 w 108"/>
                <a:gd name="T19" fmla="*/ 48 h 48"/>
                <a:gd name="T20" fmla="*/ 63 w 108"/>
                <a:gd name="T21" fmla="*/ 30 h 48"/>
                <a:gd name="T22" fmla="*/ 108 w 108"/>
                <a:gd name="T23" fmla="*/ 30 h 48"/>
                <a:gd name="T24" fmla="*/ 108 w 108"/>
                <a:gd name="T2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48">
                  <a:moveTo>
                    <a:pt x="108" y="20"/>
                  </a:moveTo>
                  <a:lnTo>
                    <a:pt x="63" y="20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44" y="30"/>
                  </a:lnTo>
                  <a:lnTo>
                    <a:pt x="44" y="48"/>
                  </a:lnTo>
                  <a:lnTo>
                    <a:pt x="63" y="48"/>
                  </a:lnTo>
                  <a:lnTo>
                    <a:pt x="63" y="30"/>
                  </a:lnTo>
                  <a:lnTo>
                    <a:pt x="108" y="30"/>
                  </a:lnTo>
                  <a:lnTo>
                    <a:pt x="108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AD1FB27-E48E-4B84-955E-E3D9B837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937" y="4066835"/>
              <a:ext cx="57150" cy="31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65684347-60AC-431B-9DA2-0896F66D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1539" y="4294938"/>
              <a:ext cx="201613" cy="22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7ED5D20-D44B-4500-BA1D-0D78BE3D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590" y="4016735"/>
              <a:ext cx="196850" cy="125413"/>
            </a:xfrm>
            <a:custGeom>
              <a:avLst/>
              <a:gdLst>
                <a:gd name="T0" fmla="*/ 96 w 101"/>
                <a:gd name="T1" fmla="*/ 2 h 64"/>
                <a:gd name="T2" fmla="*/ 71 w 101"/>
                <a:gd name="T3" fmla="*/ 15 h 64"/>
                <a:gd name="T4" fmla="*/ 71 w 101"/>
                <a:gd name="T5" fmla="*/ 14 h 64"/>
                <a:gd name="T6" fmla="*/ 54 w 101"/>
                <a:gd name="T7" fmla="*/ 4 h 64"/>
                <a:gd name="T8" fmla="*/ 34 w 101"/>
                <a:gd name="T9" fmla="*/ 16 h 64"/>
                <a:gd name="T10" fmla="*/ 33 w 101"/>
                <a:gd name="T11" fmla="*/ 32 h 64"/>
                <a:gd name="T12" fmla="*/ 34 w 101"/>
                <a:gd name="T13" fmla="*/ 35 h 64"/>
                <a:gd name="T14" fmla="*/ 24 w 101"/>
                <a:gd name="T15" fmla="*/ 39 h 64"/>
                <a:gd name="T16" fmla="*/ 20 w 101"/>
                <a:gd name="T17" fmla="*/ 34 h 64"/>
                <a:gd name="T18" fmla="*/ 15 w 101"/>
                <a:gd name="T19" fmla="*/ 35 h 64"/>
                <a:gd name="T20" fmla="*/ 20 w 101"/>
                <a:gd name="T21" fmla="*/ 42 h 64"/>
                <a:gd name="T22" fmla="*/ 2 w 101"/>
                <a:gd name="T23" fmla="*/ 51 h 64"/>
                <a:gd name="T24" fmla="*/ 5 w 101"/>
                <a:gd name="T25" fmla="*/ 55 h 64"/>
                <a:gd name="T26" fmla="*/ 24 w 101"/>
                <a:gd name="T27" fmla="*/ 45 h 64"/>
                <a:gd name="T28" fmla="*/ 45 w 101"/>
                <a:gd name="T29" fmla="*/ 50 h 64"/>
                <a:gd name="T30" fmla="*/ 44 w 101"/>
                <a:gd name="T31" fmla="*/ 59 h 64"/>
                <a:gd name="T32" fmla="*/ 28 w 101"/>
                <a:gd name="T33" fmla="*/ 59 h 64"/>
                <a:gd name="T34" fmla="*/ 28 w 101"/>
                <a:gd name="T35" fmla="*/ 64 h 64"/>
                <a:gd name="T36" fmla="*/ 64 w 101"/>
                <a:gd name="T37" fmla="*/ 64 h 64"/>
                <a:gd name="T38" fmla="*/ 64 w 101"/>
                <a:gd name="T39" fmla="*/ 59 h 64"/>
                <a:gd name="T40" fmla="*/ 49 w 101"/>
                <a:gd name="T41" fmla="*/ 59 h 64"/>
                <a:gd name="T42" fmla="*/ 50 w 101"/>
                <a:gd name="T43" fmla="*/ 50 h 64"/>
                <a:gd name="T44" fmla="*/ 85 w 101"/>
                <a:gd name="T45" fmla="*/ 33 h 64"/>
                <a:gd name="T46" fmla="*/ 81 w 101"/>
                <a:gd name="T47" fmla="*/ 31 h 64"/>
                <a:gd name="T48" fmla="*/ 52 w 101"/>
                <a:gd name="T49" fmla="*/ 45 h 64"/>
                <a:gd name="T50" fmla="*/ 48 w 101"/>
                <a:gd name="T51" fmla="*/ 46 h 64"/>
                <a:gd name="T52" fmla="*/ 48 w 101"/>
                <a:gd name="T53" fmla="*/ 46 h 64"/>
                <a:gd name="T54" fmla="*/ 29 w 101"/>
                <a:gd name="T55" fmla="*/ 42 h 64"/>
                <a:gd name="T56" fmla="*/ 37 w 101"/>
                <a:gd name="T57" fmla="*/ 38 h 64"/>
                <a:gd name="T58" fmla="*/ 50 w 101"/>
                <a:gd name="T59" fmla="*/ 40 h 64"/>
                <a:gd name="T60" fmla="*/ 70 w 101"/>
                <a:gd name="T61" fmla="*/ 29 h 64"/>
                <a:gd name="T62" fmla="*/ 71 w 101"/>
                <a:gd name="T63" fmla="*/ 21 h 64"/>
                <a:gd name="T64" fmla="*/ 99 w 101"/>
                <a:gd name="T65" fmla="*/ 6 h 64"/>
                <a:gd name="T66" fmla="*/ 96 w 101"/>
                <a:gd name="T6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4">
                  <a:moveTo>
                    <a:pt x="96" y="2"/>
                  </a:moveTo>
                  <a:cubicBezTo>
                    <a:pt x="88" y="6"/>
                    <a:pt x="79" y="11"/>
                    <a:pt x="71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2"/>
                    <a:pt x="54" y="4"/>
                    <a:pt x="54" y="4"/>
                  </a:cubicBezTo>
                  <a:cubicBezTo>
                    <a:pt x="34" y="4"/>
                    <a:pt x="34" y="16"/>
                    <a:pt x="34" y="1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3"/>
                    <a:pt x="33" y="34"/>
                    <a:pt x="34" y="35"/>
                  </a:cubicBezTo>
                  <a:cubicBezTo>
                    <a:pt x="30" y="36"/>
                    <a:pt x="27" y="38"/>
                    <a:pt x="24" y="39"/>
                  </a:cubicBezTo>
                  <a:cubicBezTo>
                    <a:pt x="22" y="38"/>
                    <a:pt x="21" y="36"/>
                    <a:pt x="20" y="34"/>
                  </a:cubicBezTo>
                  <a:cubicBezTo>
                    <a:pt x="19" y="31"/>
                    <a:pt x="14" y="32"/>
                    <a:pt x="15" y="35"/>
                  </a:cubicBezTo>
                  <a:cubicBezTo>
                    <a:pt x="16" y="38"/>
                    <a:pt x="18" y="40"/>
                    <a:pt x="20" y="42"/>
                  </a:cubicBezTo>
                  <a:cubicBezTo>
                    <a:pt x="14" y="45"/>
                    <a:pt x="8" y="48"/>
                    <a:pt x="2" y="51"/>
                  </a:cubicBezTo>
                  <a:cubicBezTo>
                    <a:pt x="0" y="52"/>
                    <a:pt x="2" y="57"/>
                    <a:pt x="5" y="55"/>
                  </a:cubicBezTo>
                  <a:cubicBezTo>
                    <a:pt x="11" y="52"/>
                    <a:pt x="18" y="48"/>
                    <a:pt x="24" y="45"/>
                  </a:cubicBezTo>
                  <a:cubicBezTo>
                    <a:pt x="30" y="49"/>
                    <a:pt x="38" y="50"/>
                    <a:pt x="45" y="50"/>
                  </a:cubicBezTo>
                  <a:cubicBezTo>
                    <a:pt x="44" y="53"/>
                    <a:pt x="44" y="56"/>
                    <a:pt x="44" y="59"/>
                  </a:cubicBezTo>
                  <a:cubicBezTo>
                    <a:pt x="38" y="59"/>
                    <a:pt x="33" y="59"/>
                    <a:pt x="28" y="59"/>
                  </a:cubicBezTo>
                  <a:cubicBezTo>
                    <a:pt x="24" y="59"/>
                    <a:pt x="24" y="64"/>
                    <a:pt x="28" y="64"/>
                  </a:cubicBezTo>
                  <a:cubicBezTo>
                    <a:pt x="40" y="64"/>
                    <a:pt x="52" y="64"/>
                    <a:pt x="64" y="64"/>
                  </a:cubicBezTo>
                  <a:cubicBezTo>
                    <a:pt x="68" y="64"/>
                    <a:pt x="68" y="59"/>
                    <a:pt x="64" y="59"/>
                  </a:cubicBezTo>
                  <a:cubicBezTo>
                    <a:pt x="59" y="59"/>
                    <a:pt x="54" y="59"/>
                    <a:pt x="49" y="59"/>
                  </a:cubicBezTo>
                  <a:cubicBezTo>
                    <a:pt x="49" y="56"/>
                    <a:pt x="49" y="53"/>
                    <a:pt x="50" y="50"/>
                  </a:cubicBezTo>
                  <a:cubicBezTo>
                    <a:pt x="63" y="51"/>
                    <a:pt x="78" y="45"/>
                    <a:pt x="85" y="33"/>
                  </a:cubicBezTo>
                  <a:cubicBezTo>
                    <a:pt x="87" y="31"/>
                    <a:pt x="83" y="28"/>
                    <a:pt x="81" y="31"/>
                  </a:cubicBezTo>
                  <a:cubicBezTo>
                    <a:pt x="75" y="41"/>
                    <a:pt x="62" y="45"/>
                    <a:pt x="52" y="45"/>
                  </a:cubicBezTo>
                  <a:cubicBezTo>
                    <a:pt x="50" y="46"/>
                    <a:pt x="49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2" y="46"/>
                    <a:pt x="35" y="45"/>
                    <a:pt x="29" y="42"/>
                  </a:cubicBezTo>
                  <a:cubicBezTo>
                    <a:pt x="32" y="41"/>
                    <a:pt x="35" y="40"/>
                    <a:pt x="37" y="38"/>
                  </a:cubicBezTo>
                  <a:cubicBezTo>
                    <a:pt x="42" y="41"/>
                    <a:pt x="50" y="40"/>
                    <a:pt x="50" y="40"/>
                  </a:cubicBezTo>
                  <a:cubicBezTo>
                    <a:pt x="72" y="40"/>
                    <a:pt x="70" y="29"/>
                    <a:pt x="70" y="29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80" y="16"/>
                    <a:pt x="89" y="11"/>
                    <a:pt x="99" y="6"/>
                  </a:cubicBezTo>
                  <a:cubicBezTo>
                    <a:pt x="101" y="5"/>
                    <a:pt x="99" y="0"/>
                    <a:pt x="96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A2DC8D6-B478-4FD3-8A77-D90AF0A6AACC}"/>
              </a:ext>
            </a:extLst>
          </p:cNvPr>
          <p:cNvSpPr/>
          <p:nvPr/>
        </p:nvSpPr>
        <p:spPr>
          <a:xfrm>
            <a:off x="7222740" y="1061819"/>
            <a:ext cx="4597122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Let’s find out!</a:t>
            </a:r>
          </a:p>
          <a:p>
            <a:pPr>
              <a:lnSpc>
                <a:spcPct val="90000"/>
              </a:lnSpc>
            </a:pPr>
            <a:endParaRPr lang="en-IN" sz="2000" dirty="0">
              <a:solidFill>
                <a:schemeClr val="accent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1600" b="0" i="0" u="sng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https://gender-recognition-by-voice.herokuapp.com/</a:t>
            </a:r>
            <a:endParaRPr lang="en-IN" sz="2000" dirty="0">
              <a:solidFill>
                <a:schemeClr val="accent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8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5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A0AADBE-0542-4692-98CF-1749455C0541}"/>
              </a:ext>
            </a:extLst>
          </p:cNvPr>
          <p:cNvGrpSpPr/>
          <p:nvPr/>
        </p:nvGrpSpPr>
        <p:grpSpPr>
          <a:xfrm>
            <a:off x="549796" y="260648"/>
            <a:ext cx="8449125" cy="6598940"/>
            <a:chOff x="433351" y="260648"/>
            <a:chExt cx="8449125" cy="659894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620092-882E-4DA4-A7F8-704B8F968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1" y="1065471"/>
              <a:ext cx="3573291" cy="4724550"/>
            </a:xfrm>
            <a:custGeom>
              <a:avLst/>
              <a:gdLst>
                <a:gd name="T0" fmla="*/ 1673 w 2482"/>
                <a:gd name="T1" fmla="*/ 2244 h 3280"/>
                <a:gd name="T2" fmla="*/ 1830 w 2482"/>
                <a:gd name="T3" fmla="*/ 1858 h 3280"/>
                <a:gd name="T4" fmla="*/ 1936 w 2482"/>
                <a:gd name="T5" fmla="*/ 1649 h 3280"/>
                <a:gd name="T6" fmla="*/ 2206 w 2482"/>
                <a:gd name="T7" fmla="*/ 1632 h 3280"/>
                <a:gd name="T8" fmla="*/ 2084 w 2482"/>
                <a:gd name="T9" fmla="*/ 373 h 3280"/>
                <a:gd name="T10" fmla="*/ 1022 w 2482"/>
                <a:gd name="T11" fmla="*/ 454 h 3280"/>
                <a:gd name="T12" fmla="*/ 1047 w 2482"/>
                <a:gd name="T13" fmla="*/ 1153 h 3280"/>
                <a:gd name="T14" fmla="*/ 799 w 2482"/>
                <a:gd name="T15" fmla="*/ 1723 h 3280"/>
                <a:gd name="T16" fmla="*/ 169 w 2482"/>
                <a:gd name="T17" fmla="*/ 2610 h 3280"/>
                <a:gd name="T18" fmla="*/ 2114 w 2482"/>
                <a:gd name="T19" fmla="*/ 3280 h 3280"/>
                <a:gd name="T20" fmla="*/ 1673 w 2482"/>
                <a:gd name="T21" fmla="*/ 2244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2" h="3280">
                  <a:moveTo>
                    <a:pt x="1673" y="2244"/>
                  </a:moveTo>
                  <a:cubicBezTo>
                    <a:pt x="1673" y="2244"/>
                    <a:pt x="1777" y="1939"/>
                    <a:pt x="1830" y="1858"/>
                  </a:cubicBezTo>
                  <a:cubicBezTo>
                    <a:pt x="1883" y="1776"/>
                    <a:pt x="1933" y="1737"/>
                    <a:pt x="1936" y="1649"/>
                  </a:cubicBezTo>
                  <a:cubicBezTo>
                    <a:pt x="1940" y="1560"/>
                    <a:pt x="2206" y="1632"/>
                    <a:pt x="2206" y="1632"/>
                  </a:cubicBezTo>
                  <a:cubicBezTo>
                    <a:pt x="2206" y="1632"/>
                    <a:pt x="2482" y="746"/>
                    <a:pt x="2084" y="373"/>
                  </a:cubicBezTo>
                  <a:cubicBezTo>
                    <a:pt x="1686" y="0"/>
                    <a:pt x="1022" y="163"/>
                    <a:pt x="1022" y="454"/>
                  </a:cubicBezTo>
                  <a:cubicBezTo>
                    <a:pt x="1022" y="746"/>
                    <a:pt x="1097" y="912"/>
                    <a:pt x="1047" y="1153"/>
                  </a:cubicBezTo>
                  <a:cubicBezTo>
                    <a:pt x="996" y="1394"/>
                    <a:pt x="859" y="1613"/>
                    <a:pt x="799" y="1723"/>
                  </a:cubicBezTo>
                  <a:cubicBezTo>
                    <a:pt x="740" y="1833"/>
                    <a:pt x="339" y="2077"/>
                    <a:pt x="169" y="2610"/>
                  </a:cubicBezTo>
                  <a:cubicBezTo>
                    <a:pt x="0" y="3142"/>
                    <a:pt x="1970" y="2873"/>
                    <a:pt x="2114" y="3280"/>
                  </a:cubicBezTo>
                  <a:lnTo>
                    <a:pt x="1673" y="2244"/>
                  </a:lnTo>
                  <a:close/>
                </a:path>
              </a:pathLst>
            </a:custGeom>
            <a:solidFill>
              <a:srgbClr val="80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EF8EA1-C550-4E0F-AEC6-32DFE9CB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38" y="3095681"/>
              <a:ext cx="3340316" cy="3763907"/>
            </a:xfrm>
            <a:custGeom>
              <a:avLst/>
              <a:gdLst>
                <a:gd name="T0" fmla="*/ 230 w 2320"/>
                <a:gd name="T1" fmla="*/ 883 h 2613"/>
                <a:gd name="T2" fmla="*/ 789 w 2320"/>
                <a:gd name="T3" fmla="*/ 207 h 2613"/>
                <a:gd name="T4" fmla="*/ 925 w 2320"/>
                <a:gd name="T5" fmla="*/ 0 h 2613"/>
                <a:gd name="T6" fmla="*/ 1699 w 2320"/>
                <a:gd name="T7" fmla="*/ 618 h 2613"/>
                <a:gd name="T8" fmla="*/ 1699 w 2320"/>
                <a:gd name="T9" fmla="*/ 952 h 2613"/>
                <a:gd name="T10" fmla="*/ 2320 w 2320"/>
                <a:gd name="T11" fmla="*/ 2613 h 2613"/>
                <a:gd name="T12" fmla="*/ 74 w 2320"/>
                <a:gd name="T13" fmla="*/ 2613 h 2613"/>
                <a:gd name="T14" fmla="*/ 230 w 2320"/>
                <a:gd name="T15" fmla="*/ 883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0" h="2613">
                  <a:moveTo>
                    <a:pt x="230" y="883"/>
                  </a:moveTo>
                  <a:cubicBezTo>
                    <a:pt x="443" y="489"/>
                    <a:pt x="789" y="207"/>
                    <a:pt x="789" y="207"/>
                  </a:cubicBezTo>
                  <a:cubicBezTo>
                    <a:pt x="925" y="0"/>
                    <a:pt x="925" y="0"/>
                    <a:pt x="925" y="0"/>
                  </a:cubicBezTo>
                  <a:cubicBezTo>
                    <a:pt x="1699" y="618"/>
                    <a:pt x="1699" y="618"/>
                    <a:pt x="1699" y="618"/>
                  </a:cubicBezTo>
                  <a:cubicBezTo>
                    <a:pt x="1729" y="685"/>
                    <a:pt x="1633" y="775"/>
                    <a:pt x="1699" y="952"/>
                  </a:cubicBezTo>
                  <a:cubicBezTo>
                    <a:pt x="1875" y="1428"/>
                    <a:pt x="2276" y="2488"/>
                    <a:pt x="2320" y="2613"/>
                  </a:cubicBezTo>
                  <a:cubicBezTo>
                    <a:pt x="74" y="2613"/>
                    <a:pt x="74" y="2613"/>
                    <a:pt x="74" y="2613"/>
                  </a:cubicBezTo>
                  <a:cubicBezTo>
                    <a:pt x="0" y="2245"/>
                    <a:pt x="26" y="1260"/>
                    <a:pt x="230" y="8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BC4E3E4-8C61-42A8-B804-4825BC94C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31" y="679700"/>
              <a:ext cx="1904646" cy="2827468"/>
            </a:xfrm>
            <a:custGeom>
              <a:avLst/>
              <a:gdLst>
                <a:gd name="T0" fmla="*/ 1076 w 1323"/>
                <a:gd name="T1" fmla="*/ 283 h 1963"/>
                <a:gd name="T2" fmla="*/ 1203 w 1323"/>
                <a:gd name="T3" fmla="*/ 743 h 1963"/>
                <a:gd name="T4" fmla="*/ 1154 w 1323"/>
                <a:gd name="T5" fmla="*/ 920 h 1963"/>
                <a:gd name="T6" fmla="*/ 1313 w 1323"/>
                <a:gd name="T7" fmla="*/ 1245 h 1963"/>
                <a:gd name="T8" fmla="*/ 1162 w 1323"/>
                <a:gd name="T9" fmla="*/ 1380 h 1963"/>
                <a:gd name="T10" fmla="*/ 1187 w 1323"/>
                <a:gd name="T11" fmla="*/ 1498 h 1963"/>
                <a:gd name="T12" fmla="*/ 1158 w 1323"/>
                <a:gd name="T13" fmla="*/ 1570 h 1963"/>
                <a:gd name="T14" fmla="*/ 1150 w 1323"/>
                <a:gd name="T15" fmla="*/ 1648 h 1963"/>
                <a:gd name="T16" fmla="*/ 1062 w 1323"/>
                <a:gd name="T17" fmla="*/ 1888 h 1963"/>
                <a:gd name="T18" fmla="*/ 603 w 1323"/>
                <a:gd name="T19" fmla="*/ 1818 h 1963"/>
                <a:gd name="T20" fmla="*/ 289 w 1323"/>
                <a:gd name="T21" fmla="*/ 1476 h 1963"/>
                <a:gd name="T22" fmla="*/ 268 w 1323"/>
                <a:gd name="T23" fmla="*/ 1331 h 1963"/>
                <a:gd name="T24" fmla="*/ 77 w 1323"/>
                <a:gd name="T25" fmla="*/ 1176 h 1963"/>
                <a:gd name="T26" fmla="*/ 12 w 1323"/>
                <a:gd name="T27" fmla="*/ 532 h 1963"/>
                <a:gd name="T28" fmla="*/ 601 w 1323"/>
                <a:gd name="T29" fmla="*/ 36 h 1963"/>
                <a:gd name="T30" fmla="*/ 1076 w 1323"/>
                <a:gd name="T31" fmla="*/ 28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3" h="1963">
                  <a:moveTo>
                    <a:pt x="1076" y="283"/>
                  </a:moveTo>
                  <a:cubicBezTo>
                    <a:pt x="1076" y="283"/>
                    <a:pt x="1217" y="724"/>
                    <a:pt x="1203" y="743"/>
                  </a:cubicBezTo>
                  <a:cubicBezTo>
                    <a:pt x="1189" y="762"/>
                    <a:pt x="1154" y="920"/>
                    <a:pt x="1154" y="920"/>
                  </a:cubicBezTo>
                  <a:cubicBezTo>
                    <a:pt x="1154" y="920"/>
                    <a:pt x="1304" y="1184"/>
                    <a:pt x="1313" y="1245"/>
                  </a:cubicBezTo>
                  <a:cubicBezTo>
                    <a:pt x="1323" y="1306"/>
                    <a:pt x="1162" y="1380"/>
                    <a:pt x="1162" y="1380"/>
                  </a:cubicBezTo>
                  <a:cubicBezTo>
                    <a:pt x="1187" y="1498"/>
                    <a:pt x="1187" y="1498"/>
                    <a:pt x="1187" y="1498"/>
                  </a:cubicBezTo>
                  <a:cubicBezTo>
                    <a:pt x="1187" y="1498"/>
                    <a:pt x="1159" y="1561"/>
                    <a:pt x="1158" y="1570"/>
                  </a:cubicBezTo>
                  <a:cubicBezTo>
                    <a:pt x="1155" y="1587"/>
                    <a:pt x="1168" y="1638"/>
                    <a:pt x="1150" y="1648"/>
                  </a:cubicBezTo>
                  <a:cubicBezTo>
                    <a:pt x="1073" y="1691"/>
                    <a:pt x="1156" y="1812"/>
                    <a:pt x="1062" y="1888"/>
                  </a:cubicBezTo>
                  <a:cubicBezTo>
                    <a:pt x="968" y="1963"/>
                    <a:pt x="753" y="1870"/>
                    <a:pt x="603" y="1818"/>
                  </a:cubicBezTo>
                  <a:cubicBezTo>
                    <a:pt x="453" y="1766"/>
                    <a:pt x="308" y="1660"/>
                    <a:pt x="289" y="1476"/>
                  </a:cubicBezTo>
                  <a:cubicBezTo>
                    <a:pt x="270" y="1293"/>
                    <a:pt x="268" y="1331"/>
                    <a:pt x="268" y="1331"/>
                  </a:cubicBezTo>
                  <a:cubicBezTo>
                    <a:pt x="268" y="1331"/>
                    <a:pt x="106" y="1345"/>
                    <a:pt x="77" y="1176"/>
                  </a:cubicBezTo>
                  <a:cubicBezTo>
                    <a:pt x="49" y="1006"/>
                    <a:pt x="19" y="658"/>
                    <a:pt x="12" y="532"/>
                  </a:cubicBezTo>
                  <a:cubicBezTo>
                    <a:pt x="0" y="327"/>
                    <a:pt x="231" y="0"/>
                    <a:pt x="601" y="36"/>
                  </a:cubicBezTo>
                  <a:cubicBezTo>
                    <a:pt x="1015" y="76"/>
                    <a:pt x="1064" y="244"/>
                    <a:pt x="1076" y="283"/>
                  </a:cubicBezTo>
                  <a:close/>
                </a:path>
              </a:pathLst>
            </a:custGeom>
            <a:gradFill>
              <a:gsLst>
                <a:gs pos="0">
                  <a:srgbClr val="804C4C"/>
                </a:gs>
                <a:gs pos="100000">
                  <a:srgbClr val="935F37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D9BDBDE-7AF3-4ABB-A929-8880E980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765" y="260648"/>
              <a:ext cx="2449263" cy="2527929"/>
            </a:xfrm>
            <a:custGeom>
              <a:avLst/>
              <a:gdLst>
                <a:gd name="T0" fmla="*/ 1510 w 1701"/>
                <a:gd name="T1" fmla="*/ 634 h 1755"/>
                <a:gd name="T2" fmla="*/ 1548 w 1701"/>
                <a:gd name="T3" fmla="*/ 226 h 1755"/>
                <a:gd name="T4" fmla="*/ 457 w 1701"/>
                <a:gd name="T5" fmla="*/ 191 h 1755"/>
                <a:gd name="T6" fmla="*/ 18 w 1701"/>
                <a:gd name="T7" fmla="*/ 915 h 1755"/>
                <a:gd name="T8" fmla="*/ 213 w 1701"/>
                <a:gd name="T9" fmla="*/ 1730 h 1755"/>
                <a:gd name="T10" fmla="*/ 354 w 1701"/>
                <a:gd name="T11" fmla="*/ 1670 h 1755"/>
                <a:gd name="T12" fmla="*/ 488 w 1701"/>
                <a:gd name="T13" fmla="*/ 1109 h 1755"/>
                <a:gd name="T14" fmla="*/ 817 w 1701"/>
                <a:gd name="T15" fmla="*/ 1282 h 1755"/>
                <a:gd name="T16" fmla="*/ 949 w 1701"/>
                <a:gd name="T17" fmla="*/ 1235 h 1755"/>
                <a:gd name="T18" fmla="*/ 1034 w 1701"/>
                <a:gd name="T19" fmla="*/ 1053 h 1755"/>
                <a:gd name="T20" fmla="*/ 1103 w 1701"/>
                <a:gd name="T21" fmla="*/ 884 h 1755"/>
                <a:gd name="T22" fmla="*/ 1118 w 1701"/>
                <a:gd name="T23" fmla="*/ 649 h 1755"/>
                <a:gd name="T24" fmla="*/ 1510 w 1701"/>
                <a:gd name="T25" fmla="*/ 63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1" h="1755">
                  <a:moveTo>
                    <a:pt x="1510" y="634"/>
                  </a:moveTo>
                  <a:cubicBezTo>
                    <a:pt x="1510" y="634"/>
                    <a:pt x="1701" y="321"/>
                    <a:pt x="1548" y="226"/>
                  </a:cubicBezTo>
                  <a:cubicBezTo>
                    <a:pt x="1396" y="131"/>
                    <a:pt x="805" y="0"/>
                    <a:pt x="457" y="191"/>
                  </a:cubicBezTo>
                  <a:cubicBezTo>
                    <a:pt x="109" y="382"/>
                    <a:pt x="37" y="602"/>
                    <a:pt x="18" y="915"/>
                  </a:cubicBezTo>
                  <a:cubicBezTo>
                    <a:pt x="0" y="1228"/>
                    <a:pt x="222" y="1570"/>
                    <a:pt x="213" y="1730"/>
                  </a:cubicBezTo>
                  <a:cubicBezTo>
                    <a:pt x="213" y="1730"/>
                    <a:pt x="335" y="1755"/>
                    <a:pt x="354" y="1670"/>
                  </a:cubicBezTo>
                  <a:cubicBezTo>
                    <a:pt x="372" y="1586"/>
                    <a:pt x="385" y="1250"/>
                    <a:pt x="488" y="1109"/>
                  </a:cubicBezTo>
                  <a:cubicBezTo>
                    <a:pt x="592" y="968"/>
                    <a:pt x="780" y="1156"/>
                    <a:pt x="817" y="1282"/>
                  </a:cubicBezTo>
                  <a:cubicBezTo>
                    <a:pt x="855" y="1407"/>
                    <a:pt x="971" y="1335"/>
                    <a:pt x="949" y="1235"/>
                  </a:cubicBezTo>
                  <a:cubicBezTo>
                    <a:pt x="927" y="1134"/>
                    <a:pt x="983" y="1087"/>
                    <a:pt x="1034" y="1053"/>
                  </a:cubicBezTo>
                  <a:cubicBezTo>
                    <a:pt x="1084" y="1018"/>
                    <a:pt x="1143" y="977"/>
                    <a:pt x="1103" y="884"/>
                  </a:cubicBezTo>
                  <a:cubicBezTo>
                    <a:pt x="1062" y="790"/>
                    <a:pt x="1037" y="683"/>
                    <a:pt x="1118" y="649"/>
                  </a:cubicBezTo>
                  <a:cubicBezTo>
                    <a:pt x="1200" y="614"/>
                    <a:pt x="1412" y="571"/>
                    <a:pt x="1510" y="6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F630B71-BBBA-42B1-A2D5-C096AF474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461" y="3917144"/>
              <a:ext cx="261719" cy="379718"/>
            </a:xfrm>
            <a:custGeom>
              <a:avLst/>
              <a:gdLst>
                <a:gd name="T0" fmla="*/ 150 w 173"/>
                <a:gd name="T1" fmla="*/ 0 h 251"/>
                <a:gd name="T2" fmla="*/ 173 w 173"/>
                <a:gd name="T3" fmla="*/ 212 h 251"/>
                <a:gd name="T4" fmla="*/ 106 w 173"/>
                <a:gd name="T5" fmla="*/ 251 h 251"/>
                <a:gd name="T6" fmla="*/ 0 w 173"/>
                <a:gd name="T7" fmla="*/ 107 h 251"/>
                <a:gd name="T8" fmla="*/ 150 w 173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51">
                  <a:moveTo>
                    <a:pt x="150" y="0"/>
                  </a:moveTo>
                  <a:lnTo>
                    <a:pt x="173" y="212"/>
                  </a:lnTo>
                  <a:lnTo>
                    <a:pt x="106" y="251"/>
                  </a:lnTo>
                  <a:lnTo>
                    <a:pt x="0" y="10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D55CBCD-2AC2-4056-BF44-7F0238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769" y="4200043"/>
              <a:ext cx="874413" cy="2659545"/>
            </a:xfrm>
            <a:custGeom>
              <a:avLst/>
              <a:gdLst>
                <a:gd name="T0" fmla="*/ 101 w 578"/>
                <a:gd name="T1" fmla="*/ 701 h 1758"/>
                <a:gd name="T2" fmla="*/ 0 w 578"/>
                <a:gd name="T3" fmla="*/ 39 h 1758"/>
                <a:gd name="T4" fmla="*/ 59 w 578"/>
                <a:gd name="T5" fmla="*/ 0 h 1758"/>
                <a:gd name="T6" fmla="*/ 417 w 578"/>
                <a:gd name="T7" fmla="*/ 786 h 1758"/>
                <a:gd name="T8" fmla="*/ 578 w 578"/>
                <a:gd name="T9" fmla="*/ 1758 h 1758"/>
                <a:gd name="T10" fmla="*/ 532 w 578"/>
                <a:gd name="T11" fmla="*/ 1758 h 1758"/>
                <a:gd name="T12" fmla="*/ 101 w 578"/>
                <a:gd name="T13" fmla="*/ 701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" h="1758">
                  <a:moveTo>
                    <a:pt x="101" y="701"/>
                  </a:moveTo>
                  <a:lnTo>
                    <a:pt x="0" y="39"/>
                  </a:lnTo>
                  <a:lnTo>
                    <a:pt x="59" y="0"/>
                  </a:lnTo>
                  <a:lnTo>
                    <a:pt x="417" y="786"/>
                  </a:lnTo>
                  <a:lnTo>
                    <a:pt x="578" y="1758"/>
                  </a:lnTo>
                  <a:lnTo>
                    <a:pt x="532" y="1758"/>
                  </a:lnTo>
                  <a:lnTo>
                    <a:pt x="101" y="70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2A401951-D6C8-4872-B9DC-088D4A6E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70" y="2941373"/>
              <a:ext cx="1449286" cy="1426593"/>
            </a:xfrm>
            <a:custGeom>
              <a:avLst/>
              <a:gdLst>
                <a:gd name="T0" fmla="*/ 1007 w 1007"/>
                <a:gd name="T1" fmla="*/ 683 h 990"/>
                <a:gd name="T2" fmla="*/ 813 w 1007"/>
                <a:gd name="T3" fmla="*/ 990 h 990"/>
                <a:gd name="T4" fmla="*/ 0 w 1007"/>
                <a:gd name="T5" fmla="*/ 276 h 990"/>
                <a:gd name="T6" fmla="*/ 136 w 1007"/>
                <a:gd name="T7" fmla="*/ 0 h 990"/>
                <a:gd name="T8" fmla="*/ 1007 w 1007"/>
                <a:gd name="T9" fmla="*/ 68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990">
                  <a:moveTo>
                    <a:pt x="1007" y="683"/>
                  </a:moveTo>
                  <a:cubicBezTo>
                    <a:pt x="813" y="990"/>
                    <a:pt x="813" y="990"/>
                    <a:pt x="813" y="990"/>
                  </a:cubicBezTo>
                  <a:cubicBezTo>
                    <a:pt x="813" y="990"/>
                    <a:pt x="353" y="332"/>
                    <a:pt x="0" y="27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606" y="220"/>
                    <a:pt x="1007" y="6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CF16281-39A2-4957-9AD2-FE84888A4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611" y="3228809"/>
              <a:ext cx="2353955" cy="3630779"/>
            </a:xfrm>
            <a:custGeom>
              <a:avLst/>
              <a:gdLst>
                <a:gd name="T0" fmla="*/ 561 w 1634"/>
                <a:gd name="T1" fmla="*/ 647 h 2521"/>
                <a:gd name="T2" fmla="*/ 656 w 1634"/>
                <a:gd name="T3" fmla="*/ 560 h 2521"/>
                <a:gd name="T4" fmla="*/ 457 w 1634"/>
                <a:gd name="T5" fmla="*/ 497 h 2521"/>
                <a:gd name="T6" fmla="*/ 370 w 1634"/>
                <a:gd name="T7" fmla="*/ 428 h 2521"/>
                <a:gd name="T8" fmla="*/ 0 w 1634"/>
                <a:gd name="T9" fmla="*/ 216 h 2521"/>
                <a:gd name="T10" fmla="*/ 190 w 1634"/>
                <a:gd name="T11" fmla="*/ 0 h 2521"/>
                <a:gd name="T12" fmla="*/ 877 w 1634"/>
                <a:gd name="T13" fmla="*/ 616 h 2521"/>
                <a:gd name="T14" fmla="*/ 1634 w 1634"/>
                <a:gd name="T15" fmla="*/ 2521 h 2521"/>
                <a:gd name="T16" fmla="*/ 1566 w 1634"/>
                <a:gd name="T17" fmla="*/ 2521 h 2521"/>
                <a:gd name="T18" fmla="*/ 561 w 1634"/>
                <a:gd name="T19" fmla="*/ 647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4" h="2521">
                  <a:moveTo>
                    <a:pt x="561" y="647"/>
                  </a:moveTo>
                  <a:cubicBezTo>
                    <a:pt x="656" y="560"/>
                    <a:pt x="656" y="560"/>
                    <a:pt x="656" y="560"/>
                  </a:cubicBezTo>
                  <a:cubicBezTo>
                    <a:pt x="457" y="497"/>
                    <a:pt x="457" y="497"/>
                    <a:pt x="457" y="497"/>
                  </a:cubicBezTo>
                  <a:cubicBezTo>
                    <a:pt x="457" y="497"/>
                    <a:pt x="507" y="547"/>
                    <a:pt x="370" y="428"/>
                  </a:cubicBezTo>
                  <a:cubicBezTo>
                    <a:pt x="232" y="309"/>
                    <a:pt x="0" y="216"/>
                    <a:pt x="0" y="21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544" y="129"/>
                    <a:pt x="877" y="616"/>
                    <a:pt x="877" y="616"/>
                  </a:cubicBezTo>
                  <a:cubicBezTo>
                    <a:pt x="1221" y="1141"/>
                    <a:pt x="1477" y="2066"/>
                    <a:pt x="1634" y="2521"/>
                  </a:cubicBezTo>
                  <a:cubicBezTo>
                    <a:pt x="1566" y="2521"/>
                    <a:pt x="1566" y="2521"/>
                    <a:pt x="1566" y="2521"/>
                  </a:cubicBezTo>
                  <a:cubicBezTo>
                    <a:pt x="1181" y="1778"/>
                    <a:pt x="561" y="647"/>
                    <a:pt x="561" y="64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91F52E86-F956-408E-9F06-65A41C7FE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7" y="2278756"/>
              <a:ext cx="2828982" cy="3193572"/>
            </a:xfrm>
            <a:custGeom>
              <a:avLst/>
              <a:gdLst>
                <a:gd name="T0" fmla="*/ 0 w 1964"/>
                <a:gd name="T1" fmla="*/ 2217 h 2217"/>
                <a:gd name="T2" fmla="*/ 1487 w 1964"/>
                <a:gd name="T3" fmla="*/ 1337 h 2217"/>
                <a:gd name="T4" fmla="*/ 1431 w 1964"/>
                <a:gd name="T5" fmla="*/ 518 h 2217"/>
                <a:gd name="T6" fmla="*/ 1470 w 1964"/>
                <a:gd name="T7" fmla="*/ 526 h 2217"/>
                <a:gd name="T8" fmla="*/ 1505 w 1964"/>
                <a:gd name="T9" fmla="*/ 326 h 2217"/>
                <a:gd name="T10" fmla="*/ 1572 w 1964"/>
                <a:gd name="T11" fmla="*/ 355 h 2217"/>
                <a:gd name="T12" fmla="*/ 1640 w 1964"/>
                <a:gd name="T13" fmla="*/ 228 h 2217"/>
                <a:gd name="T14" fmla="*/ 1675 w 1964"/>
                <a:gd name="T15" fmla="*/ 322 h 2217"/>
                <a:gd name="T16" fmla="*/ 1725 w 1964"/>
                <a:gd name="T17" fmla="*/ 589 h 2217"/>
                <a:gd name="T18" fmla="*/ 1831 w 1964"/>
                <a:gd name="T19" fmla="*/ 21 h 2217"/>
                <a:gd name="T20" fmla="*/ 1893 w 1964"/>
                <a:gd name="T21" fmla="*/ 70 h 2217"/>
                <a:gd name="T22" fmla="*/ 1877 w 1964"/>
                <a:gd name="T23" fmla="*/ 478 h 2217"/>
                <a:gd name="T24" fmla="*/ 1938 w 1964"/>
                <a:gd name="T25" fmla="*/ 933 h 2217"/>
                <a:gd name="T26" fmla="*/ 1578 w 1964"/>
                <a:gd name="T27" fmla="*/ 1732 h 2217"/>
                <a:gd name="T28" fmla="*/ 0 w 1964"/>
                <a:gd name="T29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4" h="2217">
                  <a:moveTo>
                    <a:pt x="0" y="2217"/>
                  </a:moveTo>
                  <a:cubicBezTo>
                    <a:pt x="0" y="2217"/>
                    <a:pt x="1450" y="1677"/>
                    <a:pt x="1487" y="1337"/>
                  </a:cubicBezTo>
                  <a:cubicBezTo>
                    <a:pt x="1530" y="943"/>
                    <a:pt x="1317" y="555"/>
                    <a:pt x="1431" y="518"/>
                  </a:cubicBezTo>
                  <a:cubicBezTo>
                    <a:pt x="1431" y="518"/>
                    <a:pt x="1454" y="507"/>
                    <a:pt x="1470" y="526"/>
                  </a:cubicBezTo>
                  <a:cubicBezTo>
                    <a:pt x="1470" y="526"/>
                    <a:pt x="1463" y="354"/>
                    <a:pt x="1505" y="326"/>
                  </a:cubicBezTo>
                  <a:cubicBezTo>
                    <a:pt x="1548" y="299"/>
                    <a:pt x="1570" y="334"/>
                    <a:pt x="1572" y="355"/>
                  </a:cubicBezTo>
                  <a:cubicBezTo>
                    <a:pt x="1572" y="355"/>
                    <a:pt x="1561" y="229"/>
                    <a:pt x="1640" y="228"/>
                  </a:cubicBezTo>
                  <a:cubicBezTo>
                    <a:pt x="1640" y="228"/>
                    <a:pt x="1668" y="245"/>
                    <a:pt x="1675" y="322"/>
                  </a:cubicBezTo>
                  <a:cubicBezTo>
                    <a:pt x="1681" y="400"/>
                    <a:pt x="1717" y="560"/>
                    <a:pt x="1725" y="589"/>
                  </a:cubicBezTo>
                  <a:cubicBezTo>
                    <a:pt x="1733" y="617"/>
                    <a:pt x="1729" y="121"/>
                    <a:pt x="1831" y="21"/>
                  </a:cubicBezTo>
                  <a:cubicBezTo>
                    <a:pt x="1831" y="21"/>
                    <a:pt x="1896" y="0"/>
                    <a:pt x="1893" y="70"/>
                  </a:cubicBezTo>
                  <a:cubicBezTo>
                    <a:pt x="1889" y="139"/>
                    <a:pt x="1858" y="324"/>
                    <a:pt x="1877" y="478"/>
                  </a:cubicBezTo>
                  <a:cubicBezTo>
                    <a:pt x="1895" y="633"/>
                    <a:pt x="1964" y="797"/>
                    <a:pt x="1938" y="933"/>
                  </a:cubicBezTo>
                  <a:cubicBezTo>
                    <a:pt x="1912" y="1068"/>
                    <a:pt x="1652" y="1609"/>
                    <a:pt x="1578" y="1732"/>
                  </a:cubicBezTo>
                  <a:cubicBezTo>
                    <a:pt x="1504" y="1855"/>
                    <a:pt x="0" y="2217"/>
                    <a:pt x="0" y="2217"/>
                  </a:cubicBezTo>
                  <a:close/>
                </a:path>
              </a:pathLst>
            </a:custGeom>
            <a:solidFill>
              <a:srgbClr val="935F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4D93BC88-02EC-465A-870F-3018E5B36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702" y="2133525"/>
              <a:ext cx="1978774" cy="2187544"/>
            </a:xfrm>
            <a:custGeom>
              <a:avLst/>
              <a:gdLst>
                <a:gd name="T0" fmla="*/ 946 w 1374"/>
                <a:gd name="T1" fmla="*/ 39 h 1519"/>
                <a:gd name="T2" fmla="*/ 1312 w 1374"/>
                <a:gd name="T3" fmla="*/ 154 h 1519"/>
                <a:gd name="T4" fmla="*/ 1334 w 1374"/>
                <a:gd name="T5" fmla="*/ 235 h 1519"/>
                <a:gd name="T6" fmla="*/ 599 w 1374"/>
                <a:gd name="T7" fmla="*/ 1484 h 1519"/>
                <a:gd name="T8" fmla="*/ 527 w 1374"/>
                <a:gd name="T9" fmla="*/ 1501 h 1519"/>
                <a:gd name="T10" fmla="*/ 81 w 1374"/>
                <a:gd name="T11" fmla="*/ 1318 h 1519"/>
                <a:gd name="T12" fmla="*/ 26 w 1374"/>
                <a:gd name="T13" fmla="*/ 1219 h 1519"/>
                <a:gd name="T14" fmla="*/ 822 w 1374"/>
                <a:gd name="T15" fmla="*/ 73 h 1519"/>
                <a:gd name="T16" fmla="*/ 946 w 1374"/>
                <a:gd name="T17" fmla="*/ 3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1519">
                  <a:moveTo>
                    <a:pt x="946" y="39"/>
                  </a:moveTo>
                  <a:cubicBezTo>
                    <a:pt x="1312" y="154"/>
                    <a:pt x="1312" y="154"/>
                    <a:pt x="1312" y="154"/>
                  </a:cubicBezTo>
                  <a:cubicBezTo>
                    <a:pt x="1312" y="154"/>
                    <a:pt x="1374" y="163"/>
                    <a:pt x="1334" y="235"/>
                  </a:cubicBezTo>
                  <a:cubicBezTo>
                    <a:pt x="599" y="1484"/>
                    <a:pt x="599" y="1484"/>
                    <a:pt x="599" y="1484"/>
                  </a:cubicBezTo>
                  <a:cubicBezTo>
                    <a:pt x="599" y="1484"/>
                    <a:pt x="577" y="1519"/>
                    <a:pt x="527" y="1501"/>
                  </a:cubicBezTo>
                  <a:cubicBezTo>
                    <a:pt x="81" y="1318"/>
                    <a:pt x="81" y="1318"/>
                    <a:pt x="81" y="1318"/>
                  </a:cubicBezTo>
                  <a:cubicBezTo>
                    <a:pt x="81" y="1318"/>
                    <a:pt x="0" y="1298"/>
                    <a:pt x="26" y="1219"/>
                  </a:cubicBezTo>
                  <a:cubicBezTo>
                    <a:pt x="822" y="73"/>
                    <a:pt x="822" y="73"/>
                    <a:pt x="822" y="73"/>
                  </a:cubicBezTo>
                  <a:cubicBezTo>
                    <a:pt x="822" y="73"/>
                    <a:pt x="861" y="0"/>
                    <a:pt x="946" y="3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0C2549B4-3FAA-4B00-8973-A1D006A63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302" y="2112116"/>
              <a:ext cx="1893703" cy="2134720"/>
            </a:xfrm>
            <a:custGeom>
              <a:avLst/>
              <a:gdLst>
                <a:gd name="T0" fmla="*/ 906 w 1329"/>
                <a:gd name="T1" fmla="*/ 38 h 1498"/>
                <a:gd name="T2" fmla="*/ 1267 w 1329"/>
                <a:gd name="T3" fmla="*/ 152 h 1498"/>
                <a:gd name="T4" fmla="*/ 1289 w 1329"/>
                <a:gd name="T5" fmla="*/ 231 h 1498"/>
                <a:gd name="T6" fmla="*/ 564 w 1329"/>
                <a:gd name="T7" fmla="*/ 1464 h 1498"/>
                <a:gd name="T8" fmla="*/ 493 w 1329"/>
                <a:gd name="T9" fmla="*/ 1481 h 1498"/>
                <a:gd name="T10" fmla="*/ 53 w 1329"/>
                <a:gd name="T11" fmla="*/ 1300 h 1498"/>
                <a:gd name="T12" fmla="*/ 27 w 1329"/>
                <a:gd name="T13" fmla="*/ 1222 h 1498"/>
                <a:gd name="T14" fmla="*/ 784 w 1329"/>
                <a:gd name="T15" fmla="*/ 72 h 1498"/>
                <a:gd name="T16" fmla="*/ 906 w 1329"/>
                <a:gd name="T17" fmla="*/ 3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9" h="1498">
                  <a:moveTo>
                    <a:pt x="906" y="38"/>
                  </a:moveTo>
                  <a:cubicBezTo>
                    <a:pt x="1267" y="152"/>
                    <a:pt x="1267" y="152"/>
                    <a:pt x="1267" y="152"/>
                  </a:cubicBezTo>
                  <a:cubicBezTo>
                    <a:pt x="1267" y="152"/>
                    <a:pt x="1329" y="161"/>
                    <a:pt x="1289" y="231"/>
                  </a:cubicBezTo>
                  <a:cubicBezTo>
                    <a:pt x="564" y="1464"/>
                    <a:pt x="564" y="1464"/>
                    <a:pt x="564" y="1464"/>
                  </a:cubicBezTo>
                  <a:cubicBezTo>
                    <a:pt x="564" y="1464"/>
                    <a:pt x="542" y="1498"/>
                    <a:pt x="493" y="1481"/>
                  </a:cubicBezTo>
                  <a:cubicBezTo>
                    <a:pt x="53" y="1300"/>
                    <a:pt x="53" y="1300"/>
                    <a:pt x="53" y="1300"/>
                  </a:cubicBezTo>
                  <a:cubicBezTo>
                    <a:pt x="53" y="1300"/>
                    <a:pt x="0" y="1285"/>
                    <a:pt x="27" y="1222"/>
                  </a:cubicBezTo>
                  <a:cubicBezTo>
                    <a:pt x="784" y="72"/>
                    <a:pt x="784" y="72"/>
                    <a:pt x="784" y="72"/>
                  </a:cubicBezTo>
                  <a:cubicBezTo>
                    <a:pt x="784" y="72"/>
                    <a:pt x="822" y="0"/>
                    <a:pt x="906" y="3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976F2BC-8E0F-467D-B10D-283C4959A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3" y="2841526"/>
              <a:ext cx="7458225" cy="3491599"/>
            </a:xfrm>
            <a:custGeom>
              <a:avLst/>
              <a:gdLst>
                <a:gd name="T0" fmla="*/ 287 w 5179"/>
                <a:gd name="T1" fmla="*/ 1060 h 2425"/>
                <a:gd name="T2" fmla="*/ 1151 w 5179"/>
                <a:gd name="T3" fmla="*/ 1427 h 2425"/>
                <a:gd name="T4" fmla="*/ 2560 w 5179"/>
                <a:gd name="T5" fmla="*/ 1947 h 2425"/>
                <a:gd name="T6" fmla="*/ 3926 w 5179"/>
                <a:gd name="T7" fmla="*/ 1385 h 2425"/>
                <a:gd name="T8" fmla="*/ 4579 w 5179"/>
                <a:gd name="T9" fmla="*/ 929 h 2425"/>
                <a:gd name="T10" fmla="*/ 4751 w 5179"/>
                <a:gd name="T11" fmla="*/ 571 h 2425"/>
                <a:gd name="T12" fmla="*/ 4969 w 5179"/>
                <a:gd name="T13" fmla="*/ 289 h 2425"/>
                <a:gd name="T14" fmla="*/ 5179 w 5179"/>
                <a:gd name="T15" fmla="*/ 87 h 2425"/>
                <a:gd name="T16" fmla="*/ 5123 w 5179"/>
                <a:gd name="T17" fmla="*/ 302 h 2425"/>
                <a:gd name="T18" fmla="*/ 5056 w 5179"/>
                <a:gd name="T19" fmla="*/ 736 h 2425"/>
                <a:gd name="T20" fmla="*/ 4838 w 5179"/>
                <a:gd name="T21" fmla="*/ 1226 h 2425"/>
                <a:gd name="T22" fmla="*/ 4254 w 5179"/>
                <a:gd name="T23" fmla="*/ 1609 h 2425"/>
                <a:gd name="T24" fmla="*/ 2511 w 5179"/>
                <a:gd name="T25" fmla="*/ 2409 h 2425"/>
                <a:gd name="T26" fmla="*/ 1671 w 5179"/>
                <a:gd name="T27" fmla="*/ 2283 h 2425"/>
                <a:gd name="T28" fmla="*/ 378 w 5179"/>
                <a:gd name="T29" fmla="*/ 1947 h 2425"/>
                <a:gd name="T30" fmla="*/ 287 w 5179"/>
                <a:gd name="T31" fmla="*/ 1060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9" h="2425">
                  <a:moveTo>
                    <a:pt x="287" y="1060"/>
                  </a:moveTo>
                  <a:cubicBezTo>
                    <a:pt x="287" y="1060"/>
                    <a:pt x="471" y="944"/>
                    <a:pt x="1151" y="1427"/>
                  </a:cubicBezTo>
                  <a:cubicBezTo>
                    <a:pt x="1522" y="1690"/>
                    <a:pt x="2349" y="1857"/>
                    <a:pt x="2560" y="1947"/>
                  </a:cubicBezTo>
                  <a:cubicBezTo>
                    <a:pt x="2560" y="1947"/>
                    <a:pt x="3190" y="1547"/>
                    <a:pt x="3926" y="1385"/>
                  </a:cubicBezTo>
                  <a:cubicBezTo>
                    <a:pt x="4404" y="1281"/>
                    <a:pt x="4558" y="1124"/>
                    <a:pt x="4579" y="929"/>
                  </a:cubicBezTo>
                  <a:cubicBezTo>
                    <a:pt x="4601" y="734"/>
                    <a:pt x="4615" y="655"/>
                    <a:pt x="4751" y="571"/>
                  </a:cubicBezTo>
                  <a:cubicBezTo>
                    <a:pt x="4887" y="487"/>
                    <a:pt x="4961" y="456"/>
                    <a:pt x="4969" y="289"/>
                  </a:cubicBezTo>
                  <a:cubicBezTo>
                    <a:pt x="4978" y="122"/>
                    <a:pt x="5121" y="0"/>
                    <a:pt x="5179" y="87"/>
                  </a:cubicBezTo>
                  <a:cubicBezTo>
                    <a:pt x="5179" y="87"/>
                    <a:pt x="5127" y="241"/>
                    <a:pt x="5123" y="302"/>
                  </a:cubicBezTo>
                  <a:cubicBezTo>
                    <a:pt x="5120" y="363"/>
                    <a:pt x="5129" y="612"/>
                    <a:pt x="5056" y="736"/>
                  </a:cubicBezTo>
                  <a:cubicBezTo>
                    <a:pt x="4982" y="860"/>
                    <a:pt x="4914" y="1104"/>
                    <a:pt x="4838" y="1226"/>
                  </a:cubicBezTo>
                  <a:cubicBezTo>
                    <a:pt x="4761" y="1347"/>
                    <a:pt x="4592" y="1435"/>
                    <a:pt x="4254" y="1609"/>
                  </a:cubicBezTo>
                  <a:cubicBezTo>
                    <a:pt x="3872" y="1806"/>
                    <a:pt x="3069" y="2306"/>
                    <a:pt x="2511" y="2409"/>
                  </a:cubicBezTo>
                  <a:cubicBezTo>
                    <a:pt x="2424" y="2425"/>
                    <a:pt x="2138" y="2410"/>
                    <a:pt x="1671" y="2283"/>
                  </a:cubicBezTo>
                  <a:cubicBezTo>
                    <a:pt x="1286" y="2178"/>
                    <a:pt x="518" y="2142"/>
                    <a:pt x="378" y="1947"/>
                  </a:cubicBezTo>
                  <a:cubicBezTo>
                    <a:pt x="239" y="1752"/>
                    <a:pt x="0" y="1280"/>
                    <a:pt x="287" y="1060"/>
                  </a:cubicBezTo>
                  <a:close/>
                </a:path>
              </a:pathLst>
            </a:custGeom>
            <a:solidFill>
              <a:srgbClr val="935F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16817D-7F2E-4236-BAFC-8399AE68FF7A}"/>
                </a:ext>
              </a:extLst>
            </p:cNvPr>
            <p:cNvSpPr/>
            <p:nvPr/>
          </p:nvSpPr>
          <p:spPr>
            <a:xfrm>
              <a:off x="7000568" y="4355689"/>
              <a:ext cx="816077" cy="698091"/>
            </a:xfrm>
            <a:custGeom>
              <a:avLst/>
              <a:gdLst>
                <a:gd name="connsiteX0" fmla="*/ 5257 w 824315"/>
                <a:gd name="connsiteY0" fmla="*/ 243371 h 713620"/>
                <a:gd name="connsiteX1" fmla="*/ 447708 w 824315"/>
                <a:gd name="connsiteY1" fmla="*/ 7396 h 713620"/>
                <a:gd name="connsiteX2" fmla="*/ 821334 w 824315"/>
                <a:gd name="connsiteY2" fmla="*/ 508841 h 713620"/>
                <a:gd name="connsiteX3" fmla="*/ 241231 w 824315"/>
                <a:gd name="connsiteY3" fmla="*/ 705487 h 713620"/>
                <a:gd name="connsiteX4" fmla="*/ 5257 w 824315"/>
                <a:gd name="connsiteY4" fmla="*/ 243371 h 713620"/>
                <a:gd name="connsiteX0" fmla="*/ 5257 w 824315"/>
                <a:gd name="connsiteY0" fmla="*/ 235975 h 706224"/>
                <a:gd name="connsiteX1" fmla="*/ 447708 w 824315"/>
                <a:gd name="connsiteY1" fmla="*/ 0 h 706224"/>
                <a:gd name="connsiteX2" fmla="*/ 821334 w 824315"/>
                <a:gd name="connsiteY2" fmla="*/ 501445 h 706224"/>
                <a:gd name="connsiteX3" fmla="*/ 241231 w 824315"/>
                <a:gd name="connsiteY3" fmla="*/ 698091 h 706224"/>
                <a:gd name="connsiteX4" fmla="*/ 5257 w 824315"/>
                <a:gd name="connsiteY4" fmla="*/ 235975 h 706224"/>
                <a:gd name="connsiteX0" fmla="*/ 5257 w 821334"/>
                <a:gd name="connsiteY0" fmla="*/ 235975 h 706224"/>
                <a:gd name="connsiteX1" fmla="*/ 447708 w 821334"/>
                <a:gd name="connsiteY1" fmla="*/ 0 h 706224"/>
                <a:gd name="connsiteX2" fmla="*/ 821334 w 821334"/>
                <a:gd name="connsiteY2" fmla="*/ 501445 h 706224"/>
                <a:gd name="connsiteX3" fmla="*/ 241231 w 821334"/>
                <a:gd name="connsiteY3" fmla="*/ 698091 h 706224"/>
                <a:gd name="connsiteX4" fmla="*/ 5257 w 821334"/>
                <a:gd name="connsiteY4" fmla="*/ 235975 h 706224"/>
                <a:gd name="connsiteX0" fmla="*/ 5257 w 821334"/>
                <a:gd name="connsiteY0" fmla="*/ 235975 h 698091"/>
                <a:gd name="connsiteX1" fmla="*/ 447708 w 821334"/>
                <a:gd name="connsiteY1" fmla="*/ 0 h 698091"/>
                <a:gd name="connsiteX2" fmla="*/ 821334 w 821334"/>
                <a:gd name="connsiteY2" fmla="*/ 501445 h 698091"/>
                <a:gd name="connsiteX3" fmla="*/ 241231 w 821334"/>
                <a:gd name="connsiteY3" fmla="*/ 698091 h 698091"/>
                <a:gd name="connsiteX4" fmla="*/ 5257 w 821334"/>
                <a:gd name="connsiteY4" fmla="*/ 235975 h 698091"/>
                <a:gd name="connsiteX0" fmla="*/ 0 w 816077"/>
                <a:gd name="connsiteY0" fmla="*/ 235975 h 698091"/>
                <a:gd name="connsiteX1" fmla="*/ 442451 w 816077"/>
                <a:gd name="connsiteY1" fmla="*/ 0 h 698091"/>
                <a:gd name="connsiteX2" fmla="*/ 816077 w 816077"/>
                <a:gd name="connsiteY2" fmla="*/ 501445 h 698091"/>
                <a:gd name="connsiteX3" fmla="*/ 235974 w 816077"/>
                <a:gd name="connsiteY3" fmla="*/ 698091 h 698091"/>
                <a:gd name="connsiteX4" fmla="*/ 0 w 816077"/>
                <a:gd name="connsiteY4" fmla="*/ 235975 h 6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77" h="698091">
                  <a:moveTo>
                    <a:pt x="0" y="235975"/>
                  </a:moveTo>
                  <a:lnTo>
                    <a:pt x="442451" y="0"/>
                  </a:lnTo>
                  <a:lnTo>
                    <a:pt x="816077" y="501445"/>
                  </a:lnTo>
                  <a:lnTo>
                    <a:pt x="235974" y="698091"/>
                  </a:lnTo>
                  <a:lnTo>
                    <a:pt x="0" y="2359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9389A1E-2213-490C-8C1B-6ABFB7340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9" y="4075392"/>
              <a:ext cx="6942075" cy="2369681"/>
            </a:xfrm>
            <a:custGeom>
              <a:avLst/>
              <a:gdLst>
                <a:gd name="T0" fmla="*/ 648 w 5137"/>
                <a:gd name="T1" fmla="*/ 132 h 1755"/>
                <a:gd name="T2" fmla="*/ 1378 w 5137"/>
                <a:gd name="T3" fmla="*/ 382 h 1755"/>
                <a:gd name="T4" fmla="*/ 3044 w 5137"/>
                <a:gd name="T5" fmla="*/ 976 h 1755"/>
                <a:gd name="T6" fmla="*/ 4854 w 5137"/>
                <a:gd name="T7" fmla="*/ 350 h 1755"/>
                <a:gd name="T8" fmla="*/ 5137 w 5137"/>
                <a:gd name="T9" fmla="*/ 726 h 1755"/>
                <a:gd name="T10" fmla="*/ 3128 w 5137"/>
                <a:gd name="T11" fmla="*/ 1755 h 1755"/>
                <a:gd name="T12" fmla="*/ 927 w 5137"/>
                <a:gd name="T13" fmla="*/ 1424 h 1755"/>
                <a:gd name="T14" fmla="*/ 648 w 5137"/>
                <a:gd name="T15" fmla="*/ 132 h 1755"/>
                <a:gd name="connsiteX0" fmla="*/ 645 w 9605"/>
                <a:gd name="connsiteY0" fmla="*/ 126 h 9374"/>
                <a:gd name="connsiteX1" fmla="*/ 2066 w 9605"/>
                <a:gd name="connsiteY1" fmla="*/ 1551 h 9374"/>
                <a:gd name="connsiteX2" fmla="*/ 5310 w 9605"/>
                <a:gd name="connsiteY2" fmla="*/ 4935 h 9374"/>
                <a:gd name="connsiteX3" fmla="*/ 8793 w 9605"/>
                <a:gd name="connsiteY3" fmla="*/ 1057 h 9374"/>
                <a:gd name="connsiteX4" fmla="*/ 9384 w 9605"/>
                <a:gd name="connsiteY4" fmla="*/ 3511 h 9374"/>
                <a:gd name="connsiteX5" fmla="*/ 5473 w 9605"/>
                <a:gd name="connsiteY5" fmla="*/ 9374 h 9374"/>
                <a:gd name="connsiteX6" fmla="*/ 1189 w 9605"/>
                <a:gd name="connsiteY6" fmla="*/ 7488 h 9374"/>
                <a:gd name="connsiteX7" fmla="*/ 645 w 9605"/>
                <a:gd name="connsiteY7" fmla="*/ 126 h 9374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9770"/>
                <a:gd name="connsiteY0" fmla="*/ 134 h 10000"/>
                <a:gd name="connsiteX1" fmla="*/ 2151 w 9770"/>
                <a:gd name="connsiteY1" fmla="*/ 1655 h 10000"/>
                <a:gd name="connsiteX2" fmla="*/ 5528 w 9770"/>
                <a:gd name="connsiteY2" fmla="*/ 5265 h 10000"/>
                <a:gd name="connsiteX3" fmla="*/ 9155 w 9770"/>
                <a:gd name="connsiteY3" fmla="*/ 1128 h 10000"/>
                <a:gd name="connsiteX4" fmla="*/ 9770 w 9770"/>
                <a:gd name="connsiteY4" fmla="*/ 3745 h 10000"/>
                <a:gd name="connsiteX5" fmla="*/ 5698 w 9770"/>
                <a:gd name="connsiteY5" fmla="*/ 10000 h 10000"/>
                <a:gd name="connsiteX6" fmla="*/ 1238 w 9770"/>
                <a:gd name="connsiteY6" fmla="*/ 7988 h 10000"/>
                <a:gd name="connsiteX7" fmla="*/ 672 w 9770"/>
                <a:gd name="connsiteY7" fmla="*/ 134 h 10000"/>
                <a:gd name="connsiteX0" fmla="*/ 688 w 10000"/>
                <a:gd name="connsiteY0" fmla="*/ 134 h 10000"/>
                <a:gd name="connsiteX1" fmla="*/ 2202 w 10000"/>
                <a:gd name="connsiteY1" fmla="*/ 1655 h 10000"/>
                <a:gd name="connsiteX2" fmla="*/ 5658 w 10000"/>
                <a:gd name="connsiteY2" fmla="*/ 5265 h 10000"/>
                <a:gd name="connsiteX3" fmla="*/ 9371 w 10000"/>
                <a:gd name="connsiteY3" fmla="*/ 1128 h 10000"/>
                <a:gd name="connsiteX4" fmla="*/ 10000 w 10000"/>
                <a:gd name="connsiteY4" fmla="*/ 3745 h 10000"/>
                <a:gd name="connsiteX5" fmla="*/ 5832 w 10000"/>
                <a:gd name="connsiteY5" fmla="*/ 10000 h 10000"/>
                <a:gd name="connsiteX6" fmla="*/ 1267 w 10000"/>
                <a:gd name="connsiteY6" fmla="*/ 7988 h 10000"/>
                <a:gd name="connsiteX7" fmla="*/ 688 w 10000"/>
                <a:gd name="connsiteY7" fmla="*/ 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688" y="134"/>
                  </a:moveTo>
                  <a:cubicBezTo>
                    <a:pt x="688" y="134"/>
                    <a:pt x="1327" y="-668"/>
                    <a:pt x="2202" y="1655"/>
                  </a:cubicBezTo>
                  <a:lnTo>
                    <a:pt x="5658" y="5265"/>
                  </a:lnTo>
                  <a:lnTo>
                    <a:pt x="9371" y="1128"/>
                  </a:lnTo>
                  <a:lnTo>
                    <a:pt x="10000" y="3745"/>
                  </a:lnTo>
                  <a:lnTo>
                    <a:pt x="5832" y="10000"/>
                  </a:lnTo>
                  <a:cubicBezTo>
                    <a:pt x="5832" y="10000"/>
                    <a:pt x="1563" y="8200"/>
                    <a:pt x="1267" y="7988"/>
                  </a:cubicBezTo>
                  <a:cubicBezTo>
                    <a:pt x="207" y="7234"/>
                    <a:pt x="-656" y="3040"/>
                    <a:pt x="688" y="13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D6162D7F-5C16-4890-850C-04421DEA3E2D}"/>
              </a:ext>
            </a:extLst>
          </p:cNvPr>
          <p:cNvSpPr>
            <a:spLocks/>
          </p:cNvSpPr>
          <p:nvPr/>
        </p:nvSpPr>
        <p:spPr bwMode="auto">
          <a:xfrm>
            <a:off x="4520960" y="2813031"/>
            <a:ext cx="2552366" cy="605582"/>
          </a:xfrm>
          <a:custGeom>
            <a:avLst/>
            <a:gdLst>
              <a:gd name="T0" fmla="*/ 0 w 1711"/>
              <a:gd name="T1" fmla="*/ 147 h 404"/>
              <a:gd name="T2" fmla="*/ 48 w 1711"/>
              <a:gd name="T3" fmla="*/ 147 h 404"/>
              <a:gd name="T4" fmla="*/ 126 w 1711"/>
              <a:gd name="T5" fmla="*/ 170 h 404"/>
              <a:gd name="T6" fmla="*/ 248 w 1711"/>
              <a:gd name="T7" fmla="*/ 147 h 404"/>
              <a:gd name="T8" fmla="*/ 329 w 1711"/>
              <a:gd name="T9" fmla="*/ 6 h 404"/>
              <a:gd name="T10" fmla="*/ 401 w 1711"/>
              <a:gd name="T11" fmla="*/ 135 h 404"/>
              <a:gd name="T12" fmla="*/ 493 w 1711"/>
              <a:gd name="T13" fmla="*/ 388 h 404"/>
              <a:gd name="T14" fmla="*/ 600 w 1711"/>
              <a:gd name="T15" fmla="*/ 172 h 404"/>
              <a:gd name="T16" fmla="*/ 694 w 1711"/>
              <a:gd name="T17" fmla="*/ 69 h 404"/>
              <a:gd name="T18" fmla="*/ 815 w 1711"/>
              <a:gd name="T19" fmla="*/ 149 h 404"/>
              <a:gd name="T20" fmla="*/ 934 w 1711"/>
              <a:gd name="T21" fmla="*/ 116 h 404"/>
              <a:gd name="T22" fmla="*/ 1033 w 1711"/>
              <a:gd name="T23" fmla="*/ 130 h 404"/>
              <a:gd name="T24" fmla="*/ 1072 w 1711"/>
              <a:gd name="T25" fmla="*/ 231 h 404"/>
              <a:gd name="T26" fmla="*/ 1147 w 1711"/>
              <a:gd name="T27" fmla="*/ 292 h 404"/>
              <a:gd name="T28" fmla="*/ 1206 w 1711"/>
              <a:gd name="T29" fmla="*/ 207 h 404"/>
              <a:gd name="T30" fmla="*/ 1220 w 1711"/>
              <a:gd name="T31" fmla="*/ 155 h 404"/>
              <a:gd name="T32" fmla="*/ 1357 w 1711"/>
              <a:gd name="T33" fmla="*/ 61 h 404"/>
              <a:gd name="T34" fmla="*/ 1536 w 1711"/>
              <a:gd name="T35" fmla="*/ 176 h 404"/>
              <a:gd name="T36" fmla="*/ 1615 w 1711"/>
              <a:gd name="T37" fmla="*/ 148 h 404"/>
              <a:gd name="T38" fmla="*/ 1711 w 1711"/>
              <a:gd name="T39" fmla="*/ 13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1" h="404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56000"/>
                  </a:schemeClr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1F36CB0A-F244-4E70-BFBA-06E64DB58008}"/>
              </a:ext>
            </a:extLst>
          </p:cNvPr>
          <p:cNvSpPr>
            <a:spLocks/>
          </p:cNvSpPr>
          <p:nvPr/>
        </p:nvSpPr>
        <p:spPr bwMode="auto">
          <a:xfrm>
            <a:off x="4520960" y="2669225"/>
            <a:ext cx="2585552" cy="574238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A612A661-0AFB-40E7-8768-0C62AAAA13A4}"/>
              </a:ext>
            </a:extLst>
          </p:cNvPr>
          <p:cNvSpPr>
            <a:spLocks/>
          </p:cNvSpPr>
          <p:nvPr/>
        </p:nvSpPr>
        <p:spPr bwMode="auto">
          <a:xfrm flipH="1" flipV="1">
            <a:off x="4519575" y="2813031"/>
            <a:ext cx="2585552" cy="574238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19050" cap="rnd">
            <a:gradFill flip="none" rotWithShape="1"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CD6CE7-24FB-466D-9503-F9FDDD4D187F}"/>
              </a:ext>
            </a:extLst>
          </p:cNvPr>
          <p:cNvGrpSpPr/>
          <p:nvPr/>
        </p:nvGrpSpPr>
        <p:grpSpPr>
          <a:xfrm>
            <a:off x="7773649" y="2851970"/>
            <a:ext cx="338720" cy="588524"/>
            <a:chOff x="5893744" y="1229264"/>
            <a:chExt cx="401336" cy="697321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perspectiveHeroicExtremeLeftFacing">
              <a:rot lat="0" lon="2400000" rev="19800000"/>
            </a:camera>
            <a:lightRig rig="threePt" dir="t"/>
          </a:scene3d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22E5B47-8A82-4964-B917-0A8795B273D0}"/>
                </a:ext>
              </a:extLst>
            </p:cNvPr>
            <p:cNvGrpSpPr/>
            <p:nvPr/>
          </p:nvGrpSpPr>
          <p:grpSpPr>
            <a:xfrm>
              <a:off x="5893744" y="1229264"/>
              <a:ext cx="401336" cy="697321"/>
              <a:chOff x="5778500" y="1427163"/>
              <a:chExt cx="635000" cy="1103313"/>
            </a:xfrm>
          </p:grpSpPr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C00B4D14-557B-4F90-B753-D3166D7D4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0A278823-7917-4142-8D69-D0387F2A1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F9CBDF2-1657-432C-A952-8342FCBFB2AE}"/>
                </a:ext>
              </a:extLst>
            </p:cNvPr>
            <p:cNvSpPr/>
            <p:nvPr/>
          </p:nvSpPr>
          <p:spPr>
            <a:xfrm>
              <a:off x="5985004" y="1293777"/>
              <a:ext cx="218816" cy="4069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19DC7C-D77E-4DA3-9926-752290E3E3EC}"/>
              </a:ext>
            </a:extLst>
          </p:cNvPr>
          <p:cNvSpPr txBox="1"/>
          <p:nvPr/>
        </p:nvSpPr>
        <p:spPr>
          <a:xfrm>
            <a:off x="9014031" y="3267102"/>
            <a:ext cx="280923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28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Predicted: Male </a:t>
            </a:r>
          </a:p>
        </p:txBody>
      </p:sp>
    </p:spTree>
    <p:extLst>
      <p:ext uri="{BB962C8B-B14F-4D97-AF65-F5344CB8AC3E}">
        <p14:creationId xmlns:p14="http://schemas.microsoft.com/office/powerpoint/2010/main" val="32907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369005" y="2816890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A9623E-9728-423F-A94A-668AF169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1080-43B3-44B3-8120-A6CA5DFF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668516"/>
            <a:ext cx="10969943" cy="4987739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Of all the models built, we see that Gradient Boosting Classifier model has the best accuracy score of 0.9887.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The features that play the most important role in identifying the gender by voice are meanfun, sd, Q25, sfm, sp.ent and meanfreq.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dirty="0"/>
              <a:t>Gender Recognition using voice can be used for various applications, such as detecting feelings, differentiating between audio and video using tags, etc.</a:t>
            </a:r>
            <a:endParaRPr lang="en-US" sz="3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2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tx2"/>
            </a:gs>
            <a:gs pos="100000">
              <a:schemeClr val="accent3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94EC0571-622F-41ED-A327-B9A586DACD38}"/>
              </a:ext>
            </a:extLst>
          </p:cNvPr>
          <p:cNvGrpSpPr/>
          <p:nvPr/>
        </p:nvGrpSpPr>
        <p:grpSpPr>
          <a:xfrm>
            <a:off x="1363333" y="1033169"/>
            <a:ext cx="9462158" cy="1273124"/>
            <a:chOff x="1750083" y="4665181"/>
            <a:chExt cx="9411087" cy="1266253"/>
          </a:xfrm>
          <a:solidFill>
            <a:schemeClr val="bg1"/>
          </a:solidFill>
        </p:grpSpPr>
        <p:sp>
          <p:nvSpPr>
            <p:cNvPr id="91" name="Freeform 156">
              <a:extLst>
                <a:ext uri="{FF2B5EF4-FFF2-40B4-BE49-F238E27FC236}">
                  <a16:creationId xmlns:a16="http://schemas.microsoft.com/office/drawing/2014/main" id="{258ADDAF-5E84-403E-9F6B-837ED7810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083" y="5234995"/>
              <a:ext cx="26198" cy="12771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57">
              <a:extLst>
                <a:ext uri="{FF2B5EF4-FFF2-40B4-BE49-F238E27FC236}">
                  <a16:creationId xmlns:a16="http://schemas.microsoft.com/office/drawing/2014/main" id="{3CDCE250-E88F-452B-94A6-A6FFA88AD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452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8">
              <a:extLst>
                <a:ext uri="{FF2B5EF4-FFF2-40B4-BE49-F238E27FC236}">
                  <a16:creationId xmlns:a16="http://schemas.microsoft.com/office/drawing/2014/main" id="{FAB824FF-B711-4CBC-81C7-3AABF231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821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E52E398B-9997-438B-9BB7-BB577A12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190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30FB5CB0-8120-421C-A4F4-7606F4327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559" y="5073438"/>
              <a:ext cx="26198" cy="449738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61">
              <a:extLst>
                <a:ext uri="{FF2B5EF4-FFF2-40B4-BE49-F238E27FC236}">
                  <a16:creationId xmlns:a16="http://schemas.microsoft.com/office/drawing/2014/main" id="{04F26DEC-4866-4D5C-A7F5-74F344F70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28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62">
              <a:extLst>
                <a:ext uri="{FF2B5EF4-FFF2-40B4-BE49-F238E27FC236}">
                  <a16:creationId xmlns:a16="http://schemas.microsoft.com/office/drawing/2014/main" id="{01B4F28E-6889-4486-AADC-E875403B4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297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63">
              <a:extLst>
                <a:ext uri="{FF2B5EF4-FFF2-40B4-BE49-F238E27FC236}">
                  <a16:creationId xmlns:a16="http://schemas.microsoft.com/office/drawing/2014/main" id="{D1F8F19D-295D-4BEE-ACCE-0A22C0EC6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666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164">
              <a:extLst>
                <a:ext uri="{FF2B5EF4-FFF2-40B4-BE49-F238E27FC236}">
                  <a16:creationId xmlns:a16="http://schemas.microsoft.com/office/drawing/2014/main" id="{8364E621-1DE7-40BD-A80C-49E7E85B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035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165">
              <a:extLst>
                <a:ext uri="{FF2B5EF4-FFF2-40B4-BE49-F238E27FC236}">
                  <a16:creationId xmlns:a16="http://schemas.microsoft.com/office/drawing/2014/main" id="{46F0DED7-0D97-4821-AA3F-0E8C6C138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404" y="4796173"/>
              <a:ext cx="26198" cy="1005361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166">
              <a:extLst>
                <a:ext uri="{FF2B5EF4-FFF2-40B4-BE49-F238E27FC236}">
                  <a16:creationId xmlns:a16="http://schemas.microsoft.com/office/drawing/2014/main" id="{FB1EC31E-C0DA-40BD-AFAC-3838B3E1F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773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67">
              <a:extLst>
                <a:ext uri="{FF2B5EF4-FFF2-40B4-BE49-F238E27FC236}">
                  <a16:creationId xmlns:a16="http://schemas.microsoft.com/office/drawing/2014/main" id="{5539D7A5-D738-4D09-87B9-6530FD3E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142" y="5022134"/>
              <a:ext cx="26198" cy="553440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68">
              <a:extLst>
                <a:ext uri="{FF2B5EF4-FFF2-40B4-BE49-F238E27FC236}">
                  <a16:creationId xmlns:a16="http://schemas.microsoft.com/office/drawing/2014/main" id="{88B45243-32EA-46F9-9861-246258505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511" y="5174958"/>
              <a:ext cx="26198" cy="246701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169">
              <a:extLst>
                <a:ext uri="{FF2B5EF4-FFF2-40B4-BE49-F238E27FC236}">
                  <a16:creationId xmlns:a16="http://schemas.microsoft.com/office/drawing/2014/main" id="{74D77646-5E5A-4BE9-B676-674FC442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880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170">
              <a:extLst>
                <a:ext uri="{FF2B5EF4-FFF2-40B4-BE49-F238E27FC236}">
                  <a16:creationId xmlns:a16="http://schemas.microsoft.com/office/drawing/2014/main" id="{B7938673-6B6B-4BAB-9140-3B93B86C2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249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171">
              <a:extLst>
                <a:ext uri="{FF2B5EF4-FFF2-40B4-BE49-F238E27FC236}">
                  <a16:creationId xmlns:a16="http://schemas.microsoft.com/office/drawing/2014/main" id="{6850D0E0-F24F-4F4C-8BD0-2C65FE37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618" y="4912974"/>
              <a:ext cx="26198" cy="773942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172">
              <a:extLst>
                <a:ext uri="{FF2B5EF4-FFF2-40B4-BE49-F238E27FC236}">
                  <a16:creationId xmlns:a16="http://schemas.microsoft.com/office/drawing/2014/main" id="{ADFF0F64-F0A1-4183-92A6-E753A012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87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173">
              <a:extLst>
                <a:ext uri="{FF2B5EF4-FFF2-40B4-BE49-F238E27FC236}">
                  <a16:creationId xmlns:a16="http://schemas.microsoft.com/office/drawing/2014/main" id="{C574082E-1A27-4C8D-8E88-27A53B054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356" y="5073438"/>
              <a:ext cx="26198" cy="449738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174">
              <a:extLst>
                <a:ext uri="{FF2B5EF4-FFF2-40B4-BE49-F238E27FC236}">
                  <a16:creationId xmlns:a16="http://schemas.microsoft.com/office/drawing/2014/main" id="{D7DBA8FE-B2FD-49A1-A8F2-817972AE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725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175">
              <a:extLst>
                <a:ext uri="{FF2B5EF4-FFF2-40B4-BE49-F238E27FC236}">
                  <a16:creationId xmlns:a16="http://schemas.microsoft.com/office/drawing/2014/main" id="{BAB37210-CC81-43C6-8726-283F77E2C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094" y="4881318"/>
              <a:ext cx="26198" cy="837255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176">
              <a:extLst>
                <a:ext uri="{FF2B5EF4-FFF2-40B4-BE49-F238E27FC236}">
                  <a16:creationId xmlns:a16="http://schemas.microsoft.com/office/drawing/2014/main" id="{531F7584-FF6E-4E44-AD8C-4119AA6DF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463" y="4946813"/>
              <a:ext cx="26198" cy="704080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177">
              <a:extLst>
                <a:ext uri="{FF2B5EF4-FFF2-40B4-BE49-F238E27FC236}">
                  <a16:creationId xmlns:a16="http://schemas.microsoft.com/office/drawing/2014/main" id="{0C2200F5-0C79-4E2D-AE89-42441C7C6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832" y="4665181"/>
              <a:ext cx="26198" cy="1266253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178">
              <a:extLst>
                <a:ext uri="{FF2B5EF4-FFF2-40B4-BE49-F238E27FC236}">
                  <a16:creationId xmlns:a16="http://schemas.microsoft.com/office/drawing/2014/main" id="{C6C4955E-BF8E-4686-B191-3E7CAA11E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201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179">
              <a:extLst>
                <a:ext uri="{FF2B5EF4-FFF2-40B4-BE49-F238E27FC236}">
                  <a16:creationId xmlns:a16="http://schemas.microsoft.com/office/drawing/2014/main" id="{660A57F1-1AE5-40E4-9070-10F97C55F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1570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180">
              <a:extLst>
                <a:ext uri="{FF2B5EF4-FFF2-40B4-BE49-F238E27FC236}">
                  <a16:creationId xmlns:a16="http://schemas.microsoft.com/office/drawing/2014/main" id="{8B69D30D-8D98-41A1-85BB-5C80195FE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939" y="5174958"/>
              <a:ext cx="26198" cy="246701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181">
              <a:extLst>
                <a:ext uri="{FF2B5EF4-FFF2-40B4-BE49-F238E27FC236}">
                  <a16:creationId xmlns:a16="http://schemas.microsoft.com/office/drawing/2014/main" id="{6053C62E-794B-4C21-9C50-9E501DF3C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308" y="4946813"/>
              <a:ext cx="26198" cy="704080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182">
              <a:extLst>
                <a:ext uri="{FF2B5EF4-FFF2-40B4-BE49-F238E27FC236}">
                  <a16:creationId xmlns:a16="http://schemas.microsoft.com/office/drawing/2014/main" id="{31DCD30D-448B-4100-9424-97FC2D4E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677" y="4860577"/>
              <a:ext cx="26198" cy="875461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183">
              <a:extLst>
                <a:ext uri="{FF2B5EF4-FFF2-40B4-BE49-F238E27FC236}">
                  <a16:creationId xmlns:a16="http://schemas.microsoft.com/office/drawing/2014/main" id="{31FAB8A7-1EE9-4289-877A-B63106105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046" y="4912974"/>
              <a:ext cx="26198" cy="773942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184">
              <a:extLst>
                <a:ext uri="{FF2B5EF4-FFF2-40B4-BE49-F238E27FC236}">
                  <a16:creationId xmlns:a16="http://schemas.microsoft.com/office/drawing/2014/main" id="{5FA03B3C-D4D4-457D-98FC-BC4E58C23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415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185">
              <a:extLst>
                <a:ext uri="{FF2B5EF4-FFF2-40B4-BE49-F238E27FC236}">
                  <a16:creationId xmlns:a16="http://schemas.microsoft.com/office/drawing/2014/main" id="{179ED635-3122-486B-A88F-814DC5086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784" y="4881318"/>
              <a:ext cx="26198" cy="837255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186">
              <a:extLst>
                <a:ext uri="{FF2B5EF4-FFF2-40B4-BE49-F238E27FC236}">
                  <a16:creationId xmlns:a16="http://schemas.microsoft.com/office/drawing/2014/main" id="{32928EAC-E6A4-400C-B0F5-0CE3B868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153" y="4959912"/>
              <a:ext cx="26198" cy="677882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187">
              <a:extLst>
                <a:ext uri="{FF2B5EF4-FFF2-40B4-BE49-F238E27FC236}">
                  <a16:creationId xmlns:a16="http://schemas.microsoft.com/office/drawing/2014/main" id="{AFC5737E-8779-45EC-9F9B-44A50AB1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522" y="4665181"/>
              <a:ext cx="26198" cy="1266253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156">
              <a:extLst>
                <a:ext uri="{FF2B5EF4-FFF2-40B4-BE49-F238E27FC236}">
                  <a16:creationId xmlns:a16="http://schemas.microsoft.com/office/drawing/2014/main" id="{BFFD12A4-C259-4BFB-A26D-47C08A6488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83592" y="5234995"/>
              <a:ext cx="26198" cy="12771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157">
              <a:extLst>
                <a:ext uri="{FF2B5EF4-FFF2-40B4-BE49-F238E27FC236}">
                  <a16:creationId xmlns:a16="http://schemas.microsoft.com/office/drawing/2014/main" id="{4F8D409F-8DF0-4F93-9DA3-99FDC9FF06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34972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8">
              <a:extLst>
                <a:ext uri="{FF2B5EF4-FFF2-40B4-BE49-F238E27FC236}">
                  <a16:creationId xmlns:a16="http://schemas.microsoft.com/office/drawing/2014/main" id="{A50E46FF-CE92-458B-ADFA-16D9A3074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32223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9">
              <a:extLst>
                <a:ext uri="{FF2B5EF4-FFF2-40B4-BE49-F238E27FC236}">
                  <a16:creationId xmlns:a16="http://schemas.microsoft.com/office/drawing/2014/main" id="{5A8A08A5-198B-4CE7-975F-2403A4009E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80854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60">
              <a:extLst>
                <a:ext uri="{FF2B5EF4-FFF2-40B4-BE49-F238E27FC236}">
                  <a16:creationId xmlns:a16="http://schemas.microsoft.com/office/drawing/2014/main" id="{AC7A64D7-3CB5-4D2F-959A-E15A3749EC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29485" y="5073438"/>
              <a:ext cx="26198" cy="449738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1">
              <a:extLst>
                <a:ext uri="{FF2B5EF4-FFF2-40B4-BE49-F238E27FC236}">
                  <a16:creationId xmlns:a16="http://schemas.microsoft.com/office/drawing/2014/main" id="{A02AD601-6505-42A4-B5A7-8EBD9BC32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78116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2">
              <a:extLst>
                <a:ext uri="{FF2B5EF4-FFF2-40B4-BE49-F238E27FC236}">
                  <a16:creationId xmlns:a16="http://schemas.microsoft.com/office/drawing/2014/main" id="{8FFE63C3-3DC9-4DD3-BB59-777A12E697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26747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3">
              <a:extLst>
                <a:ext uri="{FF2B5EF4-FFF2-40B4-BE49-F238E27FC236}">
                  <a16:creationId xmlns:a16="http://schemas.microsoft.com/office/drawing/2014/main" id="{A1C0DD2D-7343-4168-9E4D-68451BFE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75378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4">
              <a:extLst>
                <a:ext uri="{FF2B5EF4-FFF2-40B4-BE49-F238E27FC236}">
                  <a16:creationId xmlns:a16="http://schemas.microsoft.com/office/drawing/2014/main" id="{49760FC2-C659-42E0-B3AD-EEBD419122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4009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5">
              <a:extLst>
                <a:ext uri="{FF2B5EF4-FFF2-40B4-BE49-F238E27FC236}">
                  <a16:creationId xmlns:a16="http://schemas.microsoft.com/office/drawing/2014/main" id="{97DAD449-A856-4930-B988-3377A6E238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72640" y="4796173"/>
              <a:ext cx="26198" cy="1005361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6">
              <a:extLst>
                <a:ext uri="{FF2B5EF4-FFF2-40B4-BE49-F238E27FC236}">
                  <a16:creationId xmlns:a16="http://schemas.microsoft.com/office/drawing/2014/main" id="{D87C14D6-225F-4846-B532-2FA19CFCA0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21271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7">
              <a:extLst>
                <a:ext uri="{FF2B5EF4-FFF2-40B4-BE49-F238E27FC236}">
                  <a16:creationId xmlns:a16="http://schemas.microsoft.com/office/drawing/2014/main" id="{F998263A-FA29-41C5-AABD-AE780E520E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69902" y="5022134"/>
              <a:ext cx="26198" cy="553440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8">
              <a:extLst>
                <a:ext uri="{FF2B5EF4-FFF2-40B4-BE49-F238E27FC236}">
                  <a16:creationId xmlns:a16="http://schemas.microsoft.com/office/drawing/2014/main" id="{2E649BD5-65BD-4AE3-8509-37BBA1AEBD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18533" y="5174958"/>
              <a:ext cx="26198" cy="246701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9">
              <a:extLst>
                <a:ext uri="{FF2B5EF4-FFF2-40B4-BE49-F238E27FC236}">
                  <a16:creationId xmlns:a16="http://schemas.microsoft.com/office/drawing/2014/main" id="{E12A9254-AEFA-45BA-AB75-4C8B553C79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67164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70">
              <a:extLst>
                <a:ext uri="{FF2B5EF4-FFF2-40B4-BE49-F238E27FC236}">
                  <a16:creationId xmlns:a16="http://schemas.microsoft.com/office/drawing/2014/main" id="{2D3E084D-5E4D-43F1-8792-8E338589AF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15795" y="4933714"/>
              <a:ext cx="26198" cy="730279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1">
              <a:extLst>
                <a:ext uri="{FF2B5EF4-FFF2-40B4-BE49-F238E27FC236}">
                  <a16:creationId xmlns:a16="http://schemas.microsoft.com/office/drawing/2014/main" id="{85B271B1-06DF-4B85-8360-878DBF7DC0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64426" y="4912974"/>
              <a:ext cx="26198" cy="773942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2">
              <a:extLst>
                <a:ext uri="{FF2B5EF4-FFF2-40B4-BE49-F238E27FC236}">
                  <a16:creationId xmlns:a16="http://schemas.microsoft.com/office/drawing/2014/main" id="{15912421-F7BA-435D-977B-4B00978E80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3057" y="5188056"/>
              <a:ext cx="26198" cy="220503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3">
              <a:extLst>
                <a:ext uri="{FF2B5EF4-FFF2-40B4-BE49-F238E27FC236}">
                  <a16:creationId xmlns:a16="http://schemas.microsoft.com/office/drawing/2014/main" id="{5F1FFBCF-25EB-45E9-9589-CF15F681D2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61688" y="5073438"/>
              <a:ext cx="26198" cy="449738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4">
              <a:extLst>
                <a:ext uri="{FF2B5EF4-FFF2-40B4-BE49-F238E27FC236}">
                  <a16:creationId xmlns:a16="http://schemas.microsoft.com/office/drawing/2014/main" id="{7F2579E3-8338-4EF7-A370-13E682AEB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10319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5">
              <a:extLst>
                <a:ext uri="{FF2B5EF4-FFF2-40B4-BE49-F238E27FC236}">
                  <a16:creationId xmlns:a16="http://schemas.microsoft.com/office/drawing/2014/main" id="{4530D5C3-4067-4230-877A-6D815A4770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58950" y="4881318"/>
              <a:ext cx="26198" cy="837255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6">
              <a:extLst>
                <a:ext uri="{FF2B5EF4-FFF2-40B4-BE49-F238E27FC236}">
                  <a16:creationId xmlns:a16="http://schemas.microsoft.com/office/drawing/2014/main" id="{E1E59A49-AB36-44C5-97F1-1CD988CDA1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07581" y="4946813"/>
              <a:ext cx="26198" cy="704080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7">
              <a:extLst>
                <a:ext uri="{FF2B5EF4-FFF2-40B4-BE49-F238E27FC236}">
                  <a16:creationId xmlns:a16="http://schemas.microsoft.com/office/drawing/2014/main" id="{A5171FB9-B3F7-4810-8F1F-633204C49B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56212" y="4665181"/>
              <a:ext cx="26198" cy="1266253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8">
              <a:extLst>
                <a:ext uri="{FF2B5EF4-FFF2-40B4-BE49-F238E27FC236}">
                  <a16:creationId xmlns:a16="http://schemas.microsoft.com/office/drawing/2014/main" id="{454B528A-A1D7-4381-8DA6-F8F14E62D4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04843" y="5112736"/>
              <a:ext cx="26198" cy="371143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9">
              <a:extLst>
                <a:ext uri="{FF2B5EF4-FFF2-40B4-BE49-F238E27FC236}">
                  <a16:creationId xmlns:a16="http://schemas.microsoft.com/office/drawing/2014/main" id="{8C2EE7BD-80CE-4C65-B7F7-79747A9599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53474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80">
              <a:extLst>
                <a:ext uri="{FF2B5EF4-FFF2-40B4-BE49-F238E27FC236}">
                  <a16:creationId xmlns:a16="http://schemas.microsoft.com/office/drawing/2014/main" id="{F33BFC84-EC92-4AD6-99AB-184429724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02105" y="5174958"/>
              <a:ext cx="26198" cy="246701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1">
              <a:extLst>
                <a:ext uri="{FF2B5EF4-FFF2-40B4-BE49-F238E27FC236}">
                  <a16:creationId xmlns:a16="http://schemas.microsoft.com/office/drawing/2014/main" id="{AC138058-9BD8-4998-A86F-4BA8E58850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50736" y="4946813"/>
              <a:ext cx="26198" cy="704080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2">
              <a:extLst>
                <a:ext uri="{FF2B5EF4-FFF2-40B4-BE49-F238E27FC236}">
                  <a16:creationId xmlns:a16="http://schemas.microsoft.com/office/drawing/2014/main" id="{701E6112-5D9C-4080-8A79-64DF964D3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99367" y="4860577"/>
              <a:ext cx="26198" cy="875461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3">
              <a:extLst>
                <a:ext uri="{FF2B5EF4-FFF2-40B4-BE49-F238E27FC236}">
                  <a16:creationId xmlns:a16="http://schemas.microsoft.com/office/drawing/2014/main" id="{0F215FE7-4E93-47AD-A999-E8E9373321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47998" y="4912974"/>
              <a:ext cx="26198" cy="773942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4">
              <a:extLst>
                <a:ext uri="{FF2B5EF4-FFF2-40B4-BE49-F238E27FC236}">
                  <a16:creationId xmlns:a16="http://schemas.microsoft.com/office/drawing/2014/main" id="{540BF2D5-7A91-448E-A88C-09DEDF698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96629" y="5005759"/>
              <a:ext cx="26198" cy="585096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5">
              <a:extLst>
                <a:ext uri="{FF2B5EF4-FFF2-40B4-BE49-F238E27FC236}">
                  <a16:creationId xmlns:a16="http://schemas.microsoft.com/office/drawing/2014/main" id="{38B972DB-45DA-4404-B931-044B040517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5260" y="4881318"/>
              <a:ext cx="26198" cy="837255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6">
              <a:extLst>
                <a:ext uri="{FF2B5EF4-FFF2-40B4-BE49-F238E27FC236}">
                  <a16:creationId xmlns:a16="http://schemas.microsoft.com/office/drawing/2014/main" id="{3AE1F0D0-2465-47D3-907D-ECA42F5A43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93891" y="4959912"/>
              <a:ext cx="26198" cy="677882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861303" y="5121210"/>
            <a:ext cx="979855" cy="1231973"/>
            <a:chOff x="5670551" y="1295401"/>
            <a:chExt cx="869950" cy="1093788"/>
          </a:xfrm>
          <a:effectLst/>
        </p:grpSpPr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A88090-59C7-45E1-93A8-09852E8FFA8F}"/>
              </a:ext>
            </a:extLst>
          </p:cNvPr>
          <p:cNvGrpSpPr/>
          <p:nvPr/>
        </p:nvGrpSpPr>
        <p:grpSpPr>
          <a:xfrm>
            <a:off x="9993774" y="5638789"/>
            <a:ext cx="1076800" cy="779144"/>
            <a:chOff x="7825693" y="5008020"/>
            <a:chExt cx="1076800" cy="77914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2AFC5F46-C9D7-42C9-8507-1A6F5E03953C}"/>
                </a:ext>
              </a:extLst>
            </p:cNvPr>
            <p:cNvGrpSpPr/>
            <p:nvPr/>
          </p:nvGrpSpPr>
          <p:grpSpPr>
            <a:xfrm>
              <a:off x="7825693" y="5008020"/>
              <a:ext cx="1076800" cy="779144"/>
              <a:chOff x="8090712" y="3479968"/>
              <a:chExt cx="3880262" cy="2807654"/>
            </a:xfrm>
          </p:grpSpPr>
          <p:sp>
            <p:nvSpPr>
              <p:cNvPr id="239" name="Oval 15">
                <a:extLst>
                  <a:ext uri="{FF2B5EF4-FFF2-40B4-BE49-F238E27FC236}">
                    <a16:creationId xmlns:a16="http://schemas.microsoft.com/office/drawing/2014/main" id="{7ED56711-7DC4-4A1D-850C-D410FEE70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712" y="3492774"/>
                <a:ext cx="3880262" cy="110402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Oval 16">
                <a:extLst>
                  <a:ext uri="{FF2B5EF4-FFF2-40B4-BE49-F238E27FC236}">
                    <a16:creationId xmlns:a16="http://schemas.microsoft.com/office/drawing/2014/main" id="{877FECDD-8126-4F32-827A-5D2B4753C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210" y="3479968"/>
                <a:ext cx="3689669" cy="100536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C70C170-DDA9-4FC1-B94B-0BD7D60A8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712" y="4044785"/>
                <a:ext cx="3880262" cy="2242837"/>
              </a:xfrm>
              <a:custGeom>
                <a:avLst/>
                <a:gdLst>
                  <a:gd name="connsiteX0" fmla="*/ 0 w 3880262"/>
                  <a:gd name="connsiteY0" fmla="*/ 0 h 2242837"/>
                  <a:gd name="connsiteX1" fmla="*/ 1940131 w 3880262"/>
                  <a:gd name="connsiteY1" fmla="*/ 546773 h 2242837"/>
                  <a:gd name="connsiteX2" fmla="*/ 3880262 w 3880262"/>
                  <a:gd name="connsiteY2" fmla="*/ 0 h 2242837"/>
                  <a:gd name="connsiteX3" fmla="*/ 3880262 w 3880262"/>
                  <a:gd name="connsiteY3" fmla="*/ 1541690 h 2242837"/>
                  <a:gd name="connsiteX4" fmla="*/ 3880262 w 3880262"/>
                  <a:gd name="connsiteY4" fmla="*/ 1696064 h 2242837"/>
                  <a:gd name="connsiteX5" fmla="*/ 1940131 w 3880262"/>
                  <a:gd name="connsiteY5" fmla="*/ 2242837 h 2242837"/>
                  <a:gd name="connsiteX6" fmla="*/ 0 w 3880262"/>
                  <a:gd name="connsiteY6" fmla="*/ 1696064 h 2242837"/>
                  <a:gd name="connsiteX7" fmla="*/ 0 w 3880262"/>
                  <a:gd name="connsiteY7" fmla="*/ 1658010 h 2242837"/>
                  <a:gd name="connsiteX8" fmla="*/ 0 w 3880262"/>
                  <a:gd name="connsiteY8" fmla="*/ 0 h 224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0262" h="2242837">
                    <a:moveTo>
                      <a:pt x="0" y="0"/>
                    </a:moveTo>
                    <a:cubicBezTo>
                      <a:pt x="0" y="299017"/>
                      <a:pt x="867050" y="546773"/>
                      <a:pt x="1940131" y="546773"/>
                    </a:cubicBezTo>
                    <a:cubicBezTo>
                      <a:pt x="3013212" y="546773"/>
                      <a:pt x="3880262" y="299017"/>
                      <a:pt x="3880262" y="0"/>
                    </a:cubicBezTo>
                    <a:cubicBezTo>
                      <a:pt x="3880262" y="0"/>
                      <a:pt x="3880262" y="0"/>
                      <a:pt x="3880262" y="1541690"/>
                    </a:cubicBezTo>
                    <a:lnTo>
                      <a:pt x="3880262" y="1696064"/>
                    </a:lnTo>
                    <a:cubicBezTo>
                      <a:pt x="3880262" y="1995081"/>
                      <a:pt x="3013212" y="2242837"/>
                      <a:pt x="1940131" y="2242837"/>
                    </a:cubicBezTo>
                    <a:cubicBezTo>
                      <a:pt x="867050" y="2242837"/>
                      <a:pt x="0" y="1995081"/>
                      <a:pt x="0" y="1696064"/>
                    </a:cubicBezTo>
                    <a:lnTo>
                      <a:pt x="0" y="1658010"/>
                    </a:lnTo>
                    <a:cubicBezTo>
                      <a:pt x="0" y="1196150"/>
                      <a:pt x="0" y="64875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96DB543-E089-448A-A1F2-19046CEC89F2}"/>
                  </a:ext>
                </a:extLst>
              </p:cNvPr>
              <p:cNvGrpSpPr/>
              <p:nvPr/>
            </p:nvGrpSpPr>
            <p:grpSpPr>
              <a:xfrm>
                <a:off x="8752407" y="3645366"/>
                <a:ext cx="2582045" cy="647843"/>
                <a:chOff x="8752407" y="3645366"/>
                <a:chExt cx="2582045" cy="64784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981FE0C-88CE-488E-886D-4FB32E020EAD}"/>
                    </a:ext>
                  </a:extLst>
                </p:cNvPr>
                <p:cNvGrpSpPr/>
                <p:nvPr/>
              </p:nvGrpSpPr>
              <p:grpSpPr>
                <a:xfrm>
                  <a:off x="8752407" y="3834410"/>
                  <a:ext cx="2582045" cy="230154"/>
                  <a:chOff x="8752407" y="3834410"/>
                  <a:chExt cx="2582045" cy="230154"/>
                </a:xfrm>
              </p:grpSpPr>
              <p:sp>
                <p:nvSpPr>
                  <p:cNvPr id="247" name="Oval 18">
                    <a:extLst>
                      <a:ext uri="{FF2B5EF4-FFF2-40B4-BE49-F238E27FC236}">
                        <a16:creationId xmlns:a16="http://schemas.microsoft.com/office/drawing/2014/main" id="{0DBCECF6-20D4-4AB5-8551-6B0717906A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52407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8" name="Oval 19">
                    <a:extLst>
                      <a:ext uri="{FF2B5EF4-FFF2-40B4-BE49-F238E27FC236}">
                        <a16:creationId xmlns:a16="http://schemas.microsoft.com/office/drawing/2014/main" id="{FC001971-87FB-454B-80B7-C18B08EE5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90739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5EADD7E3-246D-44A4-804E-AB0EC4E3C749}"/>
                    </a:ext>
                  </a:extLst>
                </p:cNvPr>
                <p:cNvGrpSpPr/>
                <p:nvPr/>
              </p:nvGrpSpPr>
              <p:grpSpPr>
                <a:xfrm>
                  <a:off x="9721573" y="3645366"/>
                  <a:ext cx="643713" cy="647843"/>
                  <a:chOff x="9700674" y="3645366"/>
                  <a:chExt cx="643713" cy="647843"/>
                </a:xfrm>
              </p:grpSpPr>
              <p:sp>
                <p:nvSpPr>
                  <p:cNvPr id="245" name="Oval 18">
                    <a:extLst>
                      <a:ext uri="{FF2B5EF4-FFF2-40B4-BE49-F238E27FC236}">
                        <a16:creationId xmlns:a16="http://schemas.microsoft.com/office/drawing/2014/main" id="{B6554865-B9EF-402B-9B45-8135E5080B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3645366"/>
                    <a:ext cx="643713" cy="23015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6" name="Oval 18">
                    <a:extLst>
                      <a:ext uri="{FF2B5EF4-FFF2-40B4-BE49-F238E27FC236}">
                        <a16:creationId xmlns:a16="http://schemas.microsoft.com/office/drawing/2014/main" id="{115D5F58-DE51-4466-9CB1-27B6FD59BB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00674" y="4063055"/>
                    <a:ext cx="643713" cy="23015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CA4925BA-2BB5-4F68-876E-58D5BD12D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796" y="5075281"/>
              <a:ext cx="47579" cy="21146"/>
            </a:xfrm>
            <a:custGeom>
              <a:avLst/>
              <a:gdLst>
                <a:gd name="T0" fmla="*/ 108 w 108"/>
                <a:gd name="T1" fmla="*/ 20 h 48"/>
                <a:gd name="T2" fmla="*/ 63 w 108"/>
                <a:gd name="T3" fmla="*/ 20 h 48"/>
                <a:gd name="T4" fmla="*/ 63 w 108"/>
                <a:gd name="T5" fmla="*/ 0 h 48"/>
                <a:gd name="T6" fmla="*/ 44 w 108"/>
                <a:gd name="T7" fmla="*/ 0 h 48"/>
                <a:gd name="T8" fmla="*/ 44 w 108"/>
                <a:gd name="T9" fmla="*/ 20 h 48"/>
                <a:gd name="T10" fmla="*/ 0 w 108"/>
                <a:gd name="T11" fmla="*/ 20 h 48"/>
                <a:gd name="T12" fmla="*/ 0 w 108"/>
                <a:gd name="T13" fmla="*/ 30 h 48"/>
                <a:gd name="T14" fmla="*/ 44 w 108"/>
                <a:gd name="T15" fmla="*/ 30 h 48"/>
                <a:gd name="T16" fmla="*/ 44 w 108"/>
                <a:gd name="T17" fmla="*/ 48 h 48"/>
                <a:gd name="T18" fmla="*/ 63 w 108"/>
                <a:gd name="T19" fmla="*/ 48 h 48"/>
                <a:gd name="T20" fmla="*/ 63 w 108"/>
                <a:gd name="T21" fmla="*/ 30 h 48"/>
                <a:gd name="T22" fmla="*/ 108 w 108"/>
                <a:gd name="T23" fmla="*/ 30 h 48"/>
                <a:gd name="T24" fmla="*/ 108 w 108"/>
                <a:gd name="T2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48">
                  <a:moveTo>
                    <a:pt x="108" y="20"/>
                  </a:moveTo>
                  <a:lnTo>
                    <a:pt x="63" y="20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44" y="30"/>
                  </a:lnTo>
                  <a:lnTo>
                    <a:pt x="44" y="48"/>
                  </a:lnTo>
                  <a:lnTo>
                    <a:pt x="63" y="48"/>
                  </a:lnTo>
                  <a:lnTo>
                    <a:pt x="63" y="30"/>
                  </a:lnTo>
                  <a:lnTo>
                    <a:pt x="108" y="30"/>
                  </a:lnTo>
                  <a:lnTo>
                    <a:pt x="10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Oval 10">
              <a:extLst>
                <a:ext uri="{FF2B5EF4-FFF2-40B4-BE49-F238E27FC236}">
                  <a16:creationId xmlns:a16="http://schemas.microsoft.com/office/drawing/2014/main" id="{B2F027D9-5350-4D61-94E6-943878B4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606" y="5132172"/>
              <a:ext cx="15860" cy="88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Rectangle 11">
              <a:extLst>
                <a:ext uri="{FF2B5EF4-FFF2-40B4-BE49-F238E27FC236}">
                  <a16:creationId xmlns:a16="http://schemas.microsoft.com/office/drawing/2014/main" id="{04A67691-2988-4189-A51E-A604B64B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611" y="5195472"/>
              <a:ext cx="55949" cy="6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644A8987-A83B-497E-BB11-F0D463BF5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8501" y="5118269"/>
              <a:ext cx="54627" cy="34803"/>
            </a:xfrm>
            <a:custGeom>
              <a:avLst/>
              <a:gdLst>
                <a:gd name="T0" fmla="*/ 96 w 101"/>
                <a:gd name="T1" fmla="*/ 2 h 64"/>
                <a:gd name="T2" fmla="*/ 71 w 101"/>
                <a:gd name="T3" fmla="*/ 15 h 64"/>
                <a:gd name="T4" fmla="*/ 71 w 101"/>
                <a:gd name="T5" fmla="*/ 14 h 64"/>
                <a:gd name="T6" fmla="*/ 54 w 101"/>
                <a:gd name="T7" fmla="*/ 4 h 64"/>
                <a:gd name="T8" fmla="*/ 34 w 101"/>
                <a:gd name="T9" fmla="*/ 16 h 64"/>
                <a:gd name="T10" fmla="*/ 33 w 101"/>
                <a:gd name="T11" fmla="*/ 32 h 64"/>
                <a:gd name="T12" fmla="*/ 34 w 101"/>
                <a:gd name="T13" fmla="*/ 35 h 64"/>
                <a:gd name="T14" fmla="*/ 24 w 101"/>
                <a:gd name="T15" fmla="*/ 39 h 64"/>
                <a:gd name="T16" fmla="*/ 20 w 101"/>
                <a:gd name="T17" fmla="*/ 34 h 64"/>
                <a:gd name="T18" fmla="*/ 15 w 101"/>
                <a:gd name="T19" fmla="*/ 35 h 64"/>
                <a:gd name="T20" fmla="*/ 20 w 101"/>
                <a:gd name="T21" fmla="*/ 42 h 64"/>
                <a:gd name="T22" fmla="*/ 2 w 101"/>
                <a:gd name="T23" fmla="*/ 51 h 64"/>
                <a:gd name="T24" fmla="*/ 5 w 101"/>
                <a:gd name="T25" fmla="*/ 55 h 64"/>
                <a:gd name="T26" fmla="*/ 24 w 101"/>
                <a:gd name="T27" fmla="*/ 45 h 64"/>
                <a:gd name="T28" fmla="*/ 45 w 101"/>
                <a:gd name="T29" fmla="*/ 50 h 64"/>
                <a:gd name="T30" fmla="*/ 44 w 101"/>
                <a:gd name="T31" fmla="*/ 59 h 64"/>
                <a:gd name="T32" fmla="*/ 28 w 101"/>
                <a:gd name="T33" fmla="*/ 59 h 64"/>
                <a:gd name="T34" fmla="*/ 28 w 101"/>
                <a:gd name="T35" fmla="*/ 64 h 64"/>
                <a:gd name="T36" fmla="*/ 64 w 101"/>
                <a:gd name="T37" fmla="*/ 64 h 64"/>
                <a:gd name="T38" fmla="*/ 64 w 101"/>
                <a:gd name="T39" fmla="*/ 59 h 64"/>
                <a:gd name="T40" fmla="*/ 49 w 101"/>
                <a:gd name="T41" fmla="*/ 59 h 64"/>
                <a:gd name="T42" fmla="*/ 50 w 101"/>
                <a:gd name="T43" fmla="*/ 50 h 64"/>
                <a:gd name="T44" fmla="*/ 85 w 101"/>
                <a:gd name="T45" fmla="*/ 33 h 64"/>
                <a:gd name="T46" fmla="*/ 81 w 101"/>
                <a:gd name="T47" fmla="*/ 31 h 64"/>
                <a:gd name="T48" fmla="*/ 52 w 101"/>
                <a:gd name="T49" fmla="*/ 45 h 64"/>
                <a:gd name="T50" fmla="*/ 48 w 101"/>
                <a:gd name="T51" fmla="*/ 46 h 64"/>
                <a:gd name="T52" fmla="*/ 48 w 101"/>
                <a:gd name="T53" fmla="*/ 46 h 64"/>
                <a:gd name="T54" fmla="*/ 29 w 101"/>
                <a:gd name="T55" fmla="*/ 42 h 64"/>
                <a:gd name="T56" fmla="*/ 37 w 101"/>
                <a:gd name="T57" fmla="*/ 38 h 64"/>
                <a:gd name="T58" fmla="*/ 50 w 101"/>
                <a:gd name="T59" fmla="*/ 40 h 64"/>
                <a:gd name="T60" fmla="*/ 70 w 101"/>
                <a:gd name="T61" fmla="*/ 29 h 64"/>
                <a:gd name="T62" fmla="*/ 71 w 101"/>
                <a:gd name="T63" fmla="*/ 21 h 64"/>
                <a:gd name="T64" fmla="*/ 99 w 101"/>
                <a:gd name="T65" fmla="*/ 6 h 64"/>
                <a:gd name="T66" fmla="*/ 96 w 101"/>
                <a:gd name="T6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4">
                  <a:moveTo>
                    <a:pt x="96" y="2"/>
                  </a:moveTo>
                  <a:cubicBezTo>
                    <a:pt x="88" y="6"/>
                    <a:pt x="79" y="11"/>
                    <a:pt x="71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2"/>
                    <a:pt x="54" y="4"/>
                    <a:pt x="54" y="4"/>
                  </a:cubicBezTo>
                  <a:cubicBezTo>
                    <a:pt x="34" y="4"/>
                    <a:pt x="34" y="16"/>
                    <a:pt x="34" y="1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3"/>
                    <a:pt x="33" y="34"/>
                    <a:pt x="34" y="35"/>
                  </a:cubicBezTo>
                  <a:cubicBezTo>
                    <a:pt x="30" y="36"/>
                    <a:pt x="27" y="38"/>
                    <a:pt x="24" y="39"/>
                  </a:cubicBezTo>
                  <a:cubicBezTo>
                    <a:pt x="22" y="38"/>
                    <a:pt x="21" y="36"/>
                    <a:pt x="20" y="34"/>
                  </a:cubicBezTo>
                  <a:cubicBezTo>
                    <a:pt x="19" y="31"/>
                    <a:pt x="14" y="32"/>
                    <a:pt x="15" y="35"/>
                  </a:cubicBezTo>
                  <a:cubicBezTo>
                    <a:pt x="16" y="38"/>
                    <a:pt x="18" y="40"/>
                    <a:pt x="20" y="42"/>
                  </a:cubicBezTo>
                  <a:cubicBezTo>
                    <a:pt x="14" y="45"/>
                    <a:pt x="8" y="48"/>
                    <a:pt x="2" y="51"/>
                  </a:cubicBezTo>
                  <a:cubicBezTo>
                    <a:pt x="0" y="52"/>
                    <a:pt x="2" y="57"/>
                    <a:pt x="5" y="55"/>
                  </a:cubicBezTo>
                  <a:cubicBezTo>
                    <a:pt x="11" y="52"/>
                    <a:pt x="18" y="48"/>
                    <a:pt x="24" y="45"/>
                  </a:cubicBezTo>
                  <a:cubicBezTo>
                    <a:pt x="30" y="49"/>
                    <a:pt x="38" y="50"/>
                    <a:pt x="45" y="50"/>
                  </a:cubicBezTo>
                  <a:cubicBezTo>
                    <a:pt x="44" y="53"/>
                    <a:pt x="44" y="56"/>
                    <a:pt x="44" y="59"/>
                  </a:cubicBezTo>
                  <a:cubicBezTo>
                    <a:pt x="38" y="59"/>
                    <a:pt x="33" y="59"/>
                    <a:pt x="28" y="59"/>
                  </a:cubicBezTo>
                  <a:cubicBezTo>
                    <a:pt x="24" y="59"/>
                    <a:pt x="24" y="64"/>
                    <a:pt x="28" y="64"/>
                  </a:cubicBezTo>
                  <a:cubicBezTo>
                    <a:pt x="40" y="64"/>
                    <a:pt x="52" y="64"/>
                    <a:pt x="64" y="64"/>
                  </a:cubicBezTo>
                  <a:cubicBezTo>
                    <a:pt x="68" y="64"/>
                    <a:pt x="68" y="59"/>
                    <a:pt x="64" y="59"/>
                  </a:cubicBezTo>
                  <a:cubicBezTo>
                    <a:pt x="59" y="59"/>
                    <a:pt x="54" y="59"/>
                    <a:pt x="49" y="59"/>
                  </a:cubicBezTo>
                  <a:cubicBezTo>
                    <a:pt x="49" y="56"/>
                    <a:pt x="49" y="53"/>
                    <a:pt x="50" y="50"/>
                  </a:cubicBezTo>
                  <a:cubicBezTo>
                    <a:pt x="63" y="51"/>
                    <a:pt x="78" y="45"/>
                    <a:pt x="85" y="33"/>
                  </a:cubicBezTo>
                  <a:cubicBezTo>
                    <a:pt x="87" y="31"/>
                    <a:pt x="83" y="28"/>
                    <a:pt x="81" y="31"/>
                  </a:cubicBezTo>
                  <a:cubicBezTo>
                    <a:pt x="75" y="41"/>
                    <a:pt x="62" y="45"/>
                    <a:pt x="52" y="45"/>
                  </a:cubicBezTo>
                  <a:cubicBezTo>
                    <a:pt x="50" y="46"/>
                    <a:pt x="49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2" y="46"/>
                    <a:pt x="35" y="45"/>
                    <a:pt x="29" y="42"/>
                  </a:cubicBezTo>
                  <a:cubicBezTo>
                    <a:pt x="32" y="41"/>
                    <a:pt x="35" y="40"/>
                    <a:pt x="37" y="38"/>
                  </a:cubicBezTo>
                  <a:cubicBezTo>
                    <a:pt x="42" y="41"/>
                    <a:pt x="50" y="40"/>
                    <a:pt x="50" y="40"/>
                  </a:cubicBezTo>
                  <a:cubicBezTo>
                    <a:pt x="72" y="40"/>
                    <a:pt x="70" y="29"/>
                    <a:pt x="70" y="29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80" y="16"/>
                    <a:pt x="89" y="11"/>
                    <a:pt x="99" y="6"/>
                  </a:cubicBezTo>
                  <a:cubicBezTo>
                    <a:pt x="101" y="5"/>
                    <a:pt x="99" y="0"/>
                    <a:pt x="9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C7199F-A9B2-4937-AAAD-044A80C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BB4E-6E70-4FEE-A6CC-AC8D4A2A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sng" dirty="0">
                <a:solidFill>
                  <a:schemeClr val="accent2">
                    <a:lumMod val="5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https://iopscience.iop.org/article/10.1088/1757-899X/263/4/042083/pdf</a:t>
            </a:r>
            <a:endParaRPr lang="en-IN" b="0" i="0" u="sng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r>
              <a:rPr lang="en-IN" b="0" i="0" u="sng" dirty="0"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https://sci-hub.se/10.1109/IC3.2018.8530520</a:t>
            </a:r>
            <a:endParaRPr lang="en-IN" b="0" i="0" u="sng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r>
              <a:rPr lang="en-IN" b="0" i="0" u="sng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https://sci-hub.se/10.1109/ISMSIT.2019.8932818</a:t>
            </a:r>
            <a:endParaRPr lang="en-IN" b="0" i="0" u="sng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r>
              <a:rPr lang="en-IN" b="0" i="0" u="sng" dirty="0">
                <a:solidFill>
                  <a:schemeClr val="accent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https://sci-hub.se/10.1109/ICABCD.2018.8465466</a:t>
            </a:r>
            <a:endParaRPr lang="en-IN" b="0" i="0" u="sng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r>
              <a:rPr lang="en-IN" b="0" i="0" u="sng" dirty="0">
                <a:solidFill>
                  <a:schemeClr val="accent2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https://www.slideshare.net/irjetjournal/irjet-voice-based-gender-recognition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5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6DA1E2-6B91-4078-BC1E-2347114A1DC9}"/>
              </a:ext>
            </a:extLst>
          </p:cNvPr>
          <p:cNvGrpSpPr/>
          <p:nvPr/>
        </p:nvGrpSpPr>
        <p:grpSpPr>
          <a:xfrm>
            <a:off x="2136452" y="2746357"/>
            <a:ext cx="7915920" cy="1972725"/>
            <a:chOff x="1485900" y="2636911"/>
            <a:chExt cx="9460308" cy="23576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3691E-8586-44E5-8D12-6D68E94EE9F7}"/>
                </a:ext>
              </a:extLst>
            </p:cNvPr>
            <p:cNvGrpSpPr/>
            <p:nvPr/>
          </p:nvGrpSpPr>
          <p:grpSpPr>
            <a:xfrm>
              <a:off x="1485900" y="2636911"/>
              <a:ext cx="8408271" cy="2357601"/>
              <a:chOff x="1541463" y="3026017"/>
              <a:chExt cx="7067550" cy="1981677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61F2D9AD-5CEE-4A05-83A3-058684F2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alpha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8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DBE7901-B3B3-4A71-A741-70971E3FA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2481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alpha val="4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836D8B-AE6A-47FC-B309-2216E1227D36}"/>
                </a:ext>
              </a:extLst>
            </p:cNvPr>
            <p:cNvGrpSpPr/>
            <p:nvPr/>
          </p:nvGrpSpPr>
          <p:grpSpPr>
            <a:xfrm>
              <a:off x="2619148" y="2645284"/>
              <a:ext cx="8327060" cy="2170992"/>
              <a:chOff x="3648075" y="1253226"/>
              <a:chExt cx="6999288" cy="1824823"/>
            </a:xfrm>
          </p:grpSpPr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528E77E6-1F70-46AB-89C0-181675AB0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53226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717DF1AD-F42C-4211-AFAF-0BA95AFA0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62061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bg1">
                      <a:alpha val="4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D14FE35-468A-467C-BDCA-97212820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852" y="2440017"/>
            <a:ext cx="10360501" cy="1068937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150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369005" y="2816890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0C35BB8-82FC-4B4F-BCB3-B0685A85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Team Members: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2B9B4-554C-4DBD-ADA0-C087983E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293" y="1162005"/>
            <a:ext cx="6813892" cy="5853113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Dithya Prasanna</a:t>
            </a:r>
          </a:p>
          <a:p>
            <a:pPr marL="742950" indent="-742950">
              <a:buFont typeface="+mj-lt"/>
              <a:buAutoNum type="arabicPeriod"/>
            </a:pPr>
            <a:r>
              <a:rPr lang="en-IN" dirty="0"/>
              <a:t>Shamanth H S</a:t>
            </a:r>
          </a:p>
          <a:p>
            <a:pPr marL="742950" indent="-742950">
              <a:buFont typeface="+mj-lt"/>
              <a:buAutoNum type="arabicPeriod"/>
            </a:pPr>
            <a:r>
              <a:rPr lang="en-IN" dirty="0"/>
              <a:t>Priyadarshini B</a:t>
            </a:r>
          </a:p>
          <a:p>
            <a:pPr marL="742950" indent="-742950">
              <a:buFont typeface="+mj-lt"/>
              <a:buAutoNum type="arabicPeriod"/>
            </a:pPr>
            <a:r>
              <a:rPr lang="en-IN" smtClean="0"/>
              <a:t>Rajath Hegde</a:t>
            </a:r>
            <a:endParaRPr lang="en-IN" dirty="0"/>
          </a:p>
          <a:p>
            <a:pPr marL="742950" indent="-742950">
              <a:buFont typeface="+mj-lt"/>
              <a:buAutoNum type="arabicPeriod"/>
            </a:pPr>
            <a:r>
              <a:rPr lang="en-IN" dirty="0"/>
              <a:t>Meghana K</a:t>
            </a:r>
          </a:p>
          <a:p>
            <a:pPr marL="742950" indent="-742950">
              <a:buFont typeface="+mj-lt"/>
              <a:buAutoNum type="arabicPeriod"/>
            </a:pPr>
            <a:r>
              <a:rPr lang="en-IN" dirty="0"/>
              <a:t>Prasun Sarkar</a:t>
            </a:r>
          </a:p>
        </p:txBody>
      </p:sp>
    </p:spTree>
    <p:extLst>
      <p:ext uri="{BB962C8B-B14F-4D97-AF65-F5344CB8AC3E}">
        <p14:creationId xmlns:p14="http://schemas.microsoft.com/office/powerpoint/2010/main" val="2046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369005" y="2816890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369AFF0-6F03-4A67-8732-8C4D46FE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6917-19AC-4AA9-80E7-98078F56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595622"/>
            <a:ext cx="10969943" cy="4987739"/>
          </a:xfrm>
        </p:spPr>
        <p:txBody>
          <a:bodyPr/>
          <a:lstStyle/>
          <a:p>
            <a:r>
              <a:rPr lang="en-IN" sz="3600" dirty="0"/>
              <a:t>One of the most common means of communication in the world is through voice. In the real world, it is possible for people to identify the gender of a person/s through their voice.</a:t>
            </a:r>
          </a:p>
          <a:p>
            <a:r>
              <a:rPr lang="en-IN" sz="3600" dirty="0"/>
              <a:t>Voice is filled with a lot of linguistic features, which are often considered as the voice prints to recognize the gender of the speaker.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369005" y="2816890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EC0A25-5677-4D8D-9C71-65CCED4A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9DB1-C7BF-459E-AED4-E5624F4F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340768"/>
            <a:ext cx="10969943" cy="4987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Building reliable models t</a:t>
            </a:r>
            <a:r>
              <a:rPr lang="en-US" sz="3600" b="0" i="0" dirty="0">
                <a:effectLst/>
              </a:rPr>
              <a:t>o identify a voice as male or female, based upon acoustic properties of the voice and speech. </a:t>
            </a:r>
          </a:p>
          <a:p>
            <a:pPr marL="0" indent="0">
              <a:buNone/>
            </a:pPr>
            <a:r>
              <a:rPr lang="en-US" sz="3600" b="0" i="0" dirty="0">
                <a:effectLst/>
              </a:rPr>
              <a:t>The goal is to </a:t>
            </a:r>
            <a:r>
              <a:rPr lang="en-US" sz="3600" dirty="0"/>
              <a:t>compare outputs of different models and suggest the best model that can be used for gender recognition by voice for real-world inputs.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523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369005" y="2816890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39EBC-C3E2-434B-A1A4-82D5A547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83C4-B7A9-4CCF-ABAC-260BEF6C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438092"/>
            <a:ext cx="10969943" cy="4987739"/>
          </a:xfrm>
        </p:spPr>
        <p:txBody>
          <a:bodyPr/>
          <a:lstStyle/>
          <a:p>
            <a:r>
              <a:rPr lang="en-US" b="0" i="0" dirty="0">
                <a:effectLst/>
                <a:latin typeface="Inter"/>
              </a:rPr>
              <a:t> </a:t>
            </a:r>
            <a:r>
              <a:rPr lang="en-US" sz="3600" b="0" i="0" dirty="0">
                <a:effectLst/>
              </a:rPr>
              <a:t>The dataset consists of 3,168 recorded voice samples, collected from male and female speakers. The voice samples are pre-processed by acoustic analysis in R using the seewave and tuneR packages, with an analyzed frequency range of 0hz-280hz (</a:t>
            </a:r>
            <a:r>
              <a:rPr lang="en-US" sz="3600" b="0" i="0" u="none" strike="noStrike" dirty="0">
                <a:effectLst/>
              </a:rPr>
              <a:t>human vocal range</a:t>
            </a:r>
            <a:r>
              <a:rPr lang="en-US" sz="3600" b="0" i="0" dirty="0">
                <a:effectLst/>
              </a:rPr>
              <a:t>). These samples were recorded across 20 features.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8535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FC093A5-B27D-4AC3-A692-6E67BC38598A}"/>
              </a:ext>
            </a:extLst>
          </p:cNvPr>
          <p:cNvSpPr>
            <a:spLocks/>
          </p:cNvSpPr>
          <p:nvPr/>
        </p:nvSpPr>
        <p:spPr bwMode="auto">
          <a:xfrm flipH="1">
            <a:off x="1305886" y="2041109"/>
            <a:ext cx="9577052" cy="2127015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015A375-64FC-4D33-BD22-26882C2387CC}"/>
              </a:ext>
            </a:extLst>
          </p:cNvPr>
          <p:cNvSpPr>
            <a:spLocks/>
          </p:cNvSpPr>
          <p:nvPr/>
        </p:nvSpPr>
        <p:spPr bwMode="auto">
          <a:xfrm flipH="1">
            <a:off x="1305886" y="2573775"/>
            <a:ext cx="9454130" cy="2243116"/>
          </a:xfrm>
          <a:custGeom>
            <a:avLst/>
            <a:gdLst>
              <a:gd name="T0" fmla="*/ 0 w 1711"/>
              <a:gd name="T1" fmla="*/ 147 h 404"/>
              <a:gd name="T2" fmla="*/ 48 w 1711"/>
              <a:gd name="T3" fmla="*/ 147 h 404"/>
              <a:gd name="T4" fmla="*/ 126 w 1711"/>
              <a:gd name="T5" fmla="*/ 170 h 404"/>
              <a:gd name="T6" fmla="*/ 248 w 1711"/>
              <a:gd name="T7" fmla="*/ 147 h 404"/>
              <a:gd name="T8" fmla="*/ 329 w 1711"/>
              <a:gd name="T9" fmla="*/ 6 h 404"/>
              <a:gd name="T10" fmla="*/ 401 w 1711"/>
              <a:gd name="T11" fmla="*/ 135 h 404"/>
              <a:gd name="T12" fmla="*/ 493 w 1711"/>
              <a:gd name="T13" fmla="*/ 388 h 404"/>
              <a:gd name="T14" fmla="*/ 600 w 1711"/>
              <a:gd name="T15" fmla="*/ 172 h 404"/>
              <a:gd name="T16" fmla="*/ 694 w 1711"/>
              <a:gd name="T17" fmla="*/ 69 h 404"/>
              <a:gd name="T18" fmla="*/ 815 w 1711"/>
              <a:gd name="T19" fmla="*/ 149 h 404"/>
              <a:gd name="T20" fmla="*/ 934 w 1711"/>
              <a:gd name="T21" fmla="*/ 116 h 404"/>
              <a:gd name="T22" fmla="*/ 1033 w 1711"/>
              <a:gd name="T23" fmla="*/ 130 h 404"/>
              <a:gd name="T24" fmla="*/ 1072 w 1711"/>
              <a:gd name="T25" fmla="*/ 231 h 404"/>
              <a:gd name="T26" fmla="*/ 1147 w 1711"/>
              <a:gd name="T27" fmla="*/ 292 h 404"/>
              <a:gd name="T28" fmla="*/ 1206 w 1711"/>
              <a:gd name="T29" fmla="*/ 207 h 404"/>
              <a:gd name="T30" fmla="*/ 1220 w 1711"/>
              <a:gd name="T31" fmla="*/ 155 h 404"/>
              <a:gd name="T32" fmla="*/ 1357 w 1711"/>
              <a:gd name="T33" fmla="*/ 61 h 404"/>
              <a:gd name="T34" fmla="*/ 1536 w 1711"/>
              <a:gd name="T35" fmla="*/ 176 h 404"/>
              <a:gd name="T36" fmla="*/ 1615 w 1711"/>
              <a:gd name="T37" fmla="*/ 148 h 404"/>
              <a:gd name="T38" fmla="*/ 1711 w 1711"/>
              <a:gd name="T39" fmla="*/ 13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1" h="404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61DD0-F31A-46E8-AD87-A238155D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About the dataset –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2417-E769-4D28-B753-77FE560D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5170585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meanfreq: mean frequency (in kHz)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sd: standard deviation of frequency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median: median frequency (in kHz)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Q25: first quantile (in kHz)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Q75: third quantile (in kHz)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IQR: interquantile range (in kHz)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skew: skewness (see note in specprop description)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kurt: kurtosis (see note in specprop description)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66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04B403F-E3C9-4A18-AB9F-502685EA3C3E}"/>
              </a:ext>
            </a:extLst>
          </p:cNvPr>
          <p:cNvSpPr>
            <a:spLocks/>
          </p:cNvSpPr>
          <p:nvPr/>
        </p:nvSpPr>
        <p:spPr bwMode="auto">
          <a:xfrm flipH="1">
            <a:off x="1305886" y="2041109"/>
            <a:ext cx="9577052" cy="2127015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011F3EC-0751-4C0E-B356-AD17B2E72A9A}"/>
              </a:ext>
            </a:extLst>
          </p:cNvPr>
          <p:cNvSpPr>
            <a:spLocks/>
          </p:cNvSpPr>
          <p:nvPr/>
        </p:nvSpPr>
        <p:spPr bwMode="auto">
          <a:xfrm flipH="1">
            <a:off x="1305886" y="2573775"/>
            <a:ext cx="9454130" cy="2243116"/>
          </a:xfrm>
          <a:custGeom>
            <a:avLst/>
            <a:gdLst>
              <a:gd name="T0" fmla="*/ 0 w 1711"/>
              <a:gd name="T1" fmla="*/ 147 h 404"/>
              <a:gd name="T2" fmla="*/ 48 w 1711"/>
              <a:gd name="T3" fmla="*/ 147 h 404"/>
              <a:gd name="T4" fmla="*/ 126 w 1711"/>
              <a:gd name="T5" fmla="*/ 170 h 404"/>
              <a:gd name="T6" fmla="*/ 248 w 1711"/>
              <a:gd name="T7" fmla="*/ 147 h 404"/>
              <a:gd name="T8" fmla="*/ 329 w 1711"/>
              <a:gd name="T9" fmla="*/ 6 h 404"/>
              <a:gd name="T10" fmla="*/ 401 w 1711"/>
              <a:gd name="T11" fmla="*/ 135 h 404"/>
              <a:gd name="T12" fmla="*/ 493 w 1711"/>
              <a:gd name="T13" fmla="*/ 388 h 404"/>
              <a:gd name="T14" fmla="*/ 600 w 1711"/>
              <a:gd name="T15" fmla="*/ 172 h 404"/>
              <a:gd name="T16" fmla="*/ 694 w 1711"/>
              <a:gd name="T17" fmla="*/ 69 h 404"/>
              <a:gd name="T18" fmla="*/ 815 w 1711"/>
              <a:gd name="T19" fmla="*/ 149 h 404"/>
              <a:gd name="T20" fmla="*/ 934 w 1711"/>
              <a:gd name="T21" fmla="*/ 116 h 404"/>
              <a:gd name="T22" fmla="*/ 1033 w 1711"/>
              <a:gd name="T23" fmla="*/ 130 h 404"/>
              <a:gd name="T24" fmla="*/ 1072 w 1711"/>
              <a:gd name="T25" fmla="*/ 231 h 404"/>
              <a:gd name="T26" fmla="*/ 1147 w 1711"/>
              <a:gd name="T27" fmla="*/ 292 h 404"/>
              <a:gd name="T28" fmla="*/ 1206 w 1711"/>
              <a:gd name="T29" fmla="*/ 207 h 404"/>
              <a:gd name="T30" fmla="*/ 1220 w 1711"/>
              <a:gd name="T31" fmla="*/ 155 h 404"/>
              <a:gd name="T32" fmla="*/ 1357 w 1711"/>
              <a:gd name="T33" fmla="*/ 61 h 404"/>
              <a:gd name="T34" fmla="*/ 1536 w 1711"/>
              <a:gd name="T35" fmla="*/ 176 h 404"/>
              <a:gd name="T36" fmla="*/ 1615 w 1711"/>
              <a:gd name="T37" fmla="*/ 148 h 404"/>
              <a:gd name="T38" fmla="*/ 1711 w 1711"/>
              <a:gd name="T39" fmla="*/ 13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1" h="404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E5BC-172C-49A7-91E4-0CF853E0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Data Description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8FFB-5367-471B-BAB0-725B04CD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138425"/>
            <a:ext cx="10969943" cy="5602943"/>
          </a:xfrm>
        </p:spPr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sp.ent: spectral entropy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sfm: spectral flatness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mode: mode frequency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centroid: frequency centroid (see specprop)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meanfun: average of fundamental frequency measured across acoustic signal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minfun: minimum fundamental frequency measured across acoustic signal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8114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04B403F-E3C9-4A18-AB9F-502685EA3C3E}"/>
              </a:ext>
            </a:extLst>
          </p:cNvPr>
          <p:cNvSpPr>
            <a:spLocks/>
          </p:cNvSpPr>
          <p:nvPr/>
        </p:nvSpPr>
        <p:spPr bwMode="auto">
          <a:xfrm flipH="1">
            <a:off x="1305886" y="2041109"/>
            <a:ext cx="9577052" cy="2127015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011F3EC-0751-4C0E-B356-AD17B2E72A9A}"/>
              </a:ext>
            </a:extLst>
          </p:cNvPr>
          <p:cNvSpPr>
            <a:spLocks/>
          </p:cNvSpPr>
          <p:nvPr/>
        </p:nvSpPr>
        <p:spPr bwMode="auto">
          <a:xfrm flipH="1">
            <a:off x="1305886" y="2573775"/>
            <a:ext cx="9454130" cy="2243116"/>
          </a:xfrm>
          <a:custGeom>
            <a:avLst/>
            <a:gdLst>
              <a:gd name="T0" fmla="*/ 0 w 1711"/>
              <a:gd name="T1" fmla="*/ 147 h 404"/>
              <a:gd name="T2" fmla="*/ 48 w 1711"/>
              <a:gd name="T3" fmla="*/ 147 h 404"/>
              <a:gd name="T4" fmla="*/ 126 w 1711"/>
              <a:gd name="T5" fmla="*/ 170 h 404"/>
              <a:gd name="T6" fmla="*/ 248 w 1711"/>
              <a:gd name="T7" fmla="*/ 147 h 404"/>
              <a:gd name="T8" fmla="*/ 329 w 1711"/>
              <a:gd name="T9" fmla="*/ 6 h 404"/>
              <a:gd name="T10" fmla="*/ 401 w 1711"/>
              <a:gd name="T11" fmla="*/ 135 h 404"/>
              <a:gd name="T12" fmla="*/ 493 w 1711"/>
              <a:gd name="T13" fmla="*/ 388 h 404"/>
              <a:gd name="T14" fmla="*/ 600 w 1711"/>
              <a:gd name="T15" fmla="*/ 172 h 404"/>
              <a:gd name="T16" fmla="*/ 694 w 1711"/>
              <a:gd name="T17" fmla="*/ 69 h 404"/>
              <a:gd name="T18" fmla="*/ 815 w 1711"/>
              <a:gd name="T19" fmla="*/ 149 h 404"/>
              <a:gd name="T20" fmla="*/ 934 w 1711"/>
              <a:gd name="T21" fmla="*/ 116 h 404"/>
              <a:gd name="T22" fmla="*/ 1033 w 1711"/>
              <a:gd name="T23" fmla="*/ 130 h 404"/>
              <a:gd name="T24" fmla="*/ 1072 w 1711"/>
              <a:gd name="T25" fmla="*/ 231 h 404"/>
              <a:gd name="T26" fmla="*/ 1147 w 1711"/>
              <a:gd name="T27" fmla="*/ 292 h 404"/>
              <a:gd name="T28" fmla="*/ 1206 w 1711"/>
              <a:gd name="T29" fmla="*/ 207 h 404"/>
              <a:gd name="T30" fmla="*/ 1220 w 1711"/>
              <a:gd name="T31" fmla="*/ 155 h 404"/>
              <a:gd name="T32" fmla="*/ 1357 w 1711"/>
              <a:gd name="T33" fmla="*/ 61 h 404"/>
              <a:gd name="T34" fmla="*/ 1536 w 1711"/>
              <a:gd name="T35" fmla="*/ 176 h 404"/>
              <a:gd name="T36" fmla="*/ 1615 w 1711"/>
              <a:gd name="T37" fmla="*/ 148 h 404"/>
              <a:gd name="T38" fmla="*/ 1711 w 1711"/>
              <a:gd name="T39" fmla="*/ 13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1" h="404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E5BC-172C-49A7-91E4-0CF853E0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Data Description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8FFB-5367-471B-BAB0-725B04CD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484784"/>
            <a:ext cx="10969943" cy="5719575"/>
          </a:xfrm>
        </p:spPr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maxfun: maximum fundamental frequency measured across acoustic signal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meandom: average of dominant frequency measured across acoustic signal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mindom: minimum of dominant frequency measured across acoustic signal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maxdom: maximum of dominant frequency measured across acoustic signal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6132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04B403F-E3C9-4A18-AB9F-502685EA3C3E}"/>
              </a:ext>
            </a:extLst>
          </p:cNvPr>
          <p:cNvSpPr>
            <a:spLocks/>
          </p:cNvSpPr>
          <p:nvPr/>
        </p:nvSpPr>
        <p:spPr bwMode="auto">
          <a:xfrm flipH="1">
            <a:off x="1305886" y="2041109"/>
            <a:ext cx="9577052" cy="2127015"/>
          </a:xfrm>
          <a:custGeom>
            <a:avLst/>
            <a:gdLst>
              <a:gd name="T0" fmla="*/ 0 w 1721"/>
              <a:gd name="T1" fmla="*/ 257 h 420"/>
              <a:gd name="T2" fmla="*/ 149 w 1721"/>
              <a:gd name="T3" fmla="*/ 234 h 420"/>
              <a:gd name="T4" fmla="*/ 293 w 1721"/>
              <a:gd name="T5" fmla="*/ 257 h 420"/>
              <a:gd name="T6" fmla="*/ 389 w 1721"/>
              <a:gd name="T7" fmla="*/ 398 h 420"/>
              <a:gd name="T8" fmla="*/ 474 w 1721"/>
              <a:gd name="T9" fmla="*/ 269 h 420"/>
              <a:gd name="T10" fmla="*/ 583 w 1721"/>
              <a:gd name="T11" fmla="*/ 16 h 420"/>
              <a:gd name="T12" fmla="*/ 709 w 1721"/>
              <a:gd name="T13" fmla="*/ 232 h 420"/>
              <a:gd name="T14" fmla="*/ 837 w 1721"/>
              <a:gd name="T15" fmla="*/ 395 h 420"/>
              <a:gd name="T16" fmla="*/ 958 w 1721"/>
              <a:gd name="T17" fmla="*/ 264 h 420"/>
              <a:gd name="T18" fmla="*/ 1024 w 1721"/>
              <a:gd name="T19" fmla="*/ 162 h 420"/>
              <a:gd name="T20" fmla="*/ 1084 w 1721"/>
              <a:gd name="T21" fmla="*/ 94 h 420"/>
              <a:gd name="T22" fmla="*/ 1169 w 1721"/>
              <a:gd name="T23" fmla="*/ 144 h 420"/>
              <a:gd name="T24" fmla="*/ 1249 w 1721"/>
              <a:gd name="T25" fmla="*/ 271 h 420"/>
              <a:gd name="T26" fmla="*/ 1301 w 1721"/>
              <a:gd name="T27" fmla="*/ 325 h 420"/>
              <a:gd name="T28" fmla="*/ 1403 w 1721"/>
              <a:gd name="T29" fmla="*/ 247 h 420"/>
              <a:gd name="T30" fmla="*/ 1498 w 1721"/>
              <a:gd name="T31" fmla="*/ 180 h 420"/>
              <a:gd name="T32" fmla="*/ 1721 w 1721"/>
              <a:gd name="T33" fmla="*/ 267 h 420"/>
              <a:gd name="connsiteX0" fmla="*/ 0 w 10073"/>
              <a:gd name="connsiteY0" fmla="*/ 5762 h 9131"/>
              <a:gd name="connsiteX1" fmla="*/ 866 w 10073"/>
              <a:gd name="connsiteY1" fmla="*/ 5214 h 9131"/>
              <a:gd name="connsiteX2" fmla="*/ 1702 w 10073"/>
              <a:gd name="connsiteY2" fmla="*/ 5762 h 9131"/>
              <a:gd name="connsiteX3" fmla="*/ 2260 w 10073"/>
              <a:gd name="connsiteY3" fmla="*/ 9119 h 9131"/>
              <a:gd name="connsiteX4" fmla="*/ 2754 w 10073"/>
              <a:gd name="connsiteY4" fmla="*/ 6048 h 9131"/>
              <a:gd name="connsiteX5" fmla="*/ 3388 w 10073"/>
              <a:gd name="connsiteY5" fmla="*/ 24 h 9131"/>
              <a:gd name="connsiteX6" fmla="*/ 4120 w 10073"/>
              <a:gd name="connsiteY6" fmla="*/ 5167 h 9131"/>
              <a:gd name="connsiteX7" fmla="*/ 4863 w 10073"/>
              <a:gd name="connsiteY7" fmla="*/ 9048 h 9131"/>
              <a:gd name="connsiteX8" fmla="*/ 5567 w 10073"/>
              <a:gd name="connsiteY8" fmla="*/ 5929 h 9131"/>
              <a:gd name="connsiteX9" fmla="*/ 5950 w 10073"/>
              <a:gd name="connsiteY9" fmla="*/ 3500 h 9131"/>
              <a:gd name="connsiteX10" fmla="*/ 6299 w 10073"/>
              <a:gd name="connsiteY10" fmla="*/ 1881 h 9131"/>
              <a:gd name="connsiteX11" fmla="*/ 6793 w 10073"/>
              <a:gd name="connsiteY11" fmla="*/ 3072 h 9131"/>
              <a:gd name="connsiteX12" fmla="*/ 7257 w 10073"/>
              <a:gd name="connsiteY12" fmla="*/ 6095 h 9131"/>
              <a:gd name="connsiteX13" fmla="*/ 7560 w 10073"/>
              <a:gd name="connsiteY13" fmla="*/ 7381 h 9131"/>
              <a:gd name="connsiteX14" fmla="*/ 8152 w 10073"/>
              <a:gd name="connsiteY14" fmla="*/ 5524 h 9131"/>
              <a:gd name="connsiteX15" fmla="*/ 8704 w 10073"/>
              <a:gd name="connsiteY15" fmla="*/ 3929 h 9131"/>
              <a:gd name="connsiteX16" fmla="*/ 10073 w 10073"/>
              <a:gd name="connsiteY16" fmla="*/ 5652 h 913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  <a:gd name="connsiteX0" fmla="*/ 0 w 10000"/>
              <a:gd name="connsiteY0" fmla="*/ 6310 h 10001"/>
              <a:gd name="connsiteX1" fmla="*/ 860 w 10000"/>
              <a:gd name="connsiteY1" fmla="*/ 5710 h 10001"/>
              <a:gd name="connsiteX2" fmla="*/ 1690 w 10000"/>
              <a:gd name="connsiteY2" fmla="*/ 6310 h 10001"/>
              <a:gd name="connsiteX3" fmla="*/ 2244 w 10000"/>
              <a:gd name="connsiteY3" fmla="*/ 9987 h 10001"/>
              <a:gd name="connsiteX4" fmla="*/ 2734 w 10000"/>
              <a:gd name="connsiteY4" fmla="*/ 6624 h 10001"/>
              <a:gd name="connsiteX5" fmla="*/ 3363 w 10000"/>
              <a:gd name="connsiteY5" fmla="*/ 26 h 10001"/>
              <a:gd name="connsiteX6" fmla="*/ 4090 w 10000"/>
              <a:gd name="connsiteY6" fmla="*/ 5659 h 10001"/>
              <a:gd name="connsiteX7" fmla="*/ 4828 w 10000"/>
              <a:gd name="connsiteY7" fmla="*/ 9909 h 10001"/>
              <a:gd name="connsiteX8" fmla="*/ 5527 w 10000"/>
              <a:gd name="connsiteY8" fmla="*/ 6493 h 10001"/>
              <a:gd name="connsiteX9" fmla="*/ 5907 w 10000"/>
              <a:gd name="connsiteY9" fmla="*/ 3833 h 10001"/>
              <a:gd name="connsiteX10" fmla="*/ 6253 w 10000"/>
              <a:gd name="connsiteY10" fmla="*/ 2060 h 10001"/>
              <a:gd name="connsiteX11" fmla="*/ 6744 w 10000"/>
              <a:gd name="connsiteY11" fmla="*/ 3364 h 10001"/>
              <a:gd name="connsiteX12" fmla="*/ 7204 w 10000"/>
              <a:gd name="connsiteY12" fmla="*/ 6675 h 10001"/>
              <a:gd name="connsiteX13" fmla="*/ 7505 w 10000"/>
              <a:gd name="connsiteY13" fmla="*/ 8083 h 10001"/>
              <a:gd name="connsiteX14" fmla="*/ 8093 w 10000"/>
              <a:gd name="connsiteY14" fmla="*/ 6050 h 10001"/>
              <a:gd name="connsiteX15" fmla="*/ 8730 w 10000"/>
              <a:gd name="connsiteY15" fmla="*/ 4321 h 10001"/>
              <a:gd name="connsiteX16" fmla="*/ 10000 w 10000"/>
              <a:gd name="connsiteY16" fmla="*/ 619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1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011F3EC-0751-4C0E-B356-AD17B2E72A9A}"/>
              </a:ext>
            </a:extLst>
          </p:cNvPr>
          <p:cNvSpPr>
            <a:spLocks/>
          </p:cNvSpPr>
          <p:nvPr/>
        </p:nvSpPr>
        <p:spPr bwMode="auto">
          <a:xfrm flipH="1">
            <a:off x="1305886" y="2573775"/>
            <a:ext cx="9454130" cy="2243116"/>
          </a:xfrm>
          <a:custGeom>
            <a:avLst/>
            <a:gdLst>
              <a:gd name="T0" fmla="*/ 0 w 1711"/>
              <a:gd name="T1" fmla="*/ 147 h 404"/>
              <a:gd name="T2" fmla="*/ 48 w 1711"/>
              <a:gd name="T3" fmla="*/ 147 h 404"/>
              <a:gd name="T4" fmla="*/ 126 w 1711"/>
              <a:gd name="T5" fmla="*/ 170 h 404"/>
              <a:gd name="T6" fmla="*/ 248 w 1711"/>
              <a:gd name="T7" fmla="*/ 147 h 404"/>
              <a:gd name="T8" fmla="*/ 329 w 1711"/>
              <a:gd name="T9" fmla="*/ 6 h 404"/>
              <a:gd name="T10" fmla="*/ 401 w 1711"/>
              <a:gd name="T11" fmla="*/ 135 h 404"/>
              <a:gd name="T12" fmla="*/ 493 w 1711"/>
              <a:gd name="T13" fmla="*/ 388 h 404"/>
              <a:gd name="T14" fmla="*/ 600 w 1711"/>
              <a:gd name="T15" fmla="*/ 172 h 404"/>
              <a:gd name="T16" fmla="*/ 694 w 1711"/>
              <a:gd name="T17" fmla="*/ 69 h 404"/>
              <a:gd name="T18" fmla="*/ 815 w 1711"/>
              <a:gd name="T19" fmla="*/ 149 h 404"/>
              <a:gd name="T20" fmla="*/ 934 w 1711"/>
              <a:gd name="T21" fmla="*/ 116 h 404"/>
              <a:gd name="T22" fmla="*/ 1033 w 1711"/>
              <a:gd name="T23" fmla="*/ 130 h 404"/>
              <a:gd name="T24" fmla="*/ 1072 w 1711"/>
              <a:gd name="T25" fmla="*/ 231 h 404"/>
              <a:gd name="T26" fmla="*/ 1147 w 1711"/>
              <a:gd name="T27" fmla="*/ 292 h 404"/>
              <a:gd name="T28" fmla="*/ 1206 w 1711"/>
              <a:gd name="T29" fmla="*/ 207 h 404"/>
              <a:gd name="T30" fmla="*/ 1220 w 1711"/>
              <a:gd name="T31" fmla="*/ 155 h 404"/>
              <a:gd name="T32" fmla="*/ 1357 w 1711"/>
              <a:gd name="T33" fmla="*/ 61 h 404"/>
              <a:gd name="T34" fmla="*/ 1536 w 1711"/>
              <a:gd name="T35" fmla="*/ 176 h 404"/>
              <a:gd name="T36" fmla="*/ 1615 w 1711"/>
              <a:gd name="T37" fmla="*/ 148 h 404"/>
              <a:gd name="T38" fmla="*/ 1711 w 1711"/>
              <a:gd name="T39" fmla="*/ 13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1" h="404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w="57150" cap="rnd"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E5BC-172C-49A7-91E4-0CF853E0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Data Description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8FFB-5367-471B-BAB0-725B04CD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69" y="1484784"/>
            <a:ext cx="10969943" cy="4987739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modindx: modulation index. Calculated as the accumulated absolute difference between adjacent measurements of fundamental frequencies divided by the frequency range</a:t>
            </a:r>
          </a:p>
          <a:p>
            <a:pPr fontAlgn="base"/>
            <a:r>
              <a:rPr lang="en-US" sz="3600" b="0" i="0" dirty="0">
                <a:effectLst/>
              </a:rPr>
              <a:t>dfrange: range of dominant frequency measured across acoustic signal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label: male or female (Target/Dependent Variable)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66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ABABAB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</TotalTime>
  <Words>457</Words>
  <Application>Microsoft Office PowerPoint</Application>
  <PresentationFormat>Custom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Neue</vt:lpstr>
      <vt:lpstr>Inter</vt:lpstr>
      <vt:lpstr>Open Sans</vt:lpstr>
      <vt:lpstr>Segoe UI</vt:lpstr>
      <vt:lpstr>Office Theme</vt:lpstr>
      <vt:lpstr>Gender Recognition by Voice</vt:lpstr>
      <vt:lpstr>Team Members:</vt:lpstr>
      <vt:lpstr>Introduction</vt:lpstr>
      <vt:lpstr>Problem Statement</vt:lpstr>
      <vt:lpstr>About the dataset</vt:lpstr>
      <vt:lpstr>About the dataset – Data Description</vt:lpstr>
      <vt:lpstr>Data Description (contd.)</vt:lpstr>
      <vt:lpstr>Data Description (contd.)</vt:lpstr>
      <vt:lpstr>Data Description (contd.)</vt:lpstr>
      <vt:lpstr>PowerPoint Presentation</vt:lpstr>
      <vt:lpstr>PowerPoint Presentation</vt:lpstr>
      <vt:lpstr>Conclusion</vt:lpstr>
      <vt:lpstr>References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User</cp:lastModifiedBy>
  <cp:revision>140</cp:revision>
  <dcterms:created xsi:type="dcterms:W3CDTF">2013-09-12T13:05:01Z</dcterms:created>
  <dcterms:modified xsi:type="dcterms:W3CDTF">2022-05-20T00:52:24Z</dcterms:modified>
</cp:coreProperties>
</file>