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4" r:id="rId3"/>
    <p:sldId id="266" r:id="rId4"/>
    <p:sldId id="285" r:id="rId5"/>
    <p:sldId id="276" r:id="rId6"/>
    <p:sldId id="290" r:id="rId7"/>
    <p:sldId id="292" r:id="rId8"/>
    <p:sldId id="289" r:id="rId9"/>
    <p:sldId id="280" r:id="rId10"/>
    <p:sldId id="281" r:id="rId11"/>
    <p:sldId id="278" r:id="rId12"/>
    <p:sldId id="287" r:id="rId13"/>
    <p:sldId id="27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Onest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5F0EF1-99DB-4197-AC9F-A2282FBA1350}">
  <a:tblStyle styleId="{435F0EF1-99DB-4197-AC9F-A2282FBA13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9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7DBBB8-00A8-A60A-0582-0AE3402DC6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D7480-253F-BB9C-80CD-4C0D09CBC5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0E549-45C3-4AD3-86B0-0FBCB3AFEE4D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547FB-71A1-00F9-F097-53EF3506B3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A326-53E5-5F2A-8BD0-70ECDDEB20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BEAFF-DCFF-46BD-A2FC-EFEB4CC6F0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97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8924705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b9a103237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b9a103237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7300" y="1386863"/>
            <a:ext cx="4042500" cy="21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7300" y="3504188"/>
            <a:ext cx="4042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69273" y="4541250"/>
            <a:ext cx="5541372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0000" y="3997375"/>
            <a:ext cx="7704000" cy="6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FF47C-FF06-13C5-6448-DC3A088875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09904"/>
            <a:ext cx="2333596" cy="2333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82184-EC9F-D51E-0755-7C7760E0EC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4644" y="0"/>
            <a:ext cx="1999356" cy="1999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5D783F-8EF9-F1DF-AA0E-F6127E8D2C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16064" y="160558"/>
            <a:ext cx="1505420" cy="3492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ctrTitle"/>
          </p:nvPr>
        </p:nvSpPr>
        <p:spPr>
          <a:xfrm>
            <a:off x="710575" y="823600"/>
            <a:ext cx="38244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1"/>
          </p:nvPr>
        </p:nvSpPr>
        <p:spPr>
          <a:xfrm>
            <a:off x="710575" y="1684975"/>
            <a:ext cx="38244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5467651" y="704776"/>
            <a:ext cx="3733800" cy="3733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76201" y="4541250"/>
            <a:ext cx="5548299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2"/>
          <p:cNvGrpSpPr/>
          <p:nvPr/>
        </p:nvGrpSpPr>
        <p:grpSpPr>
          <a:xfrm>
            <a:off x="-1283075" y="-1087950"/>
            <a:ext cx="11014624" cy="7707730"/>
            <a:chOff x="-1283075" y="-1087950"/>
            <a:chExt cx="11014624" cy="7707730"/>
          </a:xfrm>
        </p:grpSpPr>
        <p:sp>
          <p:nvSpPr>
            <p:cNvPr id="175" name="Google Shape;175;p22"/>
            <p:cNvSpPr/>
            <p:nvPr/>
          </p:nvSpPr>
          <p:spPr>
            <a:xfrm>
              <a:off x="-1283075" y="40768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-944413" y="3429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858101" y="-108795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8634779" y="-2753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3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181" name="Google Shape;181;p23"/>
            <p:cNvSpPr/>
            <p:nvPr/>
          </p:nvSpPr>
          <p:spPr>
            <a:xfrm>
              <a:off x="8212250" y="37775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7569112" y="4668293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-1222249" y="-285875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-376771" y="-3279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61" r:id="rId4"/>
    <p:sldLayoutId id="2147483667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www.covermesongs.com/tag/dangel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333" r="17333"/>
          <a:stretch/>
        </p:blipFill>
        <p:spPr>
          <a:xfrm>
            <a:off x="5336600" y="704850"/>
            <a:ext cx="3733800" cy="3733800"/>
          </a:xfrm>
          <a:prstGeom prst="roundRect">
            <a:avLst>
              <a:gd name="adj" fmla="val 16667"/>
            </a:avLst>
          </a:prstGeom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5898" y="-128605"/>
            <a:ext cx="2422786" cy="169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7416064" y="3592164"/>
            <a:ext cx="2034725" cy="2020624"/>
          </a:xfrm>
          <a:custGeom>
            <a:avLst/>
            <a:gdLst/>
            <a:ahLst/>
            <a:cxnLst/>
            <a:rect l="l" t="t" r="r" b="b"/>
            <a:pathLst>
              <a:path w="853" h="849" extrusionOk="0">
                <a:moveTo>
                  <a:pt x="360" y="812"/>
                </a:moveTo>
                <a:cubicBezTo>
                  <a:pt x="39" y="495"/>
                  <a:pt x="39" y="495"/>
                  <a:pt x="39" y="495"/>
                </a:cubicBezTo>
                <a:cubicBezTo>
                  <a:pt x="0" y="456"/>
                  <a:pt x="0" y="392"/>
                  <a:pt x="39" y="354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97" y="0"/>
                  <a:pt x="456" y="0"/>
                  <a:pt x="494" y="37"/>
                </a:cubicBezTo>
                <a:cubicBezTo>
                  <a:pt x="814" y="354"/>
                  <a:pt x="814" y="354"/>
                  <a:pt x="814" y="354"/>
                </a:cubicBezTo>
                <a:cubicBezTo>
                  <a:pt x="853" y="392"/>
                  <a:pt x="853" y="456"/>
                  <a:pt x="814" y="495"/>
                </a:cubicBezTo>
                <a:cubicBezTo>
                  <a:pt x="494" y="812"/>
                  <a:pt x="494" y="812"/>
                  <a:pt x="494" y="812"/>
                </a:cubicBezTo>
                <a:cubicBezTo>
                  <a:pt x="456" y="849"/>
                  <a:pt x="397" y="849"/>
                  <a:pt x="360" y="812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ctrTitle"/>
          </p:nvPr>
        </p:nvSpPr>
        <p:spPr>
          <a:xfrm>
            <a:off x="452367" y="1478293"/>
            <a:ext cx="4692061" cy="1294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Email Etiquettes</a:t>
            </a:r>
            <a:endParaRPr sz="4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subTitle" idx="1"/>
          </p:nvPr>
        </p:nvSpPr>
        <p:spPr>
          <a:xfrm>
            <a:off x="644539" y="2458299"/>
            <a:ext cx="4042500" cy="1732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Archana Kumari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Rajat Pathak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Bikash Sahoo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Md. Rihan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A8222-D5DF-6018-29E6-11F574D99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064" y="160558"/>
            <a:ext cx="1505420" cy="3492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636D90-777D-9BBE-5D79-3BB6ACA327E1}"/>
              </a:ext>
            </a:extLst>
          </p:cNvPr>
          <p:cNvSpPr txBox="1"/>
          <p:nvPr/>
        </p:nvSpPr>
        <p:spPr>
          <a:xfrm>
            <a:off x="5560741" y="4542655"/>
            <a:ext cx="30554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500" dirty="0">
                <a:latin typeface="Onest" panose="020B0604020202020204" charset="0"/>
              </a:rPr>
              <a:t>Date : </a:t>
            </a:r>
            <a:r>
              <a:rPr lang="en" dirty="0">
                <a:latin typeface="Onest" panose="020B0604020202020204" charset="0"/>
              </a:rPr>
              <a:t>23 Oct 2024</a:t>
            </a:r>
            <a:endParaRPr lang="en-IN" dirty="0">
              <a:latin typeface="Ones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E6A53A-8FC0-44EB-B6A3-1D4E51BE4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9" t="11027" r="16750" b="9364"/>
          <a:stretch/>
        </p:blipFill>
        <p:spPr>
          <a:xfrm rot="20127012">
            <a:off x="7001910" y="2276258"/>
            <a:ext cx="1840817" cy="2129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24" y="159488"/>
            <a:ext cx="7828576" cy="751911"/>
          </a:xfrm>
        </p:spPr>
        <p:txBody>
          <a:bodyPr/>
          <a:lstStyle/>
          <a:p>
            <a:pPr algn="ctr"/>
            <a:r>
              <a:rPr lang="en-US" sz="2800" dirty="0">
                <a:latin typeface="+mj-lt"/>
              </a:rPr>
              <a:t>Replying</a:t>
            </a:r>
            <a:r>
              <a:rPr lang="en-US" dirty="0">
                <a:latin typeface="+mj-lt"/>
              </a:rPr>
              <a:t> to Emails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2" y="1017725"/>
            <a:ext cx="655892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latin typeface="+mj-lt"/>
              </a:rPr>
              <a:t>Before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+mj-lt"/>
              </a:rPr>
              <a:t>Replying: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  <a:cs typeface="Arial" panose="020B0604020202020204" pitchFamily="34" charset="0"/>
              </a:rPr>
              <a:t>Take a moment to read and understand the original email.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  <a:cs typeface="Arial" panose="020B0604020202020204" pitchFamily="34" charset="0"/>
              </a:rPr>
              <a:t>Consider the tone and content of the original email.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  <a:cs typeface="Arial" panose="020B0604020202020204" pitchFamily="34" charset="0"/>
              </a:rPr>
              <a:t>Gather any necessary information or resources before responding.</a:t>
            </a:r>
          </a:p>
          <a:p>
            <a:pPr algn="just"/>
            <a:endParaRPr lang="en-US" sz="1800" b="0" i="0" dirty="0">
              <a:solidFill>
                <a:srgbClr val="374151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1800" b="1" dirty="0">
                <a:latin typeface="+mj-lt"/>
              </a:rPr>
              <a:t>When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+mj-lt"/>
              </a:rPr>
              <a:t>Replying: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  <a:cs typeface="Arial" panose="020B0604020202020204" pitchFamily="34" charset="0"/>
              </a:rPr>
              <a:t>Respond promptly, ideally within 24 hours.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  <a:cs typeface="Arial" panose="020B0604020202020204" pitchFamily="34" charset="0"/>
              </a:rPr>
              <a:t>Keep your response brief and to the point.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  <a:cs typeface="Arial" panose="020B0604020202020204" pitchFamily="34" charset="0"/>
              </a:rPr>
              <a:t>Use proper grammar, spelling, and punctuation.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  <a:cs typeface="Arial" panose="020B0604020202020204" pitchFamily="34" charset="0"/>
              </a:rPr>
              <a:t>Be respectful and professional in your tone.</a:t>
            </a:r>
          </a:p>
          <a:p>
            <a:pPr algn="just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48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+mj-lt"/>
              </a:rPr>
              <a:t>Common</a:t>
            </a:r>
            <a:r>
              <a:rPr lang="en-US" dirty="0">
                <a:latin typeface="+mj-lt"/>
              </a:rPr>
              <a:t> Mistakes to Avoid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9907" y="1225702"/>
            <a:ext cx="48087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+mj-lt"/>
              </a:rPr>
              <a:t>Ignoring the subject 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+mj-lt"/>
              </a:rPr>
              <a:t>Forgetting to proofread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+mj-lt"/>
              </a:rPr>
              <a:t>Overusing Reply All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+mj-lt"/>
              </a:rPr>
              <a:t>Do not Forget the Conversation Closer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74151"/>
                </a:solidFill>
                <a:latin typeface="+mj-lt"/>
              </a:rPr>
              <a:t>Missing attachments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74151"/>
                </a:solidFill>
                <a:latin typeface="+mj-lt"/>
              </a:rPr>
              <a:t>Inappropriate tone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74151"/>
                </a:solidFill>
                <a:latin typeface="+mj-lt"/>
              </a:rPr>
              <a:t>Be mindful of time zone differences for </a:t>
            </a:r>
          </a:p>
          <a:p>
            <a:r>
              <a:rPr lang="en-IN" sz="1600" dirty="0">
                <a:solidFill>
                  <a:srgbClr val="374151"/>
                </a:solidFill>
                <a:latin typeface="+mj-lt"/>
              </a:rPr>
              <a:t>      international recipients.</a:t>
            </a: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rgbClr val="37415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339AA-AC5D-47F5-9AA2-FEA3452B1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6" t="21396" r="18256" b="9967"/>
          <a:stretch/>
        </p:blipFill>
        <p:spPr>
          <a:xfrm>
            <a:off x="4992624" y="1225702"/>
            <a:ext cx="4021074" cy="2910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571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5617-6A9D-491D-BA96-93A85CEA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>
                <a:latin typeface="+mj-lt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3227E-AD97-43C6-AFD5-2ACB1254D016}"/>
              </a:ext>
            </a:extLst>
          </p:cNvPr>
          <p:cNvSpPr txBox="1"/>
          <p:nvPr/>
        </p:nvSpPr>
        <p:spPr>
          <a:xfrm>
            <a:off x="720000" y="1263697"/>
            <a:ext cx="54930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Proofread and edit your email before sending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Use a professional font and font size.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74151"/>
                </a:solidFill>
                <a:latin typeface="+mj-lt"/>
              </a:rPr>
              <a:t>Avoid emailing outside the organization.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37415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+mj-lt"/>
              </a:rPr>
              <a:t>Always be respectful and mindful of tone.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37415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74151"/>
                </a:solidFill>
                <a:latin typeface="+mj-lt"/>
              </a:rPr>
              <a:t>Avoid long, unstructured emails.</a:t>
            </a:r>
          </a:p>
          <a:p>
            <a:pPr algn="l"/>
            <a:endParaRPr lang="en-IN" sz="1600" dirty="0">
              <a:solidFill>
                <a:srgbClr val="3741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288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and white cubes with letters on them&#10;&#10;Description automatically generated">
            <a:extLst>
              <a:ext uri="{FF2B5EF4-FFF2-40B4-BE49-F238E27FC236}">
                <a16:creationId xmlns:a16="http://schemas.microsoft.com/office/drawing/2014/main" id="{5B4A945F-13E0-2C98-EA7D-86CE61B13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36068" y="1146819"/>
            <a:ext cx="4585416" cy="28498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94" name="Google Shape;494;p46"/>
          <p:cNvSpPr txBox="1">
            <a:spLocks noGrp="1"/>
          </p:cNvSpPr>
          <p:nvPr>
            <p:ph type="ctrTitle"/>
          </p:nvPr>
        </p:nvSpPr>
        <p:spPr>
          <a:xfrm>
            <a:off x="747600" y="2097696"/>
            <a:ext cx="38244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Thank You!</a:t>
            </a:r>
            <a:endParaRPr sz="400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8AAB7B-C2B0-404A-690E-C37BDD449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064" y="160558"/>
            <a:ext cx="1505420" cy="3492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>
            <a:extLst>
              <a:ext uri="{FF2B5EF4-FFF2-40B4-BE49-F238E27FC236}">
                <a16:creationId xmlns:a16="http://schemas.microsoft.com/office/drawing/2014/main" id="{1023DE0E-B31F-4E10-BFD2-E7834BC58E59}"/>
              </a:ext>
            </a:extLst>
          </p:cNvPr>
          <p:cNvSpPr txBox="1">
            <a:spLocks/>
          </p:cNvSpPr>
          <p:nvPr/>
        </p:nvSpPr>
        <p:spPr>
          <a:xfrm>
            <a:off x="2566705" y="211082"/>
            <a:ext cx="3458575" cy="439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tx1"/>
                </a:solidFill>
                <a:latin typeface="Montserrat" panose="00000500000000000000" pitchFamily="2" charset="0"/>
              </a:rPr>
              <a:t>	Overview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AE3C09-2B56-497F-86E4-FB2D997FC189}"/>
              </a:ext>
            </a:extLst>
          </p:cNvPr>
          <p:cNvGrpSpPr/>
          <p:nvPr/>
        </p:nvGrpSpPr>
        <p:grpSpPr>
          <a:xfrm>
            <a:off x="408000" y="942064"/>
            <a:ext cx="4164000" cy="826844"/>
            <a:chOff x="2799644" y="1005771"/>
            <a:chExt cx="6592712" cy="104987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0" name="Graphic 6">
              <a:extLst>
                <a:ext uri="{FF2B5EF4-FFF2-40B4-BE49-F238E27FC236}">
                  <a16:creationId xmlns:a16="http://schemas.microsoft.com/office/drawing/2014/main" id="{E4742143-FB98-49E6-8B65-897585490066}"/>
                </a:ext>
              </a:extLst>
            </p:cNvPr>
            <p:cNvSpPr/>
            <p:nvPr/>
          </p:nvSpPr>
          <p:spPr>
            <a:xfrm>
              <a:off x="3639389" y="1056838"/>
              <a:ext cx="5644442" cy="916894"/>
            </a:xfrm>
            <a:custGeom>
              <a:avLst/>
              <a:gdLst>
                <a:gd name="connsiteX0" fmla="*/ 2927670 w 2927794"/>
                <a:gd name="connsiteY0" fmla="*/ -218 h 571499"/>
                <a:gd name="connsiteX1" fmla="*/ 2927670 w 2927794"/>
                <a:gd name="connsiteY1" fmla="*/ 571282 h 571499"/>
                <a:gd name="connsiteX2" fmla="*/ 24641 w 2927794"/>
                <a:gd name="connsiteY2" fmla="*/ 564043 h 571499"/>
                <a:gd name="connsiteX3" fmla="*/ 3838 w 2927794"/>
                <a:gd name="connsiteY3" fmla="*/ 543507 h 571499"/>
                <a:gd name="connsiteX4" fmla="*/ 14354 w 2927794"/>
                <a:gd name="connsiteY4" fmla="*/ 525372 h 571499"/>
                <a:gd name="connsiteX5" fmla="*/ 126939 w 2927794"/>
                <a:gd name="connsiteY5" fmla="*/ 460316 h 571499"/>
                <a:gd name="connsiteX6" fmla="*/ 137321 w 2927794"/>
                <a:gd name="connsiteY6" fmla="*/ 442313 h 571499"/>
                <a:gd name="connsiteX7" fmla="*/ 137321 w 2927794"/>
                <a:gd name="connsiteY7" fmla="*/ 137513 h 571499"/>
                <a:gd name="connsiteX8" fmla="*/ 126939 w 2927794"/>
                <a:gd name="connsiteY8" fmla="*/ 119511 h 571499"/>
                <a:gd name="connsiteX9" fmla="*/ -124 w 2927794"/>
                <a:gd name="connsiteY9" fmla="*/ 45502 h 571499"/>
                <a:gd name="connsiteX10" fmla="*/ -124 w 2927794"/>
                <a:gd name="connsiteY10" fmla="*/ -218 h 57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794" h="571499">
                  <a:moveTo>
                    <a:pt x="2927670" y="-218"/>
                  </a:moveTo>
                  <a:lnTo>
                    <a:pt x="2927670" y="571282"/>
                  </a:lnTo>
                  <a:lnTo>
                    <a:pt x="24641" y="564043"/>
                  </a:lnTo>
                  <a:cubicBezTo>
                    <a:pt x="13230" y="564119"/>
                    <a:pt x="3914" y="554918"/>
                    <a:pt x="3838" y="543507"/>
                  </a:cubicBezTo>
                  <a:cubicBezTo>
                    <a:pt x="3791" y="536001"/>
                    <a:pt x="7820" y="529058"/>
                    <a:pt x="14354" y="525372"/>
                  </a:cubicBezTo>
                  <a:lnTo>
                    <a:pt x="126939" y="460316"/>
                  </a:lnTo>
                  <a:cubicBezTo>
                    <a:pt x="133359" y="456591"/>
                    <a:pt x="137312" y="449733"/>
                    <a:pt x="137321" y="442313"/>
                  </a:cubicBezTo>
                  <a:lnTo>
                    <a:pt x="137321" y="137513"/>
                  </a:lnTo>
                  <a:cubicBezTo>
                    <a:pt x="137312" y="130093"/>
                    <a:pt x="133359" y="123235"/>
                    <a:pt x="126939" y="119511"/>
                  </a:cubicBezTo>
                  <a:lnTo>
                    <a:pt x="-124" y="45502"/>
                  </a:lnTo>
                  <a:lnTo>
                    <a:pt x="-124" y="-218"/>
                  </a:lnTo>
                  <a:close/>
                </a:path>
              </a:pathLst>
            </a:custGeom>
            <a:grpFill/>
            <a:ln w="38100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Graphic 6">
              <a:extLst>
                <a:ext uri="{FF2B5EF4-FFF2-40B4-BE49-F238E27FC236}">
                  <a16:creationId xmlns:a16="http://schemas.microsoft.com/office/drawing/2014/main" id="{6652D554-9D23-47AF-83FC-078EF2796F1C}"/>
                </a:ext>
              </a:extLst>
            </p:cNvPr>
            <p:cNvSpPr/>
            <p:nvPr/>
          </p:nvSpPr>
          <p:spPr>
            <a:xfrm>
              <a:off x="2799644" y="1005771"/>
              <a:ext cx="6592712" cy="1049872"/>
            </a:xfrm>
            <a:custGeom>
              <a:avLst/>
              <a:gdLst>
                <a:gd name="connsiteX0" fmla="*/ 3419542 w 3419665"/>
                <a:gd name="connsiteY0" fmla="*/ 606922 h 654384"/>
                <a:gd name="connsiteX1" fmla="*/ 456600 w 3419665"/>
                <a:gd name="connsiteY1" fmla="*/ 599493 h 654384"/>
                <a:gd name="connsiteX2" fmla="*/ 435892 w 3419665"/>
                <a:gd name="connsiteY2" fmla="*/ 578671 h 654384"/>
                <a:gd name="connsiteX3" fmla="*/ 446313 w 3419665"/>
                <a:gd name="connsiteY3" fmla="*/ 560726 h 654384"/>
                <a:gd name="connsiteX4" fmla="*/ 559279 w 3419665"/>
                <a:gd name="connsiteY4" fmla="*/ 495670 h 654384"/>
                <a:gd name="connsiteX5" fmla="*/ 569661 w 3419665"/>
                <a:gd name="connsiteY5" fmla="*/ 477763 h 654384"/>
                <a:gd name="connsiteX6" fmla="*/ 569661 w 3419665"/>
                <a:gd name="connsiteY6" fmla="*/ 172963 h 654384"/>
                <a:gd name="connsiteX7" fmla="*/ 559279 w 3419665"/>
                <a:gd name="connsiteY7" fmla="*/ 154961 h 654384"/>
                <a:gd name="connsiteX8" fmla="*/ 295151 w 3419665"/>
                <a:gd name="connsiteY8" fmla="*/ 2561 h 654384"/>
                <a:gd name="connsiteX9" fmla="*/ 274386 w 3419665"/>
                <a:gd name="connsiteY9" fmla="*/ 2561 h 654384"/>
                <a:gd name="connsiteX10" fmla="*/ 10258 w 3419665"/>
                <a:gd name="connsiteY10" fmla="*/ 154961 h 654384"/>
                <a:gd name="connsiteX11" fmla="*/ -124 w 3419665"/>
                <a:gd name="connsiteY11" fmla="*/ 172963 h 654384"/>
                <a:gd name="connsiteX12" fmla="*/ -124 w 3419665"/>
                <a:gd name="connsiteY12" fmla="*/ 477763 h 654384"/>
                <a:gd name="connsiteX13" fmla="*/ 10258 w 3419665"/>
                <a:gd name="connsiteY13" fmla="*/ 495670 h 654384"/>
                <a:gd name="connsiteX14" fmla="*/ 284768 w 3419665"/>
                <a:gd name="connsiteY14" fmla="*/ 654166 h 6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19665" h="654384">
                  <a:moveTo>
                    <a:pt x="3419542" y="606922"/>
                  </a:moveTo>
                  <a:lnTo>
                    <a:pt x="456600" y="599493"/>
                  </a:lnTo>
                  <a:cubicBezTo>
                    <a:pt x="445132" y="599454"/>
                    <a:pt x="435864" y="590139"/>
                    <a:pt x="435892" y="578671"/>
                  </a:cubicBezTo>
                  <a:cubicBezTo>
                    <a:pt x="435921" y="571261"/>
                    <a:pt x="439883" y="564422"/>
                    <a:pt x="446313" y="560726"/>
                  </a:cubicBezTo>
                  <a:lnTo>
                    <a:pt x="559279" y="495670"/>
                  </a:lnTo>
                  <a:cubicBezTo>
                    <a:pt x="565699" y="491994"/>
                    <a:pt x="569652" y="485164"/>
                    <a:pt x="569661" y="477763"/>
                  </a:cubicBezTo>
                  <a:lnTo>
                    <a:pt x="569661" y="172963"/>
                  </a:lnTo>
                  <a:cubicBezTo>
                    <a:pt x="569690" y="165534"/>
                    <a:pt x="565728" y="158657"/>
                    <a:pt x="559279" y="154961"/>
                  </a:cubicBezTo>
                  <a:lnTo>
                    <a:pt x="295151" y="2561"/>
                  </a:lnTo>
                  <a:cubicBezTo>
                    <a:pt x="288731" y="-1144"/>
                    <a:pt x="280806" y="-1144"/>
                    <a:pt x="274386" y="2561"/>
                  </a:cubicBezTo>
                  <a:lnTo>
                    <a:pt x="10258" y="154961"/>
                  </a:lnTo>
                  <a:cubicBezTo>
                    <a:pt x="3838" y="158685"/>
                    <a:pt x="-115" y="165543"/>
                    <a:pt x="-124" y="172963"/>
                  </a:cubicBezTo>
                  <a:lnTo>
                    <a:pt x="-124" y="477763"/>
                  </a:lnTo>
                  <a:cubicBezTo>
                    <a:pt x="-77" y="485145"/>
                    <a:pt x="3867" y="491955"/>
                    <a:pt x="10258" y="495670"/>
                  </a:cubicBezTo>
                  <a:lnTo>
                    <a:pt x="284768" y="654166"/>
                  </a:lnTo>
                </a:path>
              </a:pathLst>
            </a:custGeom>
            <a:grpFill/>
            <a:ln w="38100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Graphic 12">
              <a:extLst>
                <a:ext uri="{FF2B5EF4-FFF2-40B4-BE49-F238E27FC236}">
                  <a16:creationId xmlns:a16="http://schemas.microsoft.com/office/drawing/2014/main" id="{E82FC526-2BB3-4E68-B354-A7A36D534D57}"/>
                </a:ext>
              </a:extLst>
            </p:cNvPr>
            <p:cNvSpPr/>
            <p:nvPr/>
          </p:nvSpPr>
          <p:spPr>
            <a:xfrm>
              <a:off x="2878665" y="1077822"/>
              <a:ext cx="954939" cy="905769"/>
            </a:xfrm>
            <a:custGeom>
              <a:avLst/>
              <a:gdLst>
                <a:gd name="connsiteX0" fmla="*/ 341716 w 341852"/>
                <a:gd name="connsiteY0" fmla="*/ 284169 h 389634"/>
                <a:gd name="connsiteX1" fmla="*/ 341716 w 341852"/>
                <a:gd name="connsiteY1" fmla="*/ 105004 h 389634"/>
                <a:gd name="connsiteX2" fmla="*/ 333906 w 341852"/>
                <a:gd name="connsiteY2" fmla="*/ 91478 h 389634"/>
                <a:gd name="connsiteX3" fmla="*/ 179124 w 341852"/>
                <a:gd name="connsiteY3" fmla="*/ 1848 h 389634"/>
                <a:gd name="connsiteX4" fmla="*/ 163503 w 341852"/>
                <a:gd name="connsiteY4" fmla="*/ 1848 h 389634"/>
                <a:gd name="connsiteX5" fmla="*/ 7674 w 341852"/>
                <a:gd name="connsiteY5" fmla="*/ 91478 h 389634"/>
                <a:gd name="connsiteX6" fmla="*/ -136 w 341852"/>
                <a:gd name="connsiteY6" fmla="*/ 105004 h 389634"/>
                <a:gd name="connsiteX7" fmla="*/ -136 w 341852"/>
                <a:gd name="connsiteY7" fmla="*/ 284169 h 389634"/>
                <a:gd name="connsiteX8" fmla="*/ 7674 w 341852"/>
                <a:gd name="connsiteY8" fmla="*/ 297694 h 389634"/>
                <a:gd name="connsiteX9" fmla="*/ 162837 w 341852"/>
                <a:gd name="connsiteY9" fmla="*/ 387325 h 389634"/>
                <a:gd name="connsiteX10" fmla="*/ 178458 w 341852"/>
                <a:gd name="connsiteY10" fmla="*/ 387325 h 389634"/>
                <a:gd name="connsiteX11" fmla="*/ 333620 w 341852"/>
                <a:gd name="connsiteY11" fmla="*/ 297694 h 389634"/>
                <a:gd name="connsiteX12" fmla="*/ 341716 w 341852"/>
                <a:gd name="connsiteY12" fmla="*/ 284169 h 38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852" h="389634">
                  <a:moveTo>
                    <a:pt x="341716" y="284169"/>
                  </a:moveTo>
                  <a:lnTo>
                    <a:pt x="341716" y="105004"/>
                  </a:lnTo>
                  <a:cubicBezTo>
                    <a:pt x="341735" y="99422"/>
                    <a:pt x="338754" y="94250"/>
                    <a:pt x="333906" y="91478"/>
                  </a:cubicBezTo>
                  <a:lnTo>
                    <a:pt x="179124" y="1848"/>
                  </a:lnTo>
                  <a:cubicBezTo>
                    <a:pt x="174286" y="-924"/>
                    <a:pt x="168342" y="-924"/>
                    <a:pt x="163503" y="1848"/>
                  </a:cubicBezTo>
                  <a:lnTo>
                    <a:pt x="7674" y="91478"/>
                  </a:lnTo>
                  <a:cubicBezTo>
                    <a:pt x="2826" y="94250"/>
                    <a:pt x="-155" y="99422"/>
                    <a:pt x="-136" y="105004"/>
                  </a:cubicBezTo>
                  <a:lnTo>
                    <a:pt x="-136" y="284169"/>
                  </a:lnTo>
                  <a:cubicBezTo>
                    <a:pt x="-155" y="289751"/>
                    <a:pt x="2826" y="294923"/>
                    <a:pt x="7674" y="297694"/>
                  </a:cubicBezTo>
                  <a:lnTo>
                    <a:pt x="162837" y="387325"/>
                  </a:lnTo>
                  <a:cubicBezTo>
                    <a:pt x="167675" y="390096"/>
                    <a:pt x="173619" y="390096"/>
                    <a:pt x="178458" y="387325"/>
                  </a:cubicBezTo>
                  <a:lnTo>
                    <a:pt x="333620" y="297694"/>
                  </a:lnTo>
                  <a:cubicBezTo>
                    <a:pt x="338573" y="294989"/>
                    <a:pt x="341678" y="289817"/>
                    <a:pt x="341716" y="284169"/>
                  </a:cubicBezTo>
                  <a:close/>
                </a:path>
              </a:pathLst>
            </a:custGeom>
            <a:grpFill/>
            <a:ln w="38100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695BB50-D1B8-48A0-A864-D3DA37BA698A}"/>
              </a:ext>
            </a:extLst>
          </p:cNvPr>
          <p:cNvSpPr txBox="1"/>
          <p:nvPr/>
        </p:nvSpPr>
        <p:spPr>
          <a:xfrm>
            <a:off x="340896" y="1096453"/>
            <a:ext cx="837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2800" b="1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01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6810633-9650-4070-A393-BD921120E99D}"/>
              </a:ext>
            </a:extLst>
          </p:cNvPr>
          <p:cNvGrpSpPr/>
          <p:nvPr/>
        </p:nvGrpSpPr>
        <p:grpSpPr>
          <a:xfrm>
            <a:off x="462907" y="1826252"/>
            <a:ext cx="4109093" cy="826844"/>
            <a:chOff x="2799644" y="2122285"/>
            <a:chExt cx="6592712" cy="1049872"/>
          </a:xfrm>
          <a:solidFill>
            <a:srgbClr val="000000"/>
          </a:solidFill>
        </p:grpSpPr>
        <p:sp>
          <p:nvSpPr>
            <p:cNvPr id="76" name="Graphic 6">
              <a:extLst>
                <a:ext uri="{FF2B5EF4-FFF2-40B4-BE49-F238E27FC236}">
                  <a16:creationId xmlns:a16="http://schemas.microsoft.com/office/drawing/2014/main" id="{70A2CD16-1361-43F4-BF76-2BE932AE318D}"/>
                </a:ext>
              </a:extLst>
            </p:cNvPr>
            <p:cNvSpPr/>
            <p:nvPr/>
          </p:nvSpPr>
          <p:spPr>
            <a:xfrm>
              <a:off x="3639389" y="2173352"/>
              <a:ext cx="5644442" cy="916894"/>
            </a:xfrm>
            <a:custGeom>
              <a:avLst/>
              <a:gdLst>
                <a:gd name="connsiteX0" fmla="*/ 2927670 w 2927794"/>
                <a:gd name="connsiteY0" fmla="*/ -218 h 571499"/>
                <a:gd name="connsiteX1" fmla="*/ 2927670 w 2927794"/>
                <a:gd name="connsiteY1" fmla="*/ 571282 h 571499"/>
                <a:gd name="connsiteX2" fmla="*/ 24641 w 2927794"/>
                <a:gd name="connsiteY2" fmla="*/ 564043 h 571499"/>
                <a:gd name="connsiteX3" fmla="*/ 3838 w 2927794"/>
                <a:gd name="connsiteY3" fmla="*/ 543507 h 571499"/>
                <a:gd name="connsiteX4" fmla="*/ 14354 w 2927794"/>
                <a:gd name="connsiteY4" fmla="*/ 525372 h 571499"/>
                <a:gd name="connsiteX5" fmla="*/ 126939 w 2927794"/>
                <a:gd name="connsiteY5" fmla="*/ 460316 h 571499"/>
                <a:gd name="connsiteX6" fmla="*/ 137321 w 2927794"/>
                <a:gd name="connsiteY6" fmla="*/ 442313 h 571499"/>
                <a:gd name="connsiteX7" fmla="*/ 137321 w 2927794"/>
                <a:gd name="connsiteY7" fmla="*/ 137513 h 571499"/>
                <a:gd name="connsiteX8" fmla="*/ 126939 w 2927794"/>
                <a:gd name="connsiteY8" fmla="*/ 119511 h 571499"/>
                <a:gd name="connsiteX9" fmla="*/ -124 w 2927794"/>
                <a:gd name="connsiteY9" fmla="*/ 45502 h 571499"/>
                <a:gd name="connsiteX10" fmla="*/ -124 w 2927794"/>
                <a:gd name="connsiteY10" fmla="*/ -218 h 57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794" h="571499">
                  <a:moveTo>
                    <a:pt x="2927670" y="-218"/>
                  </a:moveTo>
                  <a:lnTo>
                    <a:pt x="2927670" y="571282"/>
                  </a:lnTo>
                  <a:lnTo>
                    <a:pt x="24641" y="564043"/>
                  </a:lnTo>
                  <a:cubicBezTo>
                    <a:pt x="13230" y="564119"/>
                    <a:pt x="3914" y="554918"/>
                    <a:pt x="3838" y="543507"/>
                  </a:cubicBezTo>
                  <a:cubicBezTo>
                    <a:pt x="3791" y="536001"/>
                    <a:pt x="7820" y="529058"/>
                    <a:pt x="14354" y="525372"/>
                  </a:cubicBezTo>
                  <a:lnTo>
                    <a:pt x="126939" y="460316"/>
                  </a:lnTo>
                  <a:cubicBezTo>
                    <a:pt x="133359" y="456591"/>
                    <a:pt x="137312" y="449733"/>
                    <a:pt x="137321" y="442313"/>
                  </a:cubicBezTo>
                  <a:lnTo>
                    <a:pt x="137321" y="137513"/>
                  </a:lnTo>
                  <a:cubicBezTo>
                    <a:pt x="137312" y="130093"/>
                    <a:pt x="133359" y="123235"/>
                    <a:pt x="126939" y="119511"/>
                  </a:cubicBezTo>
                  <a:lnTo>
                    <a:pt x="-124" y="45502"/>
                  </a:lnTo>
                  <a:lnTo>
                    <a:pt x="-124" y="-218"/>
                  </a:lnTo>
                  <a:close/>
                </a:path>
              </a:pathLst>
            </a:custGeom>
            <a:grpFill/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Graphic 6">
              <a:extLst>
                <a:ext uri="{FF2B5EF4-FFF2-40B4-BE49-F238E27FC236}">
                  <a16:creationId xmlns:a16="http://schemas.microsoft.com/office/drawing/2014/main" id="{2D35BDA1-62E9-4297-9F5B-8DBA127BB563}"/>
                </a:ext>
              </a:extLst>
            </p:cNvPr>
            <p:cNvSpPr/>
            <p:nvPr/>
          </p:nvSpPr>
          <p:spPr>
            <a:xfrm>
              <a:off x="2799644" y="2122285"/>
              <a:ext cx="6592712" cy="1049872"/>
            </a:xfrm>
            <a:custGeom>
              <a:avLst/>
              <a:gdLst>
                <a:gd name="connsiteX0" fmla="*/ 3419542 w 3419665"/>
                <a:gd name="connsiteY0" fmla="*/ 606922 h 654384"/>
                <a:gd name="connsiteX1" fmla="*/ 456600 w 3419665"/>
                <a:gd name="connsiteY1" fmla="*/ 599493 h 654384"/>
                <a:gd name="connsiteX2" fmla="*/ 435892 w 3419665"/>
                <a:gd name="connsiteY2" fmla="*/ 578671 h 654384"/>
                <a:gd name="connsiteX3" fmla="*/ 446313 w 3419665"/>
                <a:gd name="connsiteY3" fmla="*/ 560726 h 654384"/>
                <a:gd name="connsiteX4" fmla="*/ 559279 w 3419665"/>
                <a:gd name="connsiteY4" fmla="*/ 495670 h 654384"/>
                <a:gd name="connsiteX5" fmla="*/ 569661 w 3419665"/>
                <a:gd name="connsiteY5" fmla="*/ 477763 h 654384"/>
                <a:gd name="connsiteX6" fmla="*/ 569661 w 3419665"/>
                <a:gd name="connsiteY6" fmla="*/ 172963 h 654384"/>
                <a:gd name="connsiteX7" fmla="*/ 559279 w 3419665"/>
                <a:gd name="connsiteY7" fmla="*/ 154961 h 654384"/>
                <a:gd name="connsiteX8" fmla="*/ 295151 w 3419665"/>
                <a:gd name="connsiteY8" fmla="*/ 2561 h 654384"/>
                <a:gd name="connsiteX9" fmla="*/ 274386 w 3419665"/>
                <a:gd name="connsiteY9" fmla="*/ 2561 h 654384"/>
                <a:gd name="connsiteX10" fmla="*/ 10258 w 3419665"/>
                <a:gd name="connsiteY10" fmla="*/ 154961 h 654384"/>
                <a:gd name="connsiteX11" fmla="*/ -124 w 3419665"/>
                <a:gd name="connsiteY11" fmla="*/ 172963 h 654384"/>
                <a:gd name="connsiteX12" fmla="*/ -124 w 3419665"/>
                <a:gd name="connsiteY12" fmla="*/ 477763 h 654384"/>
                <a:gd name="connsiteX13" fmla="*/ 10258 w 3419665"/>
                <a:gd name="connsiteY13" fmla="*/ 495670 h 654384"/>
                <a:gd name="connsiteX14" fmla="*/ 284768 w 3419665"/>
                <a:gd name="connsiteY14" fmla="*/ 654166 h 6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19665" h="654384">
                  <a:moveTo>
                    <a:pt x="3419542" y="606922"/>
                  </a:moveTo>
                  <a:lnTo>
                    <a:pt x="456600" y="599493"/>
                  </a:lnTo>
                  <a:cubicBezTo>
                    <a:pt x="445132" y="599454"/>
                    <a:pt x="435864" y="590139"/>
                    <a:pt x="435892" y="578671"/>
                  </a:cubicBezTo>
                  <a:cubicBezTo>
                    <a:pt x="435921" y="571261"/>
                    <a:pt x="439883" y="564422"/>
                    <a:pt x="446313" y="560726"/>
                  </a:cubicBezTo>
                  <a:lnTo>
                    <a:pt x="559279" y="495670"/>
                  </a:lnTo>
                  <a:cubicBezTo>
                    <a:pt x="565699" y="491994"/>
                    <a:pt x="569652" y="485164"/>
                    <a:pt x="569661" y="477763"/>
                  </a:cubicBezTo>
                  <a:lnTo>
                    <a:pt x="569661" y="172963"/>
                  </a:lnTo>
                  <a:cubicBezTo>
                    <a:pt x="569690" y="165534"/>
                    <a:pt x="565728" y="158657"/>
                    <a:pt x="559279" y="154961"/>
                  </a:cubicBezTo>
                  <a:lnTo>
                    <a:pt x="295151" y="2561"/>
                  </a:lnTo>
                  <a:cubicBezTo>
                    <a:pt x="288731" y="-1144"/>
                    <a:pt x="280806" y="-1144"/>
                    <a:pt x="274386" y="2561"/>
                  </a:cubicBezTo>
                  <a:lnTo>
                    <a:pt x="10258" y="154961"/>
                  </a:lnTo>
                  <a:cubicBezTo>
                    <a:pt x="3838" y="158685"/>
                    <a:pt x="-115" y="165543"/>
                    <a:pt x="-124" y="172963"/>
                  </a:cubicBezTo>
                  <a:lnTo>
                    <a:pt x="-124" y="477763"/>
                  </a:lnTo>
                  <a:cubicBezTo>
                    <a:pt x="-77" y="485145"/>
                    <a:pt x="3867" y="491955"/>
                    <a:pt x="10258" y="495670"/>
                  </a:cubicBezTo>
                  <a:lnTo>
                    <a:pt x="284768" y="654166"/>
                  </a:lnTo>
                </a:path>
              </a:pathLst>
            </a:custGeom>
            <a:grpFill/>
            <a:ln w="38100" cap="rnd">
              <a:solidFill>
                <a:srgbClr val="F99324">
                  <a:lumMod val="75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Graphic 12">
              <a:extLst>
                <a:ext uri="{FF2B5EF4-FFF2-40B4-BE49-F238E27FC236}">
                  <a16:creationId xmlns:a16="http://schemas.microsoft.com/office/drawing/2014/main" id="{522747AE-948B-4B16-99DE-B1F2715A3709}"/>
                </a:ext>
              </a:extLst>
            </p:cNvPr>
            <p:cNvSpPr/>
            <p:nvPr/>
          </p:nvSpPr>
          <p:spPr>
            <a:xfrm>
              <a:off x="2878665" y="2194336"/>
              <a:ext cx="954939" cy="905769"/>
            </a:xfrm>
            <a:custGeom>
              <a:avLst/>
              <a:gdLst>
                <a:gd name="connsiteX0" fmla="*/ 341716 w 341852"/>
                <a:gd name="connsiteY0" fmla="*/ 284169 h 389634"/>
                <a:gd name="connsiteX1" fmla="*/ 341716 w 341852"/>
                <a:gd name="connsiteY1" fmla="*/ 105004 h 389634"/>
                <a:gd name="connsiteX2" fmla="*/ 333906 w 341852"/>
                <a:gd name="connsiteY2" fmla="*/ 91478 h 389634"/>
                <a:gd name="connsiteX3" fmla="*/ 179124 w 341852"/>
                <a:gd name="connsiteY3" fmla="*/ 1848 h 389634"/>
                <a:gd name="connsiteX4" fmla="*/ 163503 w 341852"/>
                <a:gd name="connsiteY4" fmla="*/ 1848 h 389634"/>
                <a:gd name="connsiteX5" fmla="*/ 7674 w 341852"/>
                <a:gd name="connsiteY5" fmla="*/ 91478 h 389634"/>
                <a:gd name="connsiteX6" fmla="*/ -136 w 341852"/>
                <a:gd name="connsiteY6" fmla="*/ 105004 h 389634"/>
                <a:gd name="connsiteX7" fmla="*/ -136 w 341852"/>
                <a:gd name="connsiteY7" fmla="*/ 284169 h 389634"/>
                <a:gd name="connsiteX8" fmla="*/ 7674 w 341852"/>
                <a:gd name="connsiteY8" fmla="*/ 297694 h 389634"/>
                <a:gd name="connsiteX9" fmla="*/ 162837 w 341852"/>
                <a:gd name="connsiteY9" fmla="*/ 387325 h 389634"/>
                <a:gd name="connsiteX10" fmla="*/ 178458 w 341852"/>
                <a:gd name="connsiteY10" fmla="*/ 387325 h 389634"/>
                <a:gd name="connsiteX11" fmla="*/ 333620 w 341852"/>
                <a:gd name="connsiteY11" fmla="*/ 297694 h 389634"/>
                <a:gd name="connsiteX12" fmla="*/ 341716 w 341852"/>
                <a:gd name="connsiteY12" fmla="*/ 284169 h 38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852" h="389634">
                  <a:moveTo>
                    <a:pt x="341716" y="284169"/>
                  </a:moveTo>
                  <a:lnTo>
                    <a:pt x="341716" y="105004"/>
                  </a:lnTo>
                  <a:cubicBezTo>
                    <a:pt x="341735" y="99422"/>
                    <a:pt x="338754" y="94250"/>
                    <a:pt x="333906" y="91478"/>
                  </a:cubicBezTo>
                  <a:lnTo>
                    <a:pt x="179124" y="1848"/>
                  </a:lnTo>
                  <a:cubicBezTo>
                    <a:pt x="174286" y="-924"/>
                    <a:pt x="168342" y="-924"/>
                    <a:pt x="163503" y="1848"/>
                  </a:cubicBezTo>
                  <a:lnTo>
                    <a:pt x="7674" y="91478"/>
                  </a:lnTo>
                  <a:cubicBezTo>
                    <a:pt x="2826" y="94250"/>
                    <a:pt x="-155" y="99422"/>
                    <a:pt x="-136" y="105004"/>
                  </a:cubicBezTo>
                  <a:lnTo>
                    <a:pt x="-136" y="284169"/>
                  </a:lnTo>
                  <a:cubicBezTo>
                    <a:pt x="-155" y="289751"/>
                    <a:pt x="2826" y="294923"/>
                    <a:pt x="7674" y="297694"/>
                  </a:cubicBezTo>
                  <a:lnTo>
                    <a:pt x="162837" y="387325"/>
                  </a:lnTo>
                  <a:cubicBezTo>
                    <a:pt x="167675" y="390096"/>
                    <a:pt x="173619" y="390096"/>
                    <a:pt x="178458" y="387325"/>
                  </a:cubicBezTo>
                  <a:lnTo>
                    <a:pt x="333620" y="297694"/>
                  </a:lnTo>
                  <a:cubicBezTo>
                    <a:pt x="338573" y="294989"/>
                    <a:pt x="341678" y="289817"/>
                    <a:pt x="341716" y="284169"/>
                  </a:cubicBezTo>
                  <a:close/>
                </a:path>
              </a:pathLst>
            </a:custGeom>
            <a:grpFill/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7A4B09C-197F-4C68-8596-ED31B41FE29E}"/>
              </a:ext>
            </a:extLst>
          </p:cNvPr>
          <p:cNvSpPr txBox="1"/>
          <p:nvPr/>
        </p:nvSpPr>
        <p:spPr>
          <a:xfrm>
            <a:off x="1372719" y="1942249"/>
            <a:ext cx="2885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Why Email Etiquette Matters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55013B-4F0B-4105-B99C-271BB82E9490}"/>
              </a:ext>
            </a:extLst>
          </p:cNvPr>
          <p:cNvSpPr txBox="1"/>
          <p:nvPr/>
        </p:nvSpPr>
        <p:spPr>
          <a:xfrm>
            <a:off x="408000" y="1973221"/>
            <a:ext cx="837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2800" b="1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02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31AF3B-0C33-49BB-8BC6-897600032DC4}"/>
              </a:ext>
            </a:extLst>
          </p:cNvPr>
          <p:cNvGrpSpPr/>
          <p:nvPr/>
        </p:nvGrpSpPr>
        <p:grpSpPr>
          <a:xfrm>
            <a:off x="462907" y="2791224"/>
            <a:ext cx="4109093" cy="830997"/>
            <a:chOff x="2799644" y="3238798"/>
            <a:chExt cx="6592712" cy="1049872"/>
          </a:xfrm>
        </p:grpSpPr>
        <p:sp>
          <p:nvSpPr>
            <p:cNvPr id="82" name="Graphic 6">
              <a:extLst>
                <a:ext uri="{FF2B5EF4-FFF2-40B4-BE49-F238E27FC236}">
                  <a16:creationId xmlns:a16="http://schemas.microsoft.com/office/drawing/2014/main" id="{C30984A7-2ACE-490A-BAA4-F904048D3DBA}"/>
                </a:ext>
              </a:extLst>
            </p:cNvPr>
            <p:cNvSpPr/>
            <p:nvPr/>
          </p:nvSpPr>
          <p:spPr>
            <a:xfrm>
              <a:off x="3639390" y="3289865"/>
              <a:ext cx="5644442" cy="916894"/>
            </a:xfrm>
            <a:custGeom>
              <a:avLst/>
              <a:gdLst>
                <a:gd name="connsiteX0" fmla="*/ 2927670 w 2927794"/>
                <a:gd name="connsiteY0" fmla="*/ -218 h 571499"/>
                <a:gd name="connsiteX1" fmla="*/ 2927670 w 2927794"/>
                <a:gd name="connsiteY1" fmla="*/ 571282 h 571499"/>
                <a:gd name="connsiteX2" fmla="*/ 24641 w 2927794"/>
                <a:gd name="connsiteY2" fmla="*/ 564043 h 571499"/>
                <a:gd name="connsiteX3" fmla="*/ 3838 w 2927794"/>
                <a:gd name="connsiteY3" fmla="*/ 543507 h 571499"/>
                <a:gd name="connsiteX4" fmla="*/ 14354 w 2927794"/>
                <a:gd name="connsiteY4" fmla="*/ 525372 h 571499"/>
                <a:gd name="connsiteX5" fmla="*/ 126939 w 2927794"/>
                <a:gd name="connsiteY5" fmla="*/ 460316 h 571499"/>
                <a:gd name="connsiteX6" fmla="*/ 137321 w 2927794"/>
                <a:gd name="connsiteY6" fmla="*/ 442313 h 571499"/>
                <a:gd name="connsiteX7" fmla="*/ 137321 w 2927794"/>
                <a:gd name="connsiteY7" fmla="*/ 137513 h 571499"/>
                <a:gd name="connsiteX8" fmla="*/ 126939 w 2927794"/>
                <a:gd name="connsiteY8" fmla="*/ 119511 h 571499"/>
                <a:gd name="connsiteX9" fmla="*/ -124 w 2927794"/>
                <a:gd name="connsiteY9" fmla="*/ 45502 h 571499"/>
                <a:gd name="connsiteX10" fmla="*/ -124 w 2927794"/>
                <a:gd name="connsiteY10" fmla="*/ -218 h 57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794" h="571499">
                  <a:moveTo>
                    <a:pt x="2927670" y="-218"/>
                  </a:moveTo>
                  <a:lnTo>
                    <a:pt x="2927670" y="571282"/>
                  </a:lnTo>
                  <a:lnTo>
                    <a:pt x="24641" y="564043"/>
                  </a:lnTo>
                  <a:cubicBezTo>
                    <a:pt x="13230" y="564119"/>
                    <a:pt x="3914" y="554918"/>
                    <a:pt x="3838" y="543507"/>
                  </a:cubicBezTo>
                  <a:cubicBezTo>
                    <a:pt x="3791" y="536001"/>
                    <a:pt x="7820" y="529058"/>
                    <a:pt x="14354" y="525372"/>
                  </a:cubicBezTo>
                  <a:lnTo>
                    <a:pt x="126939" y="460316"/>
                  </a:lnTo>
                  <a:cubicBezTo>
                    <a:pt x="133359" y="456591"/>
                    <a:pt x="137312" y="449733"/>
                    <a:pt x="137321" y="442313"/>
                  </a:cubicBezTo>
                  <a:lnTo>
                    <a:pt x="137321" y="137513"/>
                  </a:lnTo>
                  <a:cubicBezTo>
                    <a:pt x="137312" y="130093"/>
                    <a:pt x="133359" y="123235"/>
                    <a:pt x="126939" y="119511"/>
                  </a:cubicBezTo>
                  <a:lnTo>
                    <a:pt x="-124" y="45502"/>
                  </a:lnTo>
                  <a:lnTo>
                    <a:pt x="-124" y="-218"/>
                  </a:lnTo>
                  <a:close/>
                </a:path>
              </a:pathLst>
            </a:custGeom>
            <a:solidFill>
              <a:srgbClr val="6EAF28"/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Graphic 6">
              <a:extLst>
                <a:ext uri="{FF2B5EF4-FFF2-40B4-BE49-F238E27FC236}">
                  <a16:creationId xmlns:a16="http://schemas.microsoft.com/office/drawing/2014/main" id="{3E24BB69-9CC2-4387-9A76-E5BFC71799B2}"/>
                </a:ext>
              </a:extLst>
            </p:cNvPr>
            <p:cNvSpPr/>
            <p:nvPr/>
          </p:nvSpPr>
          <p:spPr>
            <a:xfrm>
              <a:off x="2799644" y="3238798"/>
              <a:ext cx="6592712" cy="1049872"/>
            </a:xfrm>
            <a:custGeom>
              <a:avLst/>
              <a:gdLst>
                <a:gd name="connsiteX0" fmla="*/ 3419542 w 3419665"/>
                <a:gd name="connsiteY0" fmla="*/ 606922 h 654384"/>
                <a:gd name="connsiteX1" fmla="*/ 456600 w 3419665"/>
                <a:gd name="connsiteY1" fmla="*/ 599493 h 654384"/>
                <a:gd name="connsiteX2" fmla="*/ 435892 w 3419665"/>
                <a:gd name="connsiteY2" fmla="*/ 578671 h 654384"/>
                <a:gd name="connsiteX3" fmla="*/ 446313 w 3419665"/>
                <a:gd name="connsiteY3" fmla="*/ 560726 h 654384"/>
                <a:gd name="connsiteX4" fmla="*/ 559279 w 3419665"/>
                <a:gd name="connsiteY4" fmla="*/ 495670 h 654384"/>
                <a:gd name="connsiteX5" fmla="*/ 569661 w 3419665"/>
                <a:gd name="connsiteY5" fmla="*/ 477763 h 654384"/>
                <a:gd name="connsiteX6" fmla="*/ 569661 w 3419665"/>
                <a:gd name="connsiteY6" fmla="*/ 172963 h 654384"/>
                <a:gd name="connsiteX7" fmla="*/ 559279 w 3419665"/>
                <a:gd name="connsiteY7" fmla="*/ 154961 h 654384"/>
                <a:gd name="connsiteX8" fmla="*/ 295151 w 3419665"/>
                <a:gd name="connsiteY8" fmla="*/ 2561 h 654384"/>
                <a:gd name="connsiteX9" fmla="*/ 274386 w 3419665"/>
                <a:gd name="connsiteY9" fmla="*/ 2561 h 654384"/>
                <a:gd name="connsiteX10" fmla="*/ 10258 w 3419665"/>
                <a:gd name="connsiteY10" fmla="*/ 154961 h 654384"/>
                <a:gd name="connsiteX11" fmla="*/ -124 w 3419665"/>
                <a:gd name="connsiteY11" fmla="*/ 172963 h 654384"/>
                <a:gd name="connsiteX12" fmla="*/ -124 w 3419665"/>
                <a:gd name="connsiteY12" fmla="*/ 477763 h 654384"/>
                <a:gd name="connsiteX13" fmla="*/ 10258 w 3419665"/>
                <a:gd name="connsiteY13" fmla="*/ 495670 h 654384"/>
                <a:gd name="connsiteX14" fmla="*/ 284768 w 3419665"/>
                <a:gd name="connsiteY14" fmla="*/ 654166 h 6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19665" h="654384">
                  <a:moveTo>
                    <a:pt x="3419542" y="606922"/>
                  </a:moveTo>
                  <a:lnTo>
                    <a:pt x="456600" y="599493"/>
                  </a:lnTo>
                  <a:cubicBezTo>
                    <a:pt x="445132" y="599454"/>
                    <a:pt x="435864" y="590139"/>
                    <a:pt x="435892" y="578671"/>
                  </a:cubicBezTo>
                  <a:cubicBezTo>
                    <a:pt x="435921" y="571261"/>
                    <a:pt x="439883" y="564422"/>
                    <a:pt x="446313" y="560726"/>
                  </a:cubicBezTo>
                  <a:lnTo>
                    <a:pt x="559279" y="495670"/>
                  </a:lnTo>
                  <a:cubicBezTo>
                    <a:pt x="565699" y="491994"/>
                    <a:pt x="569652" y="485164"/>
                    <a:pt x="569661" y="477763"/>
                  </a:cubicBezTo>
                  <a:lnTo>
                    <a:pt x="569661" y="172963"/>
                  </a:lnTo>
                  <a:cubicBezTo>
                    <a:pt x="569690" y="165534"/>
                    <a:pt x="565728" y="158657"/>
                    <a:pt x="559279" y="154961"/>
                  </a:cubicBezTo>
                  <a:lnTo>
                    <a:pt x="295151" y="2561"/>
                  </a:lnTo>
                  <a:cubicBezTo>
                    <a:pt x="288731" y="-1144"/>
                    <a:pt x="280806" y="-1144"/>
                    <a:pt x="274386" y="2561"/>
                  </a:cubicBezTo>
                  <a:lnTo>
                    <a:pt x="10258" y="154961"/>
                  </a:lnTo>
                  <a:cubicBezTo>
                    <a:pt x="3838" y="158685"/>
                    <a:pt x="-115" y="165543"/>
                    <a:pt x="-124" y="172963"/>
                  </a:cubicBezTo>
                  <a:lnTo>
                    <a:pt x="-124" y="477763"/>
                  </a:lnTo>
                  <a:cubicBezTo>
                    <a:pt x="-77" y="485145"/>
                    <a:pt x="3867" y="491955"/>
                    <a:pt x="10258" y="495670"/>
                  </a:cubicBezTo>
                  <a:lnTo>
                    <a:pt x="284768" y="654166"/>
                  </a:lnTo>
                </a:path>
              </a:pathLst>
            </a:custGeom>
            <a:noFill/>
            <a:ln w="38100" cap="rnd">
              <a:solidFill>
                <a:srgbClr val="6EAF28">
                  <a:lumMod val="75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Graphic 12">
              <a:extLst>
                <a:ext uri="{FF2B5EF4-FFF2-40B4-BE49-F238E27FC236}">
                  <a16:creationId xmlns:a16="http://schemas.microsoft.com/office/drawing/2014/main" id="{B2D9CA1F-F4E2-413B-834C-A8F6851F320A}"/>
                </a:ext>
              </a:extLst>
            </p:cNvPr>
            <p:cNvSpPr/>
            <p:nvPr/>
          </p:nvSpPr>
          <p:spPr>
            <a:xfrm>
              <a:off x="2878665" y="3310849"/>
              <a:ext cx="954939" cy="905769"/>
            </a:xfrm>
            <a:custGeom>
              <a:avLst/>
              <a:gdLst>
                <a:gd name="connsiteX0" fmla="*/ 341716 w 341852"/>
                <a:gd name="connsiteY0" fmla="*/ 284169 h 389634"/>
                <a:gd name="connsiteX1" fmla="*/ 341716 w 341852"/>
                <a:gd name="connsiteY1" fmla="*/ 105004 h 389634"/>
                <a:gd name="connsiteX2" fmla="*/ 333906 w 341852"/>
                <a:gd name="connsiteY2" fmla="*/ 91478 h 389634"/>
                <a:gd name="connsiteX3" fmla="*/ 179124 w 341852"/>
                <a:gd name="connsiteY3" fmla="*/ 1848 h 389634"/>
                <a:gd name="connsiteX4" fmla="*/ 163503 w 341852"/>
                <a:gd name="connsiteY4" fmla="*/ 1848 h 389634"/>
                <a:gd name="connsiteX5" fmla="*/ 7674 w 341852"/>
                <a:gd name="connsiteY5" fmla="*/ 91478 h 389634"/>
                <a:gd name="connsiteX6" fmla="*/ -136 w 341852"/>
                <a:gd name="connsiteY6" fmla="*/ 105004 h 389634"/>
                <a:gd name="connsiteX7" fmla="*/ -136 w 341852"/>
                <a:gd name="connsiteY7" fmla="*/ 284169 h 389634"/>
                <a:gd name="connsiteX8" fmla="*/ 7674 w 341852"/>
                <a:gd name="connsiteY8" fmla="*/ 297694 h 389634"/>
                <a:gd name="connsiteX9" fmla="*/ 162837 w 341852"/>
                <a:gd name="connsiteY9" fmla="*/ 387325 h 389634"/>
                <a:gd name="connsiteX10" fmla="*/ 178458 w 341852"/>
                <a:gd name="connsiteY10" fmla="*/ 387325 h 389634"/>
                <a:gd name="connsiteX11" fmla="*/ 333620 w 341852"/>
                <a:gd name="connsiteY11" fmla="*/ 297694 h 389634"/>
                <a:gd name="connsiteX12" fmla="*/ 341716 w 341852"/>
                <a:gd name="connsiteY12" fmla="*/ 284169 h 38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852" h="389634">
                  <a:moveTo>
                    <a:pt x="341716" y="284169"/>
                  </a:moveTo>
                  <a:lnTo>
                    <a:pt x="341716" y="105004"/>
                  </a:lnTo>
                  <a:cubicBezTo>
                    <a:pt x="341735" y="99422"/>
                    <a:pt x="338754" y="94250"/>
                    <a:pt x="333906" y="91478"/>
                  </a:cubicBezTo>
                  <a:lnTo>
                    <a:pt x="179124" y="1848"/>
                  </a:lnTo>
                  <a:cubicBezTo>
                    <a:pt x="174286" y="-924"/>
                    <a:pt x="168342" y="-924"/>
                    <a:pt x="163503" y="1848"/>
                  </a:cubicBezTo>
                  <a:lnTo>
                    <a:pt x="7674" y="91478"/>
                  </a:lnTo>
                  <a:cubicBezTo>
                    <a:pt x="2826" y="94250"/>
                    <a:pt x="-155" y="99422"/>
                    <a:pt x="-136" y="105004"/>
                  </a:cubicBezTo>
                  <a:lnTo>
                    <a:pt x="-136" y="284169"/>
                  </a:lnTo>
                  <a:cubicBezTo>
                    <a:pt x="-155" y="289751"/>
                    <a:pt x="2826" y="294923"/>
                    <a:pt x="7674" y="297694"/>
                  </a:cubicBezTo>
                  <a:lnTo>
                    <a:pt x="162837" y="387325"/>
                  </a:lnTo>
                  <a:cubicBezTo>
                    <a:pt x="167675" y="390096"/>
                    <a:pt x="173619" y="390096"/>
                    <a:pt x="178458" y="387325"/>
                  </a:cubicBezTo>
                  <a:lnTo>
                    <a:pt x="333620" y="297694"/>
                  </a:lnTo>
                  <a:cubicBezTo>
                    <a:pt x="338573" y="294989"/>
                    <a:pt x="341678" y="289817"/>
                    <a:pt x="341716" y="284169"/>
                  </a:cubicBezTo>
                  <a:close/>
                </a:path>
              </a:pathLst>
            </a:custGeom>
            <a:solidFill>
              <a:srgbClr val="6EAF28">
                <a:lumMod val="75000"/>
              </a:srgbClr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497542D-2511-4A95-BF80-FB0ED648DA36}"/>
              </a:ext>
            </a:extLst>
          </p:cNvPr>
          <p:cNvSpPr txBox="1"/>
          <p:nvPr/>
        </p:nvSpPr>
        <p:spPr>
          <a:xfrm>
            <a:off x="2937549" y="3502123"/>
            <a:ext cx="837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2800" b="1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03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7AF4486-299F-4A67-98E9-D25124C05861}"/>
              </a:ext>
            </a:extLst>
          </p:cNvPr>
          <p:cNvGrpSpPr/>
          <p:nvPr/>
        </p:nvGrpSpPr>
        <p:grpSpPr>
          <a:xfrm>
            <a:off x="512159" y="3721495"/>
            <a:ext cx="4109093" cy="771723"/>
            <a:chOff x="2799644" y="4355312"/>
            <a:chExt cx="6592712" cy="1049872"/>
          </a:xfrm>
        </p:grpSpPr>
        <p:sp>
          <p:nvSpPr>
            <p:cNvPr id="88" name="Graphic 6">
              <a:extLst>
                <a:ext uri="{FF2B5EF4-FFF2-40B4-BE49-F238E27FC236}">
                  <a16:creationId xmlns:a16="http://schemas.microsoft.com/office/drawing/2014/main" id="{BCF13879-7C22-4639-85ED-84367C37DA63}"/>
                </a:ext>
              </a:extLst>
            </p:cNvPr>
            <p:cNvSpPr/>
            <p:nvPr/>
          </p:nvSpPr>
          <p:spPr>
            <a:xfrm>
              <a:off x="3639390" y="4406380"/>
              <a:ext cx="5644442" cy="916894"/>
            </a:xfrm>
            <a:custGeom>
              <a:avLst/>
              <a:gdLst>
                <a:gd name="connsiteX0" fmla="*/ 2927670 w 2927794"/>
                <a:gd name="connsiteY0" fmla="*/ -218 h 571499"/>
                <a:gd name="connsiteX1" fmla="*/ 2927670 w 2927794"/>
                <a:gd name="connsiteY1" fmla="*/ 571282 h 571499"/>
                <a:gd name="connsiteX2" fmla="*/ 24641 w 2927794"/>
                <a:gd name="connsiteY2" fmla="*/ 564043 h 571499"/>
                <a:gd name="connsiteX3" fmla="*/ 3838 w 2927794"/>
                <a:gd name="connsiteY3" fmla="*/ 543507 h 571499"/>
                <a:gd name="connsiteX4" fmla="*/ 14354 w 2927794"/>
                <a:gd name="connsiteY4" fmla="*/ 525372 h 571499"/>
                <a:gd name="connsiteX5" fmla="*/ 126939 w 2927794"/>
                <a:gd name="connsiteY5" fmla="*/ 460316 h 571499"/>
                <a:gd name="connsiteX6" fmla="*/ 137321 w 2927794"/>
                <a:gd name="connsiteY6" fmla="*/ 442313 h 571499"/>
                <a:gd name="connsiteX7" fmla="*/ 137321 w 2927794"/>
                <a:gd name="connsiteY7" fmla="*/ 137513 h 571499"/>
                <a:gd name="connsiteX8" fmla="*/ 126939 w 2927794"/>
                <a:gd name="connsiteY8" fmla="*/ 119511 h 571499"/>
                <a:gd name="connsiteX9" fmla="*/ -124 w 2927794"/>
                <a:gd name="connsiteY9" fmla="*/ 45502 h 571499"/>
                <a:gd name="connsiteX10" fmla="*/ -124 w 2927794"/>
                <a:gd name="connsiteY10" fmla="*/ -218 h 57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794" h="571499">
                  <a:moveTo>
                    <a:pt x="2927670" y="-218"/>
                  </a:moveTo>
                  <a:lnTo>
                    <a:pt x="2927670" y="571282"/>
                  </a:lnTo>
                  <a:lnTo>
                    <a:pt x="24641" y="564043"/>
                  </a:lnTo>
                  <a:cubicBezTo>
                    <a:pt x="13230" y="564119"/>
                    <a:pt x="3914" y="554918"/>
                    <a:pt x="3838" y="543507"/>
                  </a:cubicBezTo>
                  <a:cubicBezTo>
                    <a:pt x="3791" y="536001"/>
                    <a:pt x="7820" y="529058"/>
                    <a:pt x="14354" y="525372"/>
                  </a:cubicBezTo>
                  <a:lnTo>
                    <a:pt x="126939" y="460316"/>
                  </a:lnTo>
                  <a:cubicBezTo>
                    <a:pt x="133359" y="456591"/>
                    <a:pt x="137312" y="449733"/>
                    <a:pt x="137321" y="442313"/>
                  </a:cubicBezTo>
                  <a:lnTo>
                    <a:pt x="137321" y="137513"/>
                  </a:lnTo>
                  <a:cubicBezTo>
                    <a:pt x="137312" y="130093"/>
                    <a:pt x="133359" y="123235"/>
                    <a:pt x="126939" y="119511"/>
                  </a:cubicBezTo>
                  <a:lnTo>
                    <a:pt x="-124" y="45502"/>
                  </a:lnTo>
                  <a:lnTo>
                    <a:pt x="-124" y="-218"/>
                  </a:lnTo>
                  <a:close/>
                </a:path>
              </a:pathLst>
            </a:custGeom>
            <a:solidFill>
              <a:srgbClr val="178ED6"/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Graphic 6">
              <a:extLst>
                <a:ext uri="{FF2B5EF4-FFF2-40B4-BE49-F238E27FC236}">
                  <a16:creationId xmlns:a16="http://schemas.microsoft.com/office/drawing/2014/main" id="{FDA24729-011A-4C7A-8FAE-EAA7467937AD}"/>
                </a:ext>
              </a:extLst>
            </p:cNvPr>
            <p:cNvSpPr/>
            <p:nvPr/>
          </p:nvSpPr>
          <p:spPr>
            <a:xfrm>
              <a:off x="2799644" y="4355312"/>
              <a:ext cx="6592712" cy="1049872"/>
            </a:xfrm>
            <a:custGeom>
              <a:avLst/>
              <a:gdLst>
                <a:gd name="connsiteX0" fmla="*/ 3419542 w 3419665"/>
                <a:gd name="connsiteY0" fmla="*/ 606922 h 654384"/>
                <a:gd name="connsiteX1" fmla="*/ 456600 w 3419665"/>
                <a:gd name="connsiteY1" fmla="*/ 599493 h 654384"/>
                <a:gd name="connsiteX2" fmla="*/ 435892 w 3419665"/>
                <a:gd name="connsiteY2" fmla="*/ 578671 h 654384"/>
                <a:gd name="connsiteX3" fmla="*/ 446313 w 3419665"/>
                <a:gd name="connsiteY3" fmla="*/ 560726 h 654384"/>
                <a:gd name="connsiteX4" fmla="*/ 559279 w 3419665"/>
                <a:gd name="connsiteY4" fmla="*/ 495670 h 654384"/>
                <a:gd name="connsiteX5" fmla="*/ 569661 w 3419665"/>
                <a:gd name="connsiteY5" fmla="*/ 477763 h 654384"/>
                <a:gd name="connsiteX6" fmla="*/ 569661 w 3419665"/>
                <a:gd name="connsiteY6" fmla="*/ 172963 h 654384"/>
                <a:gd name="connsiteX7" fmla="*/ 559279 w 3419665"/>
                <a:gd name="connsiteY7" fmla="*/ 154961 h 654384"/>
                <a:gd name="connsiteX8" fmla="*/ 295151 w 3419665"/>
                <a:gd name="connsiteY8" fmla="*/ 2561 h 654384"/>
                <a:gd name="connsiteX9" fmla="*/ 274386 w 3419665"/>
                <a:gd name="connsiteY9" fmla="*/ 2561 h 654384"/>
                <a:gd name="connsiteX10" fmla="*/ 10258 w 3419665"/>
                <a:gd name="connsiteY10" fmla="*/ 154961 h 654384"/>
                <a:gd name="connsiteX11" fmla="*/ -124 w 3419665"/>
                <a:gd name="connsiteY11" fmla="*/ 172963 h 654384"/>
                <a:gd name="connsiteX12" fmla="*/ -124 w 3419665"/>
                <a:gd name="connsiteY12" fmla="*/ 477763 h 654384"/>
                <a:gd name="connsiteX13" fmla="*/ 10258 w 3419665"/>
                <a:gd name="connsiteY13" fmla="*/ 495670 h 654384"/>
                <a:gd name="connsiteX14" fmla="*/ 284768 w 3419665"/>
                <a:gd name="connsiteY14" fmla="*/ 654166 h 6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19665" h="654384">
                  <a:moveTo>
                    <a:pt x="3419542" y="606922"/>
                  </a:moveTo>
                  <a:lnTo>
                    <a:pt x="456600" y="599493"/>
                  </a:lnTo>
                  <a:cubicBezTo>
                    <a:pt x="445132" y="599454"/>
                    <a:pt x="435864" y="590139"/>
                    <a:pt x="435892" y="578671"/>
                  </a:cubicBezTo>
                  <a:cubicBezTo>
                    <a:pt x="435921" y="571261"/>
                    <a:pt x="439883" y="564422"/>
                    <a:pt x="446313" y="560726"/>
                  </a:cubicBezTo>
                  <a:lnTo>
                    <a:pt x="559279" y="495670"/>
                  </a:lnTo>
                  <a:cubicBezTo>
                    <a:pt x="565699" y="491994"/>
                    <a:pt x="569652" y="485164"/>
                    <a:pt x="569661" y="477763"/>
                  </a:cubicBezTo>
                  <a:lnTo>
                    <a:pt x="569661" y="172963"/>
                  </a:lnTo>
                  <a:cubicBezTo>
                    <a:pt x="569690" y="165534"/>
                    <a:pt x="565728" y="158657"/>
                    <a:pt x="559279" y="154961"/>
                  </a:cubicBezTo>
                  <a:lnTo>
                    <a:pt x="295151" y="2561"/>
                  </a:lnTo>
                  <a:cubicBezTo>
                    <a:pt x="288731" y="-1144"/>
                    <a:pt x="280806" y="-1144"/>
                    <a:pt x="274386" y="2561"/>
                  </a:cubicBezTo>
                  <a:lnTo>
                    <a:pt x="10258" y="154961"/>
                  </a:lnTo>
                  <a:cubicBezTo>
                    <a:pt x="3838" y="158685"/>
                    <a:pt x="-115" y="165543"/>
                    <a:pt x="-124" y="172963"/>
                  </a:cubicBezTo>
                  <a:lnTo>
                    <a:pt x="-124" y="477763"/>
                  </a:lnTo>
                  <a:cubicBezTo>
                    <a:pt x="-77" y="485145"/>
                    <a:pt x="3867" y="491955"/>
                    <a:pt x="10258" y="495670"/>
                  </a:cubicBezTo>
                  <a:lnTo>
                    <a:pt x="284768" y="654166"/>
                  </a:lnTo>
                </a:path>
              </a:pathLst>
            </a:custGeom>
            <a:noFill/>
            <a:ln w="38100" cap="rnd">
              <a:solidFill>
                <a:srgbClr val="178ED6">
                  <a:lumMod val="75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Graphic 12">
              <a:extLst>
                <a:ext uri="{FF2B5EF4-FFF2-40B4-BE49-F238E27FC236}">
                  <a16:creationId xmlns:a16="http://schemas.microsoft.com/office/drawing/2014/main" id="{549E712E-64F1-44AF-9332-20EA1D999018}"/>
                </a:ext>
              </a:extLst>
            </p:cNvPr>
            <p:cNvSpPr/>
            <p:nvPr/>
          </p:nvSpPr>
          <p:spPr>
            <a:xfrm>
              <a:off x="2878665" y="4427363"/>
              <a:ext cx="954939" cy="905769"/>
            </a:xfrm>
            <a:custGeom>
              <a:avLst/>
              <a:gdLst>
                <a:gd name="connsiteX0" fmla="*/ 341716 w 341852"/>
                <a:gd name="connsiteY0" fmla="*/ 284169 h 389634"/>
                <a:gd name="connsiteX1" fmla="*/ 341716 w 341852"/>
                <a:gd name="connsiteY1" fmla="*/ 105004 h 389634"/>
                <a:gd name="connsiteX2" fmla="*/ 333906 w 341852"/>
                <a:gd name="connsiteY2" fmla="*/ 91478 h 389634"/>
                <a:gd name="connsiteX3" fmla="*/ 179124 w 341852"/>
                <a:gd name="connsiteY3" fmla="*/ 1848 h 389634"/>
                <a:gd name="connsiteX4" fmla="*/ 163503 w 341852"/>
                <a:gd name="connsiteY4" fmla="*/ 1848 h 389634"/>
                <a:gd name="connsiteX5" fmla="*/ 7674 w 341852"/>
                <a:gd name="connsiteY5" fmla="*/ 91478 h 389634"/>
                <a:gd name="connsiteX6" fmla="*/ -136 w 341852"/>
                <a:gd name="connsiteY6" fmla="*/ 105004 h 389634"/>
                <a:gd name="connsiteX7" fmla="*/ -136 w 341852"/>
                <a:gd name="connsiteY7" fmla="*/ 284169 h 389634"/>
                <a:gd name="connsiteX8" fmla="*/ 7674 w 341852"/>
                <a:gd name="connsiteY8" fmla="*/ 297694 h 389634"/>
                <a:gd name="connsiteX9" fmla="*/ 162837 w 341852"/>
                <a:gd name="connsiteY9" fmla="*/ 387325 h 389634"/>
                <a:gd name="connsiteX10" fmla="*/ 178458 w 341852"/>
                <a:gd name="connsiteY10" fmla="*/ 387325 h 389634"/>
                <a:gd name="connsiteX11" fmla="*/ 333620 w 341852"/>
                <a:gd name="connsiteY11" fmla="*/ 297694 h 389634"/>
                <a:gd name="connsiteX12" fmla="*/ 341716 w 341852"/>
                <a:gd name="connsiteY12" fmla="*/ 284169 h 38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852" h="389634">
                  <a:moveTo>
                    <a:pt x="341716" y="284169"/>
                  </a:moveTo>
                  <a:lnTo>
                    <a:pt x="341716" y="105004"/>
                  </a:lnTo>
                  <a:cubicBezTo>
                    <a:pt x="341735" y="99422"/>
                    <a:pt x="338754" y="94250"/>
                    <a:pt x="333906" y="91478"/>
                  </a:cubicBezTo>
                  <a:lnTo>
                    <a:pt x="179124" y="1848"/>
                  </a:lnTo>
                  <a:cubicBezTo>
                    <a:pt x="174286" y="-924"/>
                    <a:pt x="168342" y="-924"/>
                    <a:pt x="163503" y="1848"/>
                  </a:cubicBezTo>
                  <a:lnTo>
                    <a:pt x="7674" y="91478"/>
                  </a:lnTo>
                  <a:cubicBezTo>
                    <a:pt x="2826" y="94250"/>
                    <a:pt x="-155" y="99422"/>
                    <a:pt x="-136" y="105004"/>
                  </a:cubicBezTo>
                  <a:lnTo>
                    <a:pt x="-136" y="284169"/>
                  </a:lnTo>
                  <a:cubicBezTo>
                    <a:pt x="-155" y="289751"/>
                    <a:pt x="2826" y="294923"/>
                    <a:pt x="7674" y="297694"/>
                  </a:cubicBezTo>
                  <a:lnTo>
                    <a:pt x="162837" y="387325"/>
                  </a:lnTo>
                  <a:cubicBezTo>
                    <a:pt x="167675" y="390096"/>
                    <a:pt x="173619" y="390096"/>
                    <a:pt x="178458" y="387325"/>
                  </a:cubicBezTo>
                  <a:lnTo>
                    <a:pt x="333620" y="297694"/>
                  </a:lnTo>
                  <a:cubicBezTo>
                    <a:pt x="338573" y="294989"/>
                    <a:pt x="341678" y="289817"/>
                    <a:pt x="341716" y="284169"/>
                  </a:cubicBezTo>
                  <a:close/>
                </a:path>
              </a:pathLst>
            </a:custGeom>
            <a:solidFill>
              <a:srgbClr val="178ED6">
                <a:lumMod val="75000"/>
              </a:srgbClr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09ACF166-1F38-41A3-AF66-0344541967CB}"/>
              </a:ext>
            </a:extLst>
          </p:cNvPr>
          <p:cNvSpPr txBox="1"/>
          <p:nvPr/>
        </p:nvSpPr>
        <p:spPr>
          <a:xfrm>
            <a:off x="4479214" y="1070662"/>
            <a:ext cx="837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2800" b="1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05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F702A0-0E67-430D-8568-20606E809C14}"/>
              </a:ext>
            </a:extLst>
          </p:cNvPr>
          <p:cNvSpPr txBox="1"/>
          <p:nvPr/>
        </p:nvSpPr>
        <p:spPr>
          <a:xfrm>
            <a:off x="391168" y="2932906"/>
            <a:ext cx="837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2800" b="1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03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921673-77C4-4864-B3AF-DEBF27F4869C}"/>
              </a:ext>
            </a:extLst>
          </p:cNvPr>
          <p:cNvSpPr txBox="1"/>
          <p:nvPr/>
        </p:nvSpPr>
        <p:spPr>
          <a:xfrm>
            <a:off x="1372719" y="2895164"/>
            <a:ext cx="3056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</a:rPr>
              <a:t>Best Practices for Writing a Professional Email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00423D-D52C-429F-95B7-3CF0C3061E6C}"/>
              </a:ext>
            </a:extLst>
          </p:cNvPr>
          <p:cNvSpPr txBox="1"/>
          <p:nvPr/>
        </p:nvSpPr>
        <p:spPr>
          <a:xfrm>
            <a:off x="1464608" y="3816001"/>
            <a:ext cx="303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Writing the Email Body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906E80F-68B3-4B63-BE77-8F802FB42815}"/>
              </a:ext>
            </a:extLst>
          </p:cNvPr>
          <p:cNvSpPr txBox="1"/>
          <p:nvPr/>
        </p:nvSpPr>
        <p:spPr>
          <a:xfrm>
            <a:off x="440420" y="3817094"/>
            <a:ext cx="837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2800" b="1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04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A35E5A-CA5E-4C12-8914-6C84372D7195}"/>
              </a:ext>
            </a:extLst>
          </p:cNvPr>
          <p:cNvGrpSpPr/>
          <p:nvPr/>
        </p:nvGrpSpPr>
        <p:grpSpPr>
          <a:xfrm>
            <a:off x="4745999" y="916399"/>
            <a:ext cx="4164000" cy="826844"/>
            <a:chOff x="2799644" y="1005771"/>
            <a:chExt cx="6592712" cy="1049872"/>
          </a:xfrm>
          <a:solidFill>
            <a:srgbClr val="002060"/>
          </a:solidFill>
        </p:grpSpPr>
        <p:sp>
          <p:nvSpPr>
            <p:cNvPr id="112" name="Graphic 6">
              <a:extLst>
                <a:ext uri="{FF2B5EF4-FFF2-40B4-BE49-F238E27FC236}">
                  <a16:creationId xmlns:a16="http://schemas.microsoft.com/office/drawing/2014/main" id="{2CB39E5B-DFE8-4304-B47F-4C953FAAC26E}"/>
                </a:ext>
              </a:extLst>
            </p:cNvPr>
            <p:cNvSpPr/>
            <p:nvPr/>
          </p:nvSpPr>
          <p:spPr>
            <a:xfrm>
              <a:off x="3678250" y="1087616"/>
              <a:ext cx="5644441" cy="916894"/>
            </a:xfrm>
            <a:custGeom>
              <a:avLst/>
              <a:gdLst>
                <a:gd name="connsiteX0" fmla="*/ 2927670 w 2927794"/>
                <a:gd name="connsiteY0" fmla="*/ -218 h 571499"/>
                <a:gd name="connsiteX1" fmla="*/ 2927670 w 2927794"/>
                <a:gd name="connsiteY1" fmla="*/ 571282 h 571499"/>
                <a:gd name="connsiteX2" fmla="*/ 24641 w 2927794"/>
                <a:gd name="connsiteY2" fmla="*/ 564043 h 571499"/>
                <a:gd name="connsiteX3" fmla="*/ 3838 w 2927794"/>
                <a:gd name="connsiteY3" fmla="*/ 543507 h 571499"/>
                <a:gd name="connsiteX4" fmla="*/ 14354 w 2927794"/>
                <a:gd name="connsiteY4" fmla="*/ 525372 h 571499"/>
                <a:gd name="connsiteX5" fmla="*/ 126939 w 2927794"/>
                <a:gd name="connsiteY5" fmla="*/ 460316 h 571499"/>
                <a:gd name="connsiteX6" fmla="*/ 137321 w 2927794"/>
                <a:gd name="connsiteY6" fmla="*/ 442313 h 571499"/>
                <a:gd name="connsiteX7" fmla="*/ 137321 w 2927794"/>
                <a:gd name="connsiteY7" fmla="*/ 137513 h 571499"/>
                <a:gd name="connsiteX8" fmla="*/ 126939 w 2927794"/>
                <a:gd name="connsiteY8" fmla="*/ 119511 h 571499"/>
                <a:gd name="connsiteX9" fmla="*/ -124 w 2927794"/>
                <a:gd name="connsiteY9" fmla="*/ 45502 h 571499"/>
                <a:gd name="connsiteX10" fmla="*/ -124 w 2927794"/>
                <a:gd name="connsiteY10" fmla="*/ -218 h 57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794" h="571499">
                  <a:moveTo>
                    <a:pt x="2927670" y="-218"/>
                  </a:moveTo>
                  <a:lnTo>
                    <a:pt x="2927670" y="571282"/>
                  </a:lnTo>
                  <a:lnTo>
                    <a:pt x="24641" y="564043"/>
                  </a:lnTo>
                  <a:cubicBezTo>
                    <a:pt x="13230" y="564119"/>
                    <a:pt x="3914" y="554918"/>
                    <a:pt x="3838" y="543507"/>
                  </a:cubicBezTo>
                  <a:cubicBezTo>
                    <a:pt x="3791" y="536001"/>
                    <a:pt x="7820" y="529058"/>
                    <a:pt x="14354" y="525372"/>
                  </a:cubicBezTo>
                  <a:lnTo>
                    <a:pt x="126939" y="460316"/>
                  </a:lnTo>
                  <a:cubicBezTo>
                    <a:pt x="133359" y="456591"/>
                    <a:pt x="137312" y="449733"/>
                    <a:pt x="137321" y="442313"/>
                  </a:cubicBezTo>
                  <a:lnTo>
                    <a:pt x="137321" y="137513"/>
                  </a:lnTo>
                  <a:cubicBezTo>
                    <a:pt x="137312" y="130093"/>
                    <a:pt x="133359" y="123235"/>
                    <a:pt x="126939" y="119511"/>
                  </a:cubicBezTo>
                  <a:lnTo>
                    <a:pt x="-124" y="45502"/>
                  </a:lnTo>
                  <a:lnTo>
                    <a:pt x="-124" y="-218"/>
                  </a:lnTo>
                  <a:close/>
                </a:path>
              </a:pathLst>
            </a:custGeom>
            <a:grpFill/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Graphic 6">
              <a:extLst>
                <a:ext uri="{FF2B5EF4-FFF2-40B4-BE49-F238E27FC236}">
                  <a16:creationId xmlns:a16="http://schemas.microsoft.com/office/drawing/2014/main" id="{5C092D58-74C5-4C63-ACF6-5AB48273B17C}"/>
                </a:ext>
              </a:extLst>
            </p:cNvPr>
            <p:cNvSpPr/>
            <p:nvPr/>
          </p:nvSpPr>
          <p:spPr>
            <a:xfrm>
              <a:off x="2799644" y="1005771"/>
              <a:ext cx="6592712" cy="1049872"/>
            </a:xfrm>
            <a:custGeom>
              <a:avLst/>
              <a:gdLst>
                <a:gd name="connsiteX0" fmla="*/ 3419542 w 3419665"/>
                <a:gd name="connsiteY0" fmla="*/ 606922 h 654384"/>
                <a:gd name="connsiteX1" fmla="*/ 456600 w 3419665"/>
                <a:gd name="connsiteY1" fmla="*/ 599493 h 654384"/>
                <a:gd name="connsiteX2" fmla="*/ 435892 w 3419665"/>
                <a:gd name="connsiteY2" fmla="*/ 578671 h 654384"/>
                <a:gd name="connsiteX3" fmla="*/ 446313 w 3419665"/>
                <a:gd name="connsiteY3" fmla="*/ 560726 h 654384"/>
                <a:gd name="connsiteX4" fmla="*/ 559279 w 3419665"/>
                <a:gd name="connsiteY4" fmla="*/ 495670 h 654384"/>
                <a:gd name="connsiteX5" fmla="*/ 569661 w 3419665"/>
                <a:gd name="connsiteY5" fmla="*/ 477763 h 654384"/>
                <a:gd name="connsiteX6" fmla="*/ 569661 w 3419665"/>
                <a:gd name="connsiteY6" fmla="*/ 172963 h 654384"/>
                <a:gd name="connsiteX7" fmla="*/ 559279 w 3419665"/>
                <a:gd name="connsiteY7" fmla="*/ 154961 h 654384"/>
                <a:gd name="connsiteX8" fmla="*/ 295151 w 3419665"/>
                <a:gd name="connsiteY8" fmla="*/ 2561 h 654384"/>
                <a:gd name="connsiteX9" fmla="*/ 274386 w 3419665"/>
                <a:gd name="connsiteY9" fmla="*/ 2561 h 654384"/>
                <a:gd name="connsiteX10" fmla="*/ 10258 w 3419665"/>
                <a:gd name="connsiteY10" fmla="*/ 154961 h 654384"/>
                <a:gd name="connsiteX11" fmla="*/ -124 w 3419665"/>
                <a:gd name="connsiteY11" fmla="*/ 172963 h 654384"/>
                <a:gd name="connsiteX12" fmla="*/ -124 w 3419665"/>
                <a:gd name="connsiteY12" fmla="*/ 477763 h 654384"/>
                <a:gd name="connsiteX13" fmla="*/ 10258 w 3419665"/>
                <a:gd name="connsiteY13" fmla="*/ 495670 h 654384"/>
                <a:gd name="connsiteX14" fmla="*/ 284768 w 3419665"/>
                <a:gd name="connsiteY14" fmla="*/ 654166 h 6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19665" h="654384">
                  <a:moveTo>
                    <a:pt x="3419542" y="606922"/>
                  </a:moveTo>
                  <a:lnTo>
                    <a:pt x="456600" y="599493"/>
                  </a:lnTo>
                  <a:cubicBezTo>
                    <a:pt x="445132" y="599454"/>
                    <a:pt x="435864" y="590139"/>
                    <a:pt x="435892" y="578671"/>
                  </a:cubicBezTo>
                  <a:cubicBezTo>
                    <a:pt x="435921" y="571261"/>
                    <a:pt x="439883" y="564422"/>
                    <a:pt x="446313" y="560726"/>
                  </a:cubicBezTo>
                  <a:lnTo>
                    <a:pt x="559279" y="495670"/>
                  </a:lnTo>
                  <a:cubicBezTo>
                    <a:pt x="565699" y="491994"/>
                    <a:pt x="569652" y="485164"/>
                    <a:pt x="569661" y="477763"/>
                  </a:cubicBezTo>
                  <a:lnTo>
                    <a:pt x="569661" y="172963"/>
                  </a:lnTo>
                  <a:cubicBezTo>
                    <a:pt x="569690" y="165534"/>
                    <a:pt x="565728" y="158657"/>
                    <a:pt x="559279" y="154961"/>
                  </a:cubicBezTo>
                  <a:lnTo>
                    <a:pt x="295151" y="2561"/>
                  </a:lnTo>
                  <a:cubicBezTo>
                    <a:pt x="288731" y="-1144"/>
                    <a:pt x="280806" y="-1144"/>
                    <a:pt x="274386" y="2561"/>
                  </a:cubicBezTo>
                  <a:lnTo>
                    <a:pt x="10258" y="154961"/>
                  </a:lnTo>
                  <a:cubicBezTo>
                    <a:pt x="3838" y="158685"/>
                    <a:pt x="-115" y="165543"/>
                    <a:pt x="-124" y="172963"/>
                  </a:cubicBezTo>
                  <a:lnTo>
                    <a:pt x="-124" y="477763"/>
                  </a:lnTo>
                  <a:cubicBezTo>
                    <a:pt x="-77" y="485145"/>
                    <a:pt x="3867" y="491955"/>
                    <a:pt x="10258" y="495670"/>
                  </a:cubicBezTo>
                  <a:lnTo>
                    <a:pt x="284768" y="654166"/>
                  </a:lnTo>
                </a:path>
              </a:pathLst>
            </a:custGeom>
            <a:grpFill/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Graphic 12">
              <a:extLst>
                <a:ext uri="{FF2B5EF4-FFF2-40B4-BE49-F238E27FC236}">
                  <a16:creationId xmlns:a16="http://schemas.microsoft.com/office/drawing/2014/main" id="{D561A4DA-C934-4658-9607-5ECFC6691265}"/>
                </a:ext>
              </a:extLst>
            </p:cNvPr>
            <p:cNvSpPr/>
            <p:nvPr/>
          </p:nvSpPr>
          <p:spPr>
            <a:xfrm>
              <a:off x="2878665" y="1077822"/>
              <a:ext cx="954939" cy="905769"/>
            </a:xfrm>
            <a:custGeom>
              <a:avLst/>
              <a:gdLst>
                <a:gd name="connsiteX0" fmla="*/ 341716 w 341852"/>
                <a:gd name="connsiteY0" fmla="*/ 284169 h 389634"/>
                <a:gd name="connsiteX1" fmla="*/ 341716 w 341852"/>
                <a:gd name="connsiteY1" fmla="*/ 105004 h 389634"/>
                <a:gd name="connsiteX2" fmla="*/ 333906 w 341852"/>
                <a:gd name="connsiteY2" fmla="*/ 91478 h 389634"/>
                <a:gd name="connsiteX3" fmla="*/ 179124 w 341852"/>
                <a:gd name="connsiteY3" fmla="*/ 1848 h 389634"/>
                <a:gd name="connsiteX4" fmla="*/ 163503 w 341852"/>
                <a:gd name="connsiteY4" fmla="*/ 1848 h 389634"/>
                <a:gd name="connsiteX5" fmla="*/ 7674 w 341852"/>
                <a:gd name="connsiteY5" fmla="*/ 91478 h 389634"/>
                <a:gd name="connsiteX6" fmla="*/ -136 w 341852"/>
                <a:gd name="connsiteY6" fmla="*/ 105004 h 389634"/>
                <a:gd name="connsiteX7" fmla="*/ -136 w 341852"/>
                <a:gd name="connsiteY7" fmla="*/ 284169 h 389634"/>
                <a:gd name="connsiteX8" fmla="*/ 7674 w 341852"/>
                <a:gd name="connsiteY8" fmla="*/ 297694 h 389634"/>
                <a:gd name="connsiteX9" fmla="*/ 162837 w 341852"/>
                <a:gd name="connsiteY9" fmla="*/ 387325 h 389634"/>
                <a:gd name="connsiteX10" fmla="*/ 178458 w 341852"/>
                <a:gd name="connsiteY10" fmla="*/ 387325 h 389634"/>
                <a:gd name="connsiteX11" fmla="*/ 333620 w 341852"/>
                <a:gd name="connsiteY11" fmla="*/ 297694 h 389634"/>
                <a:gd name="connsiteX12" fmla="*/ 341716 w 341852"/>
                <a:gd name="connsiteY12" fmla="*/ 284169 h 38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852" h="389634">
                  <a:moveTo>
                    <a:pt x="341716" y="284169"/>
                  </a:moveTo>
                  <a:lnTo>
                    <a:pt x="341716" y="105004"/>
                  </a:lnTo>
                  <a:cubicBezTo>
                    <a:pt x="341735" y="99422"/>
                    <a:pt x="338754" y="94250"/>
                    <a:pt x="333906" y="91478"/>
                  </a:cubicBezTo>
                  <a:lnTo>
                    <a:pt x="179124" y="1848"/>
                  </a:lnTo>
                  <a:cubicBezTo>
                    <a:pt x="174286" y="-924"/>
                    <a:pt x="168342" y="-924"/>
                    <a:pt x="163503" y="1848"/>
                  </a:cubicBezTo>
                  <a:lnTo>
                    <a:pt x="7674" y="91478"/>
                  </a:lnTo>
                  <a:cubicBezTo>
                    <a:pt x="2826" y="94250"/>
                    <a:pt x="-155" y="99422"/>
                    <a:pt x="-136" y="105004"/>
                  </a:cubicBezTo>
                  <a:lnTo>
                    <a:pt x="-136" y="284169"/>
                  </a:lnTo>
                  <a:cubicBezTo>
                    <a:pt x="-155" y="289751"/>
                    <a:pt x="2826" y="294923"/>
                    <a:pt x="7674" y="297694"/>
                  </a:cubicBezTo>
                  <a:lnTo>
                    <a:pt x="162837" y="387325"/>
                  </a:lnTo>
                  <a:cubicBezTo>
                    <a:pt x="167675" y="390096"/>
                    <a:pt x="173619" y="390096"/>
                    <a:pt x="178458" y="387325"/>
                  </a:cubicBezTo>
                  <a:lnTo>
                    <a:pt x="333620" y="297694"/>
                  </a:lnTo>
                  <a:cubicBezTo>
                    <a:pt x="338573" y="294989"/>
                    <a:pt x="341678" y="289817"/>
                    <a:pt x="341716" y="284169"/>
                  </a:cubicBezTo>
                  <a:close/>
                </a:path>
              </a:pathLst>
            </a:custGeom>
            <a:grpFill/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05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C529396-4BE5-4AC3-A21C-BB0AD559F30C}"/>
              </a:ext>
            </a:extLst>
          </p:cNvPr>
          <p:cNvGrpSpPr/>
          <p:nvPr/>
        </p:nvGrpSpPr>
        <p:grpSpPr>
          <a:xfrm>
            <a:off x="4782799" y="3704394"/>
            <a:ext cx="4164000" cy="826844"/>
            <a:chOff x="2799644" y="1005771"/>
            <a:chExt cx="6592712" cy="1049872"/>
          </a:xfrm>
        </p:grpSpPr>
        <p:sp>
          <p:nvSpPr>
            <p:cNvPr id="120" name="Graphic 6">
              <a:extLst>
                <a:ext uri="{FF2B5EF4-FFF2-40B4-BE49-F238E27FC236}">
                  <a16:creationId xmlns:a16="http://schemas.microsoft.com/office/drawing/2014/main" id="{456B324E-759B-4A11-9208-17A80EDEF6DC}"/>
                </a:ext>
              </a:extLst>
            </p:cNvPr>
            <p:cNvSpPr/>
            <p:nvPr/>
          </p:nvSpPr>
          <p:spPr>
            <a:xfrm>
              <a:off x="3639389" y="1056838"/>
              <a:ext cx="5644442" cy="916894"/>
            </a:xfrm>
            <a:custGeom>
              <a:avLst/>
              <a:gdLst>
                <a:gd name="connsiteX0" fmla="*/ 2927670 w 2927794"/>
                <a:gd name="connsiteY0" fmla="*/ -218 h 571499"/>
                <a:gd name="connsiteX1" fmla="*/ 2927670 w 2927794"/>
                <a:gd name="connsiteY1" fmla="*/ 571282 h 571499"/>
                <a:gd name="connsiteX2" fmla="*/ 24641 w 2927794"/>
                <a:gd name="connsiteY2" fmla="*/ 564043 h 571499"/>
                <a:gd name="connsiteX3" fmla="*/ 3838 w 2927794"/>
                <a:gd name="connsiteY3" fmla="*/ 543507 h 571499"/>
                <a:gd name="connsiteX4" fmla="*/ 14354 w 2927794"/>
                <a:gd name="connsiteY4" fmla="*/ 525372 h 571499"/>
                <a:gd name="connsiteX5" fmla="*/ 126939 w 2927794"/>
                <a:gd name="connsiteY5" fmla="*/ 460316 h 571499"/>
                <a:gd name="connsiteX6" fmla="*/ 137321 w 2927794"/>
                <a:gd name="connsiteY6" fmla="*/ 442313 h 571499"/>
                <a:gd name="connsiteX7" fmla="*/ 137321 w 2927794"/>
                <a:gd name="connsiteY7" fmla="*/ 137513 h 571499"/>
                <a:gd name="connsiteX8" fmla="*/ 126939 w 2927794"/>
                <a:gd name="connsiteY8" fmla="*/ 119511 h 571499"/>
                <a:gd name="connsiteX9" fmla="*/ -124 w 2927794"/>
                <a:gd name="connsiteY9" fmla="*/ 45502 h 571499"/>
                <a:gd name="connsiteX10" fmla="*/ -124 w 2927794"/>
                <a:gd name="connsiteY10" fmla="*/ -218 h 57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794" h="571499">
                  <a:moveTo>
                    <a:pt x="2927670" y="-218"/>
                  </a:moveTo>
                  <a:lnTo>
                    <a:pt x="2927670" y="571282"/>
                  </a:lnTo>
                  <a:lnTo>
                    <a:pt x="24641" y="564043"/>
                  </a:lnTo>
                  <a:cubicBezTo>
                    <a:pt x="13230" y="564119"/>
                    <a:pt x="3914" y="554918"/>
                    <a:pt x="3838" y="543507"/>
                  </a:cubicBezTo>
                  <a:cubicBezTo>
                    <a:pt x="3791" y="536001"/>
                    <a:pt x="7820" y="529058"/>
                    <a:pt x="14354" y="525372"/>
                  </a:cubicBezTo>
                  <a:lnTo>
                    <a:pt x="126939" y="460316"/>
                  </a:lnTo>
                  <a:cubicBezTo>
                    <a:pt x="133359" y="456591"/>
                    <a:pt x="137312" y="449733"/>
                    <a:pt x="137321" y="442313"/>
                  </a:cubicBezTo>
                  <a:lnTo>
                    <a:pt x="137321" y="137513"/>
                  </a:lnTo>
                  <a:cubicBezTo>
                    <a:pt x="137312" y="130093"/>
                    <a:pt x="133359" y="123235"/>
                    <a:pt x="126939" y="119511"/>
                  </a:cubicBezTo>
                  <a:lnTo>
                    <a:pt x="-124" y="45502"/>
                  </a:lnTo>
                  <a:lnTo>
                    <a:pt x="-124" y="-218"/>
                  </a:lnTo>
                  <a:close/>
                </a:path>
              </a:pathLst>
            </a:custGeom>
            <a:solidFill>
              <a:srgbClr val="EA3C14"/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Graphic 6">
              <a:extLst>
                <a:ext uri="{FF2B5EF4-FFF2-40B4-BE49-F238E27FC236}">
                  <a16:creationId xmlns:a16="http://schemas.microsoft.com/office/drawing/2014/main" id="{DC0D1CDE-3DFD-4C20-AD3C-7792B49898DA}"/>
                </a:ext>
              </a:extLst>
            </p:cNvPr>
            <p:cNvSpPr/>
            <p:nvPr/>
          </p:nvSpPr>
          <p:spPr>
            <a:xfrm>
              <a:off x="2799644" y="1005771"/>
              <a:ext cx="6592712" cy="1049872"/>
            </a:xfrm>
            <a:custGeom>
              <a:avLst/>
              <a:gdLst>
                <a:gd name="connsiteX0" fmla="*/ 3419542 w 3419665"/>
                <a:gd name="connsiteY0" fmla="*/ 606922 h 654384"/>
                <a:gd name="connsiteX1" fmla="*/ 456600 w 3419665"/>
                <a:gd name="connsiteY1" fmla="*/ 599493 h 654384"/>
                <a:gd name="connsiteX2" fmla="*/ 435892 w 3419665"/>
                <a:gd name="connsiteY2" fmla="*/ 578671 h 654384"/>
                <a:gd name="connsiteX3" fmla="*/ 446313 w 3419665"/>
                <a:gd name="connsiteY3" fmla="*/ 560726 h 654384"/>
                <a:gd name="connsiteX4" fmla="*/ 559279 w 3419665"/>
                <a:gd name="connsiteY4" fmla="*/ 495670 h 654384"/>
                <a:gd name="connsiteX5" fmla="*/ 569661 w 3419665"/>
                <a:gd name="connsiteY5" fmla="*/ 477763 h 654384"/>
                <a:gd name="connsiteX6" fmla="*/ 569661 w 3419665"/>
                <a:gd name="connsiteY6" fmla="*/ 172963 h 654384"/>
                <a:gd name="connsiteX7" fmla="*/ 559279 w 3419665"/>
                <a:gd name="connsiteY7" fmla="*/ 154961 h 654384"/>
                <a:gd name="connsiteX8" fmla="*/ 295151 w 3419665"/>
                <a:gd name="connsiteY8" fmla="*/ 2561 h 654384"/>
                <a:gd name="connsiteX9" fmla="*/ 274386 w 3419665"/>
                <a:gd name="connsiteY9" fmla="*/ 2561 h 654384"/>
                <a:gd name="connsiteX10" fmla="*/ 10258 w 3419665"/>
                <a:gd name="connsiteY10" fmla="*/ 154961 h 654384"/>
                <a:gd name="connsiteX11" fmla="*/ -124 w 3419665"/>
                <a:gd name="connsiteY11" fmla="*/ 172963 h 654384"/>
                <a:gd name="connsiteX12" fmla="*/ -124 w 3419665"/>
                <a:gd name="connsiteY12" fmla="*/ 477763 h 654384"/>
                <a:gd name="connsiteX13" fmla="*/ 10258 w 3419665"/>
                <a:gd name="connsiteY13" fmla="*/ 495670 h 654384"/>
                <a:gd name="connsiteX14" fmla="*/ 284768 w 3419665"/>
                <a:gd name="connsiteY14" fmla="*/ 654166 h 6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19665" h="654384">
                  <a:moveTo>
                    <a:pt x="3419542" y="606922"/>
                  </a:moveTo>
                  <a:lnTo>
                    <a:pt x="456600" y="599493"/>
                  </a:lnTo>
                  <a:cubicBezTo>
                    <a:pt x="445132" y="599454"/>
                    <a:pt x="435864" y="590139"/>
                    <a:pt x="435892" y="578671"/>
                  </a:cubicBezTo>
                  <a:cubicBezTo>
                    <a:pt x="435921" y="571261"/>
                    <a:pt x="439883" y="564422"/>
                    <a:pt x="446313" y="560726"/>
                  </a:cubicBezTo>
                  <a:lnTo>
                    <a:pt x="559279" y="495670"/>
                  </a:lnTo>
                  <a:cubicBezTo>
                    <a:pt x="565699" y="491994"/>
                    <a:pt x="569652" y="485164"/>
                    <a:pt x="569661" y="477763"/>
                  </a:cubicBezTo>
                  <a:lnTo>
                    <a:pt x="569661" y="172963"/>
                  </a:lnTo>
                  <a:cubicBezTo>
                    <a:pt x="569690" y="165534"/>
                    <a:pt x="565728" y="158657"/>
                    <a:pt x="559279" y="154961"/>
                  </a:cubicBezTo>
                  <a:lnTo>
                    <a:pt x="295151" y="2561"/>
                  </a:lnTo>
                  <a:cubicBezTo>
                    <a:pt x="288731" y="-1144"/>
                    <a:pt x="280806" y="-1144"/>
                    <a:pt x="274386" y="2561"/>
                  </a:cubicBezTo>
                  <a:lnTo>
                    <a:pt x="10258" y="154961"/>
                  </a:lnTo>
                  <a:cubicBezTo>
                    <a:pt x="3838" y="158685"/>
                    <a:pt x="-115" y="165543"/>
                    <a:pt x="-124" y="172963"/>
                  </a:cubicBezTo>
                  <a:lnTo>
                    <a:pt x="-124" y="477763"/>
                  </a:lnTo>
                  <a:cubicBezTo>
                    <a:pt x="-77" y="485145"/>
                    <a:pt x="3867" y="491955"/>
                    <a:pt x="10258" y="495670"/>
                  </a:cubicBezTo>
                  <a:lnTo>
                    <a:pt x="284768" y="654166"/>
                  </a:lnTo>
                </a:path>
              </a:pathLst>
            </a:custGeom>
            <a:noFill/>
            <a:ln w="38100" cap="rnd">
              <a:solidFill>
                <a:srgbClr val="EA3C14">
                  <a:lumMod val="75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Graphic 12">
              <a:extLst>
                <a:ext uri="{FF2B5EF4-FFF2-40B4-BE49-F238E27FC236}">
                  <a16:creationId xmlns:a16="http://schemas.microsoft.com/office/drawing/2014/main" id="{3E5EBDF7-9327-4424-AEBC-B01C6EE730AB}"/>
                </a:ext>
              </a:extLst>
            </p:cNvPr>
            <p:cNvSpPr/>
            <p:nvPr/>
          </p:nvSpPr>
          <p:spPr>
            <a:xfrm>
              <a:off x="2878665" y="1077822"/>
              <a:ext cx="954939" cy="905769"/>
            </a:xfrm>
            <a:custGeom>
              <a:avLst/>
              <a:gdLst>
                <a:gd name="connsiteX0" fmla="*/ 341716 w 341852"/>
                <a:gd name="connsiteY0" fmla="*/ 284169 h 389634"/>
                <a:gd name="connsiteX1" fmla="*/ 341716 w 341852"/>
                <a:gd name="connsiteY1" fmla="*/ 105004 h 389634"/>
                <a:gd name="connsiteX2" fmla="*/ 333906 w 341852"/>
                <a:gd name="connsiteY2" fmla="*/ 91478 h 389634"/>
                <a:gd name="connsiteX3" fmla="*/ 179124 w 341852"/>
                <a:gd name="connsiteY3" fmla="*/ 1848 h 389634"/>
                <a:gd name="connsiteX4" fmla="*/ 163503 w 341852"/>
                <a:gd name="connsiteY4" fmla="*/ 1848 h 389634"/>
                <a:gd name="connsiteX5" fmla="*/ 7674 w 341852"/>
                <a:gd name="connsiteY5" fmla="*/ 91478 h 389634"/>
                <a:gd name="connsiteX6" fmla="*/ -136 w 341852"/>
                <a:gd name="connsiteY6" fmla="*/ 105004 h 389634"/>
                <a:gd name="connsiteX7" fmla="*/ -136 w 341852"/>
                <a:gd name="connsiteY7" fmla="*/ 284169 h 389634"/>
                <a:gd name="connsiteX8" fmla="*/ 7674 w 341852"/>
                <a:gd name="connsiteY8" fmla="*/ 297694 h 389634"/>
                <a:gd name="connsiteX9" fmla="*/ 162837 w 341852"/>
                <a:gd name="connsiteY9" fmla="*/ 387325 h 389634"/>
                <a:gd name="connsiteX10" fmla="*/ 178458 w 341852"/>
                <a:gd name="connsiteY10" fmla="*/ 387325 h 389634"/>
                <a:gd name="connsiteX11" fmla="*/ 333620 w 341852"/>
                <a:gd name="connsiteY11" fmla="*/ 297694 h 389634"/>
                <a:gd name="connsiteX12" fmla="*/ 341716 w 341852"/>
                <a:gd name="connsiteY12" fmla="*/ 284169 h 38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852" h="389634">
                  <a:moveTo>
                    <a:pt x="341716" y="284169"/>
                  </a:moveTo>
                  <a:lnTo>
                    <a:pt x="341716" y="105004"/>
                  </a:lnTo>
                  <a:cubicBezTo>
                    <a:pt x="341735" y="99422"/>
                    <a:pt x="338754" y="94250"/>
                    <a:pt x="333906" y="91478"/>
                  </a:cubicBezTo>
                  <a:lnTo>
                    <a:pt x="179124" y="1848"/>
                  </a:lnTo>
                  <a:cubicBezTo>
                    <a:pt x="174286" y="-924"/>
                    <a:pt x="168342" y="-924"/>
                    <a:pt x="163503" y="1848"/>
                  </a:cubicBezTo>
                  <a:lnTo>
                    <a:pt x="7674" y="91478"/>
                  </a:lnTo>
                  <a:cubicBezTo>
                    <a:pt x="2826" y="94250"/>
                    <a:pt x="-155" y="99422"/>
                    <a:pt x="-136" y="105004"/>
                  </a:cubicBezTo>
                  <a:lnTo>
                    <a:pt x="-136" y="284169"/>
                  </a:lnTo>
                  <a:cubicBezTo>
                    <a:pt x="-155" y="289751"/>
                    <a:pt x="2826" y="294923"/>
                    <a:pt x="7674" y="297694"/>
                  </a:cubicBezTo>
                  <a:lnTo>
                    <a:pt x="162837" y="387325"/>
                  </a:lnTo>
                  <a:cubicBezTo>
                    <a:pt x="167675" y="390096"/>
                    <a:pt x="173619" y="390096"/>
                    <a:pt x="178458" y="387325"/>
                  </a:cubicBezTo>
                  <a:lnTo>
                    <a:pt x="333620" y="297694"/>
                  </a:lnTo>
                  <a:cubicBezTo>
                    <a:pt x="338573" y="294989"/>
                    <a:pt x="341678" y="289817"/>
                    <a:pt x="341716" y="284169"/>
                  </a:cubicBezTo>
                  <a:close/>
                </a:path>
              </a:pathLst>
            </a:custGeom>
            <a:solidFill>
              <a:srgbClr val="EA3C14">
                <a:lumMod val="75000"/>
              </a:srgbClr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08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98C1A91-7D3E-4738-9262-9F14D9FF494B}"/>
              </a:ext>
            </a:extLst>
          </p:cNvPr>
          <p:cNvGrpSpPr/>
          <p:nvPr/>
        </p:nvGrpSpPr>
        <p:grpSpPr>
          <a:xfrm>
            <a:off x="4732889" y="2780997"/>
            <a:ext cx="4164000" cy="826844"/>
            <a:chOff x="2799644" y="1005771"/>
            <a:chExt cx="6592712" cy="1049872"/>
          </a:xfrm>
          <a:solidFill>
            <a:srgbClr val="FF6600"/>
          </a:solidFill>
        </p:grpSpPr>
        <p:sp>
          <p:nvSpPr>
            <p:cNvPr id="124" name="Graphic 6">
              <a:extLst>
                <a:ext uri="{FF2B5EF4-FFF2-40B4-BE49-F238E27FC236}">
                  <a16:creationId xmlns:a16="http://schemas.microsoft.com/office/drawing/2014/main" id="{D1BB9B0C-D507-40B4-938E-94D59364F7DA}"/>
                </a:ext>
              </a:extLst>
            </p:cNvPr>
            <p:cNvSpPr/>
            <p:nvPr/>
          </p:nvSpPr>
          <p:spPr>
            <a:xfrm>
              <a:off x="3639389" y="1056838"/>
              <a:ext cx="5644442" cy="916894"/>
            </a:xfrm>
            <a:custGeom>
              <a:avLst/>
              <a:gdLst>
                <a:gd name="connsiteX0" fmla="*/ 2927670 w 2927794"/>
                <a:gd name="connsiteY0" fmla="*/ -218 h 571499"/>
                <a:gd name="connsiteX1" fmla="*/ 2927670 w 2927794"/>
                <a:gd name="connsiteY1" fmla="*/ 571282 h 571499"/>
                <a:gd name="connsiteX2" fmla="*/ 24641 w 2927794"/>
                <a:gd name="connsiteY2" fmla="*/ 564043 h 571499"/>
                <a:gd name="connsiteX3" fmla="*/ 3838 w 2927794"/>
                <a:gd name="connsiteY3" fmla="*/ 543507 h 571499"/>
                <a:gd name="connsiteX4" fmla="*/ 14354 w 2927794"/>
                <a:gd name="connsiteY4" fmla="*/ 525372 h 571499"/>
                <a:gd name="connsiteX5" fmla="*/ 126939 w 2927794"/>
                <a:gd name="connsiteY5" fmla="*/ 460316 h 571499"/>
                <a:gd name="connsiteX6" fmla="*/ 137321 w 2927794"/>
                <a:gd name="connsiteY6" fmla="*/ 442313 h 571499"/>
                <a:gd name="connsiteX7" fmla="*/ 137321 w 2927794"/>
                <a:gd name="connsiteY7" fmla="*/ 137513 h 571499"/>
                <a:gd name="connsiteX8" fmla="*/ 126939 w 2927794"/>
                <a:gd name="connsiteY8" fmla="*/ 119511 h 571499"/>
                <a:gd name="connsiteX9" fmla="*/ -124 w 2927794"/>
                <a:gd name="connsiteY9" fmla="*/ 45502 h 571499"/>
                <a:gd name="connsiteX10" fmla="*/ -124 w 2927794"/>
                <a:gd name="connsiteY10" fmla="*/ -218 h 57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794" h="571499">
                  <a:moveTo>
                    <a:pt x="2927670" y="-218"/>
                  </a:moveTo>
                  <a:lnTo>
                    <a:pt x="2927670" y="571282"/>
                  </a:lnTo>
                  <a:lnTo>
                    <a:pt x="24641" y="564043"/>
                  </a:lnTo>
                  <a:cubicBezTo>
                    <a:pt x="13230" y="564119"/>
                    <a:pt x="3914" y="554918"/>
                    <a:pt x="3838" y="543507"/>
                  </a:cubicBezTo>
                  <a:cubicBezTo>
                    <a:pt x="3791" y="536001"/>
                    <a:pt x="7820" y="529058"/>
                    <a:pt x="14354" y="525372"/>
                  </a:cubicBezTo>
                  <a:lnTo>
                    <a:pt x="126939" y="460316"/>
                  </a:lnTo>
                  <a:cubicBezTo>
                    <a:pt x="133359" y="456591"/>
                    <a:pt x="137312" y="449733"/>
                    <a:pt x="137321" y="442313"/>
                  </a:cubicBezTo>
                  <a:lnTo>
                    <a:pt x="137321" y="137513"/>
                  </a:lnTo>
                  <a:cubicBezTo>
                    <a:pt x="137312" y="130093"/>
                    <a:pt x="133359" y="123235"/>
                    <a:pt x="126939" y="119511"/>
                  </a:cubicBezTo>
                  <a:lnTo>
                    <a:pt x="-124" y="45502"/>
                  </a:lnTo>
                  <a:lnTo>
                    <a:pt x="-124" y="-218"/>
                  </a:lnTo>
                  <a:close/>
                </a:path>
              </a:pathLst>
            </a:custGeom>
            <a:grpFill/>
            <a:ln w="38100" cap="rnd">
              <a:solidFill>
                <a:srgbClr val="FF99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Graphic 6">
              <a:extLst>
                <a:ext uri="{FF2B5EF4-FFF2-40B4-BE49-F238E27FC236}">
                  <a16:creationId xmlns:a16="http://schemas.microsoft.com/office/drawing/2014/main" id="{CEF98A00-8732-459A-A69B-D9893C81D74B}"/>
                </a:ext>
              </a:extLst>
            </p:cNvPr>
            <p:cNvSpPr/>
            <p:nvPr/>
          </p:nvSpPr>
          <p:spPr>
            <a:xfrm>
              <a:off x="2799644" y="1005771"/>
              <a:ext cx="6592712" cy="1049872"/>
            </a:xfrm>
            <a:custGeom>
              <a:avLst/>
              <a:gdLst>
                <a:gd name="connsiteX0" fmla="*/ 3419542 w 3419665"/>
                <a:gd name="connsiteY0" fmla="*/ 606922 h 654384"/>
                <a:gd name="connsiteX1" fmla="*/ 456600 w 3419665"/>
                <a:gd name="connsiteY1" fmla="*/ 599493 h 654384"/>
                <a:gd name="connsiteX2" fmla="*/ 435892 w 3419665"/>
                <a:gd name="connsiteY2" fmla="*/ 578671 h 654384"/>
                <a:gd name="connsiteX3" fmla="*/ 446313 w 3419665"/>
                <a:gd name="connsiteY3" fmla="*/ 560726 h 654384"/>
                <a:gd name="connsiteX4" fmla="*/ 559279 w 3419665"/>
                <a:gd name="connsiteY4" fmla="*/ 495670 h 654384"/>
                <a:gd name="connsiteX5" fmla="*/ 569661 w 3419665"/>
                <a:gd name="connsiteY5" fmla="*/ 477763 h 654384"/>
                <a:gd name="connsiteX6" fmla="*/ 569661 w 3419665"/>
                <a:gd name="connsiteY6" fmla="*/ 172963 h 654384"/>
                <a:gd name="connsiteX7" fmla="*/ 559279 w 3419665"/>
                <a:gd name="connsiteY7" fmla="*/ 154961 h 654384"/>
                <a:gd name="connsiteX8" fmla="*/ 295151 w 3419665"/>
                <a:gd name="connsiteY8" fmla="*/ 2561 h 654384"/>
                <a:gd name="connsiteX9" fmla="*/ 274386 w 3419665"/>
                <a:gd name="connsiteY9" fmla="*/ 2561 h 654384"/>
                <a:gd name="connsiteX10" fmla="*/ 10258 w 3419665"/>
                <a:gd name="connsiteY10" fmla="*/ 154961 h 654384"/>
                <a:gd name="connsiteX11" fmla="*/ -124 w 3419665"/>
                <a:gd name="connsiteY11" fmla="*/ 172963 h 654384"/>
                <a:gd name="connsiteX12" fmla="*/ -124 w 3419665"/>
                <a:gd name="connsiteY12" fmla="*/ 477763 h 654384"/>
                <a:gd name="connsiteX13" fmla="*/ 10258 w 3419665"/>
                <a:gd name="connsiteY13" fmla="*/ 495670 h 654384"/>
                <a:gd name="connsiteX14" fmla="*/ 284768 w 3419665"/>
                <a:gd name="connsiteY14" fmla="*/ 654166 h 6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19665" h="654384">
                  <a:moveTo>
                    <a:pt x="3419542" y="606922"/>
                  </a:moveTo>
                  <a:lnTo>
                    <a:pt x="456600" y="599493"/>
                  </a:lnTo>
                  <a:cubicBezTo>
                    <a:pt x="445132" y="599454"/>
                    <a:pt x="435864" y="590139"/>
                    <a:pt x="435892" y="578671"/>
                  </a:cubicBezTo>
                  <a:cubicBezTo>
                    <a:pt x="435921" y="571261"/>
                    <a:pt x="439883" y="564422"/>
                    <a:pt x="446313" y="560726"/>
                  </a:cubicBezTo>
                  <a:lnTo>
                    <a:pt x="559279" y="495670"/>
                  </a:lnTo>
                  <a:cubicBezTo>
                    <a:pt x="565699" y="491994"/>
                    <a:pt x="569652" y="485164"/>
                    <a:pt x="569661" y="477763"/>
                  </a:cubicBezTo>
                  <a:lnTo>
                    <a:pt x="569661" y="172963"/>
                  </a:lnTo>
                  <a:cubicBezTo>
                    <a:pt x="569690" y="165534"/>
                    <a:pt x="565728" y="158657"/>
                    <a:pt x="559279" y="154961"/>
                  </a:cubicBezTo>
                  <a:lnTo>
                    <a:pt x="295151" y="2561"/>
                  </a:lnTo>
                  <a:cubicBezTo>
                    <a:pt x="288731" y="-1144"/>
                    <a:pt x="280806" y="-1144"/>
                    <a:pt x="274386" y="2561"/>
                  </a:cubicBezTo>
                  <a:lnTo>
                    <a:pt x="10258" y="154961"/>
                  </a:lnTo>
                  <a:cubicBezTo>
                    <a:pt x="3838" y="158685"/>
                    <a:pt x="-115" y="165543"/>
                    <a:pt x="-124" y="172963"/>
                  </a:cubicBezTo>
                  <a:lnTo>
                    <a:pt x="-124" y="477763"/>
                  </a:lnTo>
                  <a:cubicBezTo>
                    <a:pt x="-77" y="485145"/>
                    <a:pt x="3867" y="491955"/>
                    <a:pt x="10258" y="495670"/>
                  </a:cubicBezTo>
                  <a:lnTo>
                    <a:pt x="284768" y="654166"/>
                  </a:lnTo>
                </a:path>
              </a:pathLst>
            </a:custGeom>
            <a:grpFill/>
            <a:ln w="38100" cap="rnd">
              <a:solidFill>
                <a:srgbClr val="FF99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Graphic 12">
              <a:extLst>
                <a:ext uri="{FF2B5EF4-FFF2-40B4-BE49-F238E27FC236}">
                  <a16:creationId xmlns:a16="http://schemas.microsoft.com/office/drawing/2014/main" id="{07737542-0A10-478F-910F-E89F883F8A4B}"/>
                </a:ext>
              </a:extLst>
            </p:cNvPr>
            <p:cNvSpPr/>
            <p:nvPr/>
          </p:nvSpPr>
          <p:spPr>
            <a:xfrm>
              <a:off x="2878665" y="1077822"/>
              <a:ext cx="954939" cy="905769"/>
            </a:xfrm>
            <a:custGeom>
              <a:avLst/>
              <a:gdLst>
                <a:gd name="connsiteX0" fmla="*/ 341716 w 341852"/>
                <a:gd name="connsiteY0" fmla="*/ 284169 h 389634"/>
                <a:gd name="connsiteX1" fmla="*/ 341716 w 341852"/>
                <a:gd name="connsiteY1" fmla="*/ 105004 h 389634"/>
                <a:gd name="connsiteX2" fmla="*/ 333906 w 341852"/>
                <a:gd name="connsiteY2" fmla="*/ 91478 h 389634"/>
                <a:gd name="connsiteX3" fmla="*/ 179124 w 341852"/>
                <a:gd name="connsiteY3" fmla="*/ 1848 h 389634"/>
                <a:gd name="connsiteX4" fmla="*/ 163503 w 341852"/>
                <a:gd name="connsiteY4" fmla="*/ 1848 h 389634"/>
                <a:gd name="connsiteX5" fmla="*/ 7674 w 341852"/>
                <a:gd name="connsiteY5" fmla="*/ 91478 h 389634"/>
                <a:gd name="connsiteX6" fmla="*/ -136 w 341852"/>
                <a:gd name="connsiteY6" fmla="*/ 105004 h 389634"/>
                <a:gd name="connsiteX7" fmla="*/ -136 w 341852"/>
                <a:gd name="connsiteY7" fmla="*/ 284169 h 389634"/>
                <a:gd name="connsiteX8" fmla="*/ 7674 w 341852"/>
                <a:gd name="connsiteY8" fmla="*/ 297694 h 389634"/>
                <a:gd name="connsiteX9" fmla="*/ 162837 w 341852"/>
                <a:gd name="connsiteY9" fmla="*/ 387325 h 389634"/>
                <a:gd name="connsiteX10" fmla="*/ 178458 w 341852"/>
                <a:gd name="connsiteY10" fmla="*/ 387325 h 389634"/>
                <a:gd name="connsiteX11" fmla="*/ 333620 w 341852"/>
                <a:gd name="connsiteY11" fmla="*/ 297694 h 389634"/>
                <a:gd name="connsiteX12" fmla="*/ 341716 w 341852"/>
                <a:gd name="connsiteY12" fmla="*/ 284169 h 38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852" h="389634">
                  <a:moveTo>
                    <a:pt x="341716" y="284169"/>
                  </a:moveTo>
                  <a:lnTo>
                    <a:pt x="341716" y="105004"/>
                  </a:lnTo>
                  <a:cubicBezTo>
                    <a:pt x="341735" y="99422"/>
                    <a:pt x="338754" y="94250"/>
                    <a:pt x="333906" y="91478"/>
                  </a:cubicBezTo>
                  <a:lnTo>
                    <a:pt x="179124" y="1848"/>
                  </a:lnTo>
                  <a:cubicBezTo>
                    <a:pt x="174286" y="-924"/>
                    <a:pt x="168342" y="-924"/>
                    <a:pt x="163503" y="1848"/>
                  </a:cubicBezTo>
                  <a:lnTo>
                    <a:pt x="7674" y="91478"/>
                  </a:lnTo>
                  <a:cubicBezTo>
                    <a:pt x="2826" y="94250"/>
                    <a:pt x="-155" y="99422"/>
                    <a:pt x="-136" y="105004"/>
                  </a:cubicBezTo>
                  <a:lnTo>
                    <a:pt x="-136" y="284169"/>
                  </a:lnTo>
                  <a:cubicBezTo>
                    <a:pt x="-155" y="289751"/>
                    <a:pt x="2826" y="294923"/>
                    <a:pt x="7674" y="297694"/>
                  </a:cubicBezTo>
                  <a:lnTo>
                    <a:pt x="162837" y="387325"/>
                  </a:lnTo>
                  <a:cubicBezTo>
                    <a:pt x="167675" y="390096"/>
                    <a:pt x="173619" y="390096"/>
                    <a:pt x="178458" y="387325"/>
                  </a:cubicBezTo>
                  <a:lnTo>
                    <a:pt x="333620" y="297694"/>
                  </a:lnTo>
                  <a:cubicBezTo>
                    <a:pt x="338573" y="294989"/>
                    <a:pt x="341678" y="289817"/>
                    <a:pt x="341716" y="284169"/>
                  </a:cubicBezTo>
                  <a:close/>
                </a:path>
              </a:pathLst>
            </a:custGeom>
            <a:grpFill/>
            <a:ln w="38100" cap="rnd">
              <a:solidFill>
                <a:srgbClr val="FF99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07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C82A27A-A3A9-484C-956A-81492D5C772B}"/>
              </a:ext>
            </a:extLst>
          </p:cNvPr>
          <p:cNvGrpSpPr/>
          <p:nvPr/>
        </p:nvGrpSpPr>
        <p:grpSpPr>
          <a:xfrm>
            <a:off x="4705522" y="1839796"/>
            <a:ext cx="4164000" cy="826844"/>
            <a:chOff x="2799644" y="1005771"/>
            <a:chExt cx="6592712" cy="1049872"/>
          </a:xfrm>
          <a:solidFill>
            <a:schemeClr val="bg2">
              <a:lumMod val="75000"/>
            </a:schemeClr>
          </a:solidFill>
        </p:grpSpPr>
        <p:sp>
          <p:nvSpPr>
            <p:cNvPr id="128" name="Graphic 6">
              <a:extLst>
                <a:ext uri="{FF2B5EF4-FFF2-40B4-BE49-F238E27FC236}">
                  <a16:creationId xmlns:a16="http://schemas.microsoft.com/office/drawing/2014/main" id="{DEAA6775-1293-437C-987E-40BECD8E608E}"/>
                </a:ext>
              </a:extLst>
            </p:cNvPr>
            <p:cNvSpPr/>
            <p:nvPr/>
          </p:nvSpPr>
          <p:spPr>
            <a:xfrm>
              <a:off x="3639389" y="1056838"/>
              <a:ext cx="5644442" cy="916894"/>
            </a:xfrm>
            <a:custGeom>
              <a:avLst/>
              <a:gdLst>
                <a:gd name="connsiteX0" fmla="*/ 2927670 w 2927794"/>
                <a:gd name="connsiteY0" fmla="*/ -218 h 571499"/>
                <a:gd name="connsiteX1" fmla="*/ 2927670 w 2927794"/>
                <a:gd name="connsiteY1" fmla="*/ 571282 h 571499"/>
                <a:gd name="connsiteX2" fmla="*/ 24641 w 2927794"/>
                <a:gd name="connsiteY2" fmla="*/ 564043 h 571499"/>
                <a:gd name="connsiteX3" fmla="*/ 3838 w 2927794"/>
                <a:gd name="connsiteY3" fmla="*/ 543507 h 571499"/>
                <a:gd name="connsiteX4" fmla="*/ 14354 w 2927794"/>
                <a:gd name="connsiteY4" fmla="*/ 525372 h 571499"/>
                <a:gd name="connsiteX5" fmla="*/ 126939 w 2927794"/>
                <a:gd name="connsiteY5" fmla="*/ 460316 h 571499"/>
                <a:gd name="connsiteX6" fmla="*/ 137321 w 2927794"/>
                <a:gd name="connsiteY6" fmla="*/ 442313 h 571499"/>
                <a:gd name="connsiteX7" fmla="*/ 137321 w 2927794"/>
                <a:gd name="connsiteY7" fmla="*/ 137513 h 571499"/>
                <a:gd name="connsiteX8" fmla="*/ 126939 w 2927794"/>
                <a:gd name="connsiteY8" fmla="*/ 119511 h 571499"/>
                <a:gd name="connsiteX9" fmla="*/ -124 w 2927794"/>
                <a:gd name="connsiteY9" fmla="*/ 45502 h 571499"/>
                <a:gd name="connsiteX10" fmla="*/ -124 w 2927794"/>
                <a:gd name="connsiteY10" fmla="*/ -218 h 57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794" h="571499">
                  <a:moveTo>
                    <a:pt x="2927670" y="-218"/>
                  </a:moveTo>
                  <a:lnTo>
                    <a:pt x="2927670" y="571282"/>
                  </a:lnTo>
                  <a:lnTo>
                    <a:pt x="24641" y="564043"/>
                  </a:lnTo>
                  <a:cubicBezTo>
                    <a:pt x="13230" y="564119"/>
                    <a:pt x="3914" y="554918"/>
                    <a:pt x="3838" y="543507"/>
                  </a:cubicBezTo>
                  <a:cubicBezTo>
                    <a:pt x="3791" y="536001"/>
                    <a:pt x="7820" y="529058"/>
                    <a:pt x="14354" y="525372"/>
                  </a:cubicBezTo>
                  <a:lnTo>
                    <a:pt x="126939" y="460316"/>
                  </a:lnTo>
                  <a:cubicBezTo>
                    <a:pt x="133359" y="456591"/>
                    <a:pt x="137312" y="449733"/>
                    <a:pt x="137321" y="442313"/>
                  </a:cubicBezTo>
                  <a:lnTo>
                    <a:pt x="137321" y="137513"/>
                  </a:lnTo>
                  <a:cubicBezTo>
                    <a:pt x="137312" y="130093"/>
                    <a:pt x="133359" y="123235"/>
                    <a:pt x="126939" y="119511"/>
                  </a:cubicBezTo>
                  <a:lnTo>
                    <a:pt x="-124" y="45502"/>
                  </a:lnTo>
                  <a:lnTo>
                    <a:pt x="-124" y="-218"/>
                  </a:lnTo>
                  <a:close/>
                </a:path>
              </a:pathLst>
            </a:custGeom>
            <a:grpFill/>
            <a:ln w="38100" cap="rnd">
              <a:solidFill>
                <a:schemeClr val="bg1">
                  <a:lumMod val="9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Graphic 6">
              <a:extLst>
                <a:ext uri="{FF2B5EF4-FFF2-40B4-BE49-F238E27FC236}">
                  <a16:creationId xmlns:a16="http://schemas.microsoft.com/office/drawing/2014/main" id="{E71D58C9-E91D-4FAA-988A-1796CE28E738}"/>
                </a:ext>
              </a:extLst>
            </p:cNvPr>
            <p:cNvSpPr/>
            <p:nvPr/>
          </p:nvSpPr>
          <p:spPr>
            <a:xfrm>
              <a:off x="2799644" y="1005771"/>
              <a:ext cx="6592712" cy="1049872"/>
            </a:xfrm>
            <a:custGeom>
              <a:avLst/>
              <a:gdLst>
                <a:gd name="connsiteX0" fmla="*/ 3419542 w 3419665"/>
                <a:gd name="connsiteY0" fmla="*/ 606922 h 654384"/>
                <a:gd name="connsiteX1" fmla="*/ 456600 w 3419665"/>
                <a:gd name="connsiteY1" fmla="*/ 599493 h 654384"/>
                <a:gd name="connsiteX2" fmla="*/ 435892 w 3419665"/>
                <a:gd name="connsiteY2" fmla="*/ 578671 h 654384"/>
                <a:gd name="connsiteX3" fmla="*/ 446313 w 3419665"/>
                <a:gd name="connsiteY3" fmla="*/ 560726 h 654384"/>
                <a:gd name="connsiteX4" fmla="*/ 559279 w 3419665"/>
                <a:gd name="connsiteY4" fmla="*/ 495670 h 654384"/>
                <a:gd name="connsiteX5" fmla="*/ 569661 w 3419665"/>
                <a:gd name="connsiteY5" fmla="*/ 477763 h 654384"/>
                <a:gd name="connsiteX6" fmla="*/ 569661 w 3419665"/>
                <a:gd name="connsiteY6" fmla="*/ 172963 h 654384"/>
                <a:gd name="connsiteX7" fmla="*/ 559279 w 3419665"/>
                <a:gd name="connsiteY7" fmla="*/ 154961 h 654384"/>
                <a:gd name="connsiteX8" fmla="*/ 295151 w 3419665"/>
                <a:gd name="connsiteY8" fmla="*/ 2561 h 654384"/>
                <a:gd name="connsiteX9" fmla="*/ 274386 w 3419665"/>
                <a:gd name="connsiteY9" fmla="*/ 2561 h 654384"/>
                <a:gd name="connsiteX10" fmla="*/ 10258 w 3419665"/>
                <a:gd name="connsiteY10" fmla="*/ 154961 h 654384"/>
                <a:gd name="connsiteX11" fmla="*/ -124 w 3419665"/>
                <a:gd name="connsiteY11" fmla="*/ 172963 h 654384"/>
                <a:gd name="connsiteX12" fmla="*/ -124 w 3419665"/>
                <a:gd name="connsiteY12" fmla="*/ 477763 h 654384"/>
                <a:gd name="connsiteX13" fmla="*/ 10258 w 3419665"/>
                <a:gd name="connsiteY13" fmla="*/ 495670 h 654384"/>
                <a:gd name="connsiteX14" fmla="*/ 284768 w 3419665"/>
                <a:gd name="connsiteY14" fmla="*/ 654166 h 6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19665" h="654384">
                  <a:moveTo>
                    <a:pt x="3419542" y="606922"/>
                  </a:moveTo>
                  <a:lnTo>
                    <a:pt x="456600" y="599493"/>
                  </a:lnTo>
                  <a:cubicBezTo>
                    <a:pt x="445132" y="599454"/>
                    <a:pt x="435864" y="590139"/>
                    <a:pt x="435892" y="578671"/>
                  </a:cubicBezTo>
                  <a:cubicBezTo>
                    <a:pt x="435921" y="571261"/>
                    <a:pt x="439883" y="564422"/>
                    <a:pt x="446313" y="560726"/>
                  </a:cubicBezTo>
                  <a:lnTo>
                    <a:pt x="559279" y="495670"/>
                  </a:lnTo>
                  <a:cubicBezTo>
                    <a:pt x="565699" y="491994"/>
                    <a:pt x="569652" y="485164"/>
                    <a:pt x="569661" y="477763"/>
                  </a:cubicBezTo>
                  <a:lnTo>
                    <a:pt x="569661" y="172963"/>
                  </a:lnTo>
                  <a:cubicBezTo>
                    <a:pt x="569690" y="165534"/>
                    <a:pt x="565728" y="158657"/>
                    <a:pt x="559279" y="154961"/>
                  </a:cubicBezTo>
                  <a:lnTo>
                    <a:pt x="295151" y="2561"/>
                  </a:lnTo>
                  <a:cubicBezTo>
                    <a:pt x="288731" y="-1144"/>
                    <a:pt x="280806" y="-1144"/>
                    <a:pt x="274386" y="2561"/>
                  </a:cubicBezTo>
                  <a:lnTo>
                    <a:pt x="10258" y="154961"/>
                  </a:lnTo>
                  <a:cubicBezTo>
                    <a:pt x="3838" y="158685"/>
                    <a:pt x="-115" y="165543"/>
                    <a:pt x="-124" y="172963"/>
                  </a:cubicBezTo>
                  <a:lnTo>
                    <a:pt x="-124" y="477763"/>
                  </a:lnTo>
                  <a:cubicBezTo>
                    <a:pt x="-77" y="485145"/>
                    <a:pt x="3867" y="491955"/>
                    <a:pt x="10258" y="495670"/>
                  </a:cubicBezTo>
                  <a:lnTo>
                    <a:pt x="284768" y="654166"/>
                  </a:lnTo>
                </a:path>
              </a:pathLst>
            </a:custGeom>
            <a:grpFill/>
            <a:ln w="38100" cap="rnd">
              <a:solidFill>
                <a:schemeClr val="bg1">
                  <a:lumMod val="9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Graphic 12">
              <a:extLst>
                <a:ext uri="{FF2B5EF4-FFF2-40B4-BE49-F238E27FC236}">
                  <a16:creationId xmlns:a16="http://schemas.microsoft.com/office/drawing/2014/main" id="{B8AD1BF5-282D-4B7B-91B5-E78985B7DC61}"/>
                </a:ext>
              </a:extLst>
            </p:cNvPr>
            <p:cNvSpPr/>
            <p:nvPr/>
          </p:nvSpPr>
          <p:spPr>
            <a:xfrm>
              <a:off x="2878665" y="1077822"/>
              <a:ext cx="954939" cy="905769"/>
            </a:xfrm>
            <a:custGeom>
              <a:avLst/>
              <a:gdLst>
                <a:gd name="connsiteX0" fmla="*/ 341716 w 341852"/>
                <a:gd name="connsiteY0" fmla="*/ 284169 h 389634"/>
                <a:gd name="connsiteX1" fmla="*/ 341716 w 341852"/>
                <a:gd name="connsiteY1" fmla="*/ 105004 h 389634"/>
                <a:gd name="connsiteX2" fmla="*/ 333906 w 341852"/>
                <a:gd name="connsiteY2" fmla="*/ 91478 h 389634"/>
                <a:gd name="connsiteX3" fmla="*/ 179124 w 341852"/>
                <a:gd name="connsiteY3" fmla="*/ 1848 h 389634"/>
                <a:gd name="connsiteX4" fmla="*/ 163503 w 341852"/>
                <a:gd name="connsiteY4" fmla="*/ 1848 h 389634"/>
                <a:gd name="connsiteX5" fmla="*/ 7674 w 341852"/>
                <a:gd name="connsiteY5" fmla="*/ 91478 h 389634"/>
                <a:gd name="connsiteX6" fmla="*/ -136 w 341852"/>
                <a:gd name="connsiteY6" fmla="*/ 105004 h 389634"/>
                <a:gd name="connsiteX7" fmla="*/ -136 w 341852"/>
                <a:gd name="connsiteY7" fmla="*/ 284169 h 389634"/>
                <a:gd name="connsiteX8" fmla="*/ 7674 w 341852"/>
                <a:gd name="connsiteY8" fmla="*/ 297694 h 389634"/>
                <a:gd name="connsiteX9" fmla="*/ 162837 w 341852"/>
                <a:gd name="connsiteY9" fmla="*/ 387325 h 389634"/>
                <a:gd name="connsiteX10" fmla="*/ 178458 w 341852"/>
                <a:gd name="connsiteY10" fmla="*/ 387325 h 389634"/>
                <a:gd name="connsiteX11" fmla="*/ 333620 w 341852"/>
                <a:gd name="connsiteY11" fmla="*/ 297694 h 389634"/>
                <a:gd name="connsiteX12" fmla="*/ 341716 w 341852"/>
                <a:gd name="connsiteY12" fmla="*/ 284169 h 38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852" h="389634">
                  <a:moveTo>
                    <a:pt x="341716" y="284169"/>
                  </a:moveTo>
                  <a:lnTo>
                    <a:pt x="341716" y="105004"/>
                  </a:lnTo>
                  <a:cubicBezTo>
                    <a:pt x="341735" y="99422"/>
                    <a:pt x="338754" y="94250"/>
                    <a:pt x="333906" y="91478"/>
                  </a:cubicBezTo>
                  <a:lnTo>
                    <a:pt x="179124" y="1848"/>
                  </a:lnTo>
                  <a:cubicBezTo>
                    <a:pt x="174286" y="-924"/>
                    <a:pt x="168342" y="-924"/>
                    <a:pt x="163503" y="1848"/>
                  </a:cubicBezTo>
                  <a:lnTo>
                    <a:pt x="7674" y="91478"/>
                  </a:lnTo>
                  <a:cubicBezTo>
                    <a:pt x="2826" y="94250"/>
                    <a:pt x="-155" y="99422"/>
                    <a:pt x="-136" y="105004"/>
                  </a:cubicBezTo>
                  <a:lnTo>
                    <a:pt x="-136" y="284169"/>
                  </a:lnTo>
                  <a:cubicBezTo>
                    <a:pt x="-155" y="289751"/>
                    <a:pt x="2826" y="294923"/>
                    <a:pt x="7674" y="297694"/>
                  </a:cubicBezTo>
                  <a:lnTo>
                    <a:pt x="162837" y="387325"/>
                  </a:lnTo>
                  <a:cubicBezTo>
                    <a:pt x="167675" y="390096"/>
                    <a:pt x="173619" y="390096"/>
                    <a:pt x="178458" y="387325"/>
                  </a:cubicBezTo>
                  <a:lnTo>
                    <a:pt x="333620" y="297694"/>
                  </a:lnTo>
                  <a:cubicBezTo>
                    <a:pt x="338573" y="294989"/>
                    <a:pt x="341678" y="289817"/>
                    <a:pt x="341716" y="284169"/>
                  </a:cubicBezTo>
                  <a:close/>
                </a:path>
              </a:pathLst>
            </a:custGeom>
            <a:grpFill/>
            <a:ln w="38100" cap="rnd">
              <a:solidFill>
                <a:schemeClr val="bg1">
                  <a:lumMod val="9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06</a:t>
              </a: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683A3164-DF93-4DC6-9DCA-B33DE62AA693}"/>
              </a:ext>
            </a:extLst>
          </p:cNvPr>
          <p:cNvSpPr txBox="1"/>
          <p:nvPr/>
        </p:nvSpPr>
        <p:spPr>
          <a:xfrm>
            <a:off x="6096000" y="1136817"/>
            <a:ext cx="29316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1800" b="1" dirty="0">
                <a:solidFill>
                  <a:schemeClr val="bg1"/>
                </a:solidFill>
              </a:rPr>
              <a:t>Proofreading</a:t>
            </a:r>
          </a:p>
          <a:p>
            <a:pPr>
              <a:buClrTx/>
            </a:pPr>
            <a:endParaRPr lang="en-US" sz="1800" b="1" dirty="0">
              <a:solidFill>
                <a:schemeClr val="accent4"/>
              </a:solidFill>
            </a:endParaRPr>
          </a:p>
          <a:p>
            <a:pPr>
              <a:buClrTx/>
              <a:buFontTx/>
              <a:buNone/>
            </a:pPr>
            <a:endPara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FE673F5-AC73-4700-8AED-E6375410763C}"/>
              </a:ext>
            </a:extLst>
          </p:cNvPr>
          <p:cNvSpPr txBox="1"/>
          <p:nvPr/>
        </p:nvSpPr>
        <p:spPr>
          <a:xfrm>
            <a:off x="5948941" y="3878649"/>
            <a:ext cx="21338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1800" b="1" dirty="0">
                <a:solidFill>
                  <a:schemeClr val="bg1"/>
                </a:solidFill>
              </a:rPr>
              <a:t>Conclusion </a:t>
            </a:r>
          </a:p>
          <a:p>
            <a:pPr>
              <a:buClrTx/>
            </a:pPr>
            <a:endParaRPr lang="en-US" sz="1800" b="1" dirty="0">
              <a:solidFill>
                <a:schemeClr val="accent4"/>
              </a:solidFill>
            </a:endParaRPr>
          </a:p>
          <a:p>
            <a:pPr>
              <a:buClrTx/>
              <a:buFontTx/>
              <a:buNone/>
            </a:pPr>
            <a:endPara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A67B615-7498-4732-BD87-1EC412BEB876}"/>
              </a:ext>
            </a:extLst>
          </p:cNvPr>
          <p:cNvSpPr txBox="1"/>
          <p:nvPr/>
        </p:nvSpPr>
        <p:spPr>
          <a:xfrm>
            <a:off x="5874353" y="2862952"/>
            <a:ext cx="28621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Common Mistakes to Avoid</a:t>
            </a:r>
          </a:p>
          <a:p>
            <a:pPr>
              <a:buClrTx/>
              <a:buFontTx/>
              <a:buNone/>
            </a:pPr>
            <a:endPara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CC3553B-681E-4B46-A639-1B181EB4E248}"/>
              </a:ext>
            </a:extLst>
          </p:cNvPr>
          <p:cNvSpPr txBox="1"/>
          <p:nvPr/>
        </p:nvSpPr>
        <p:spPr>
          <a:xfrm>
            <a:off x="5830075" y="2040354"/>
            <a:ext cx="266533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1800" b="1" dirty="0">
                <a:solidFill>
                  <a:schemeClr val="bg1"/>
                </a:solidFill>
              </a:rPr>
              <a:t>Replying to Emails</a:t>
            </a:r>
          </a:p>
          <a:p>
            <a:pPr>
              <a:buClrTx/>
            </a:pPr>
            <a:endParaRPr lang="en-US" sz="1800" b="1" dirty="0">
              <a:solidFill>
                <a:schemeClr val="accent4"/>
              </a:solidFill>
            </a:endParaRPr>
          </a:p>
          <a:p>
            <a:pPr>
              <a:buClrTx/>
              <a:buFontTx/>
              <a:buNone/>
            </a:pPr>
            <a:endPara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74122B-CB2F-9B07-BF33-A10EF40607D3}"/>
              </a:ext>
            </a:extLst>
          </p:cNvPr>
          <p:cNvGrpSpPr/>
          <p:nvPr/>
        </p:nvGrpSpPr>
        <p:grpSpPr>
          <a:xfrm>
            <a:off x="554238" y="942058"/>
            <a:ext cx="4109093" cy="826844"/>
            <a:chOff x="2799644" y="2122285"/>
            <a:chExt cx="6592712" cy="1049872"/>
          </a:xfrm>
        </p:grpSpPr>
        <p:sp>
          <p:nvSpPr>
            <p:cNvPr id="3" name="Graphic 6">
              <a:extLst>
                <a:ext uri="{FF2B5EF4-FFF2-40B4-BE49-F238E27FC236}">
                  <a16:creationId xmlns:a16="http://schemas.microsoft.com/office/drawing/2014/main" id="{6A88348B-166A-218A-9AD3-AD1BA824A64A}"/>
                </a:ext>
              </a:extLst>
            </p:cNvPr>
            <p:cNvSpPr/>
            <p:nvPr/>
          </p:nvSpPr>
          <p:spPr>
            <a:xfrm>
              <a:off x="3652085" y="2183449"/>
              <a:ext cx="5622957" cy="916894"/>
            </a:xfrm>
            <a:custGeom>
              <a:avLst/>
              <a:gdLst>
                <a:gd name="connsiteX0" fmla="*/ 2927670 w 2927794"/>
                <a:gd name="connsiteY0" fmla="*/ -218 h 571499"/>
                <a:gd name="connsiteX1" fmla="*/ 2927670 w 2927794"/>
                <a:gd name="connsiteY1" fmla="*/ 571282 h 571499"/>
                <a:gd name="connsiteX2" fmla="*/ 24641 w 2927794"/>
                <a:gd name="connsiteY2" fmla="*/ 564043 h 571499"/>
                <a:gd name="connsiteX3" fmla="*/ 3838 w 2927794"/>
                <a:gd name="connsiteY3" fmla="*/ 543507 h 571499"/>
                <a:gd name="connsiteX4" fmla="*/ 14354 w 2927794"/>
                <a:gd name="connsiteY4" fmla="*/ 525372 h 571499"/>
                <a:gd name="connsiteX5" fmla="*/ 126939 w 2927794"/>
                <a:gd name="connsiteY5" fmla="*/ 460316 h 571499"/>
                <a:gd name="connsiteX6" fmla="*/ 137321 w 2927794"/>
                <a:gd name="connsiteY6" fmla="*/ 442313 h 571499"/>
                <a:gd name="connsiteX7" fmla="*/ 137321 w 2927794"/>
                <a:gd name="connsiteY7" fmla="*/ 137513 h 571499"/>
                <a:gd name="connsiteX8" fmla="*/ 126939 w 2927794"/>
                <a:gd name="connsiteY8" fmla="*/ 119511 h 571499"/>
                <a:gd name="connsiteX9" fmla="*/ -124 w 2927794"/>
                <a:gd name="connsiteY9" fmla="*/ 45502 h 571499"/>
                <a:gd name="connsiteX10" fmla="*/ -124 w 2927794"/>
                <a:gd name="connsiteY10" fmla="*/ -218 h 57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794" h="571499">
                  <a:moveTo>
                    <a:pt x="2927670" y="-218"/>
                  </a:moveTo>
                  <a:lnTo>
                    <a:pt x="2927670" y="571282"/>
                  </a:lnTo>
                  <a:lnTo>
                    <a:pt x="24641" y="564043"/>
                  </a:lnTo>
                  <a:cubicBezTo>
                    <a:pt x="13230" y="564119"/>
                    <a:pt x="3914" y="554918"/>
                    <a:pt x="3838" y="543507"/>
                  </a:cubicBezTo>
                  <a:cubicBezTo>
                    <a:pt x="3791" y="536001"/>
                    <a:pt x="7820" y="529058"/>
                    <a:pt x="14354" y="525372"/>
                  </a:cubicBezTo>
                  <a:lnTo>
                    <a:pt x="126939" y="460316"/>
                  </a:lnTo>
                  <a:cubicBezTo>
                    <a:pt x="133359" y="456591"/>
                    <a:pt x="137312" y="449733"/>
                    <a:pt x="137321" y="442313"/>
                  </a:cubicBezTo>
                  <a:lnTo>
                    <a:pt x="137321" y="137513"/>
                  </a:lnTo>
                  <a:cubicBezTo>
                    <a:pt x="137312" y="130093"/>
                    <a:pt x="133359" y="123235"/>
                    <a:pt x="126939" y="119511"/>
                  </a:cubicBezTo>
                  <a:lnTo>
                    <a:pt x="-124" y="45502"/>
                  </a:lnTo>
                  <a:lnTo>
                    <a:pt x="-124" y="-218"/>
                  </a:lnTo>
                  <a:close/>
                </a:path>
              </a:pathLst>
            </a:custGeom>
            <a:solidFill>
              <a:srgbClr val="F99324"/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Graphic 6">
              <a:extLst>
                <a:ext uri="{FF2B5EF4-FFF2-40B4-BE49-F238E27FC236}">
                  <a16:creationId xmlns:a16="http://schemas.microsoft.com/office/drawing/2014/main" id="{7763DAE9-2E61-2620-04F3-BD9BFD6713F9}"/>
                </a:ext>
              </a:extLst>
            </p:cNvPr>
            <p:cNvSpPr/>
            <p:nvPr/>
          </p:nvSpPr>
          <p:spPr>
            <a:xfrm>
              <a:off x="2799644" y="2122285"/>
              <a:ext cx="6592712" cy="1049872"/>
            </a:xfrm>
            <a:custGeom>
              <a:avLst/>
              <a:gdLst>
                <a:gd name="connsiteX0" fmla="*/ 3419542 w 3419665"/>
                <a:gd name="connsiteY0" fmla="*/ 606922 h 654384"/>
                <a:gd name="connsiteX1" fmla="*/ 456600 w 3419665"/>
                <a:gd name="connsiteY1" fmla="*/ 599493 h 654384"/>
                <a:gd name="connsiteX2" fmla="*/ 435892 w 3419665"/>
                <a:gd name="connsiteY2" fmla="*/ 578671 h 654384"/>
                <a:gd name="connsiteX3" fmla="*/ 446313 w 3419665"/>
                <a:gd name="connsiteY3" fmla="*/ 560726 h 654384"/>
                <a:gd name="connsiteX4" fmla="*/ 559279 w 3419665"/>
                <a:gd name="connsiteY4" fmla="*/ 495670 h 654384"/>
                <a:gd name="connsiteX5" fmla="*/ 569661 w 3419665"/>
                <a:gd name="connsiteY5" fmla="*/ 477763 h 654384"/>
                <a:gd name="connsiteX6" fmla="*/ 569661 w 3419665"/>
                <a:gd name="connsiteY6" fmla="*/ 172963 h 654384"/>
                <a:gd name="connsiteX7" fmla="*/ 559279 w 3419665"/>
                <a:gd name="connsiteY7" fmla="*/ 154961 h 654384"/>
                <a:gd name="connsiteX8" fmla="*/ 295151 w 3419665"/>
                <a:gd name="connsiteY8" fmla="*/ 2561 h 654384"/>
                <a:gd name="connsiteX9" fmla="*/ 274386 w 3419665"/>
                <a:gd name="connsiteY9" fmla="*/ 2561 h 654384"/>
                <a:gd name="connsiteX10" fmla="*/ 10258 w 3419665"/>
                <a:gd name="connsiteY10" fmla="*/ 154961 h 654384"/>
                <a:gd name="connsiteX11" fmla="*/ -124 w 3419665"/>
                <a:gd name="connsiteY11" fmla="*/ 172963 h 654384"/>
                <a:gd name="connsiteX12" fmla="*/ -124 w 3419665"/>
                <a:gd name="connsiteY12" fmla="*/ 477763 h 654384"/>
                <a:gd name="connsiteX13" fmla="*/ 10258 w 3419665"/>
                <a:gd name="connsiteY13" fmla="*/ 495670 h 654384"/>
                <a:gd name="connsiteX14" fmla="*/ 284768 w 3419665"/>
                <a:gd name="connsiteY14" fmla="*/ 654166 h 6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19665" h="654384">
                  <a:moveTo>
                    <a:pt x="3419542" y="606922"/>
                  </a:moveTo>
                  <a:lnTo>
                    <a:pt x="456600" y="599493"/>
                  </a:lnTo>
                  <a:cubicBezTo>
                    <a:pt x="445132" y="599454"/>
                    <a:pt x="435864" y="590139"/>
                    <a:pt x="435892" y="578671"/>
                  </a:cubicBezTo>
                  <a:cubicBezTo>
                    <a:pt x="435921" y="571261"/>
                    <a:pt x="439883" y="564422"/>
                    <a:pt x="446313" y="560726"/>
                  </a:cubicBezTo>
                  <a:lnTo>
                    <a:pt x="559279" y="495670"/>
                  </a:lnTo>
                  <a:cubicBezTo>
                    <a:pt x="565699" y="491994"/>
                    <a:pt x="569652" y="485164"/>
                    <a:pt x="569661" y="477763"/>
                  </a:cubicBezTo>
                  <a:lnTo>
                    <a:pt x="569661" y="172963"/>
                  </a:lnTo>
                  <a:cubicBezTo>
                    <a:pt x="569690" y="165534"/>
                    <a:pt x="565728" y="158657"/>
                    <a:pt x="559279" y="154961"/>
                  </a:cubicBezTo>
                  <a:lnTo>
                    <a:pt x="295151" y="2561"/>
                  </a:lnTo>
                  <a:cubicBezTo>
                    <a:pt x="288731" y="-1144"/>
                    <a:pt x="280806" y="-1144"/>
                    <a:pt x="274386" y="2561"/>
                  </a:cubicBezTo>
                  <a:lnTo>
                    <a:pt x="10258" y="154961"/>
                  </a:lnTo>
                  <a:cubicBezTo>
                    <a:pt x="3838" y="158685"/>
                    <a:pt x="-115" y="165543"/>
                    <a:pt x="-124" y="172963"/>
                  </a:cubicBezTo>
                  <a:lnTo>
                    <a:pt x="-124" y="477763"/>
                  </a:lnTo>
                  <a:cubicBezTo>
                    <a:pt x="-77" y="485145"/>
                    <a:pt x="3867" y="491955"/>
                    <a:pt x="10258" y="495670"/>
                  </a:cubicBezTo>
                  <a:lnTo>
                    <a:pt x="284768" y="654166"/>
                  </a:lnTo>
                </a:path>
              </a:pathLst>
            </a:custGeom>
            <a:noFill/>
            <a:ln w="38100" cap="rnd">
              <a:solidFill>
                <a:srgbClr val="F99324">
                  <a:lumMod val="75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Graphic 12">
              <a:extLst>
                <a:ext uri="{FF2B5EF4-FFF2-40B4-BE49-F238E27FC236}">
                  <a16:creationId xmlns:a16="http://schemas.microsoft.com/office/drawing/2014/main" id="{63094A9B-C97D-79F5-7813-3E1DBC24C0D6}"/>
                </a:ext>
              </a:extLst>
            </p:cNvPr>
            <p:cNvSpPr/>
            <p:nvPr/>
          </p:nvSpPr>
          <p:spPr>
            <a:xfrm>
              <a:off x="2878665" y="2194336"/>
              <a:ext cx="954939" cy="905769"/>
            </a:xfrm>
            <a:custGeom>
              <a:avLst/>
              <a:gdLst>
                <a:gd name="connsiteX0" fmla="*/ 341716 w 341852"/>
                <a:gd name="connsiteY0" fmla="*/ 284169 h 389634"/>
                <a:gd name="connsiteX1" fmla="*/ 341716 w 341852"/>
                <a:gd name="connsiteY1" fmla="*/ 105004 h 389634"/>
                <a:gd name="connsiteX2" fmla="*/ 333906 w 341852"/>
                <a:gd name="connsiteY2" fmla="*/ 91478 h 389634"/>
                <a:gd name="connsiteX3" fmla="*/ 179124 w 341852"/>
                <a:gd name="connsiteY3" fmla="*/ 1848 h 389634"/>
                <a:gd name="connsiteX4" fmla="*/ 163503 w 341852"/>
                <a:gd name="connsiteY4" fmla="*/ 1848 h 389634"/>
                <a:gd name="connsiteX5" fmla="*/ 7674 w 341852"/>
                <a:gd name="connsiteY5" fmla="*/ 91478 h 389634"/>
                <a:gd name="connsiteX6" fmla="*/ -136 w 341852"/>
                <a:gd name="connsiteY6" fmla="*/ 105004 h 389634"/>
                <a:gd name="connsiteX7" fmla="*/ -136 w 341852"/>
                <a:gd name="connsiteY7" fmla="*/ 284169 h 389634"/>
                <a:gd name="connsiteX8" fmla="*/ 7674 w 341852"/>
                <a:gd name="connsiteY8" fmla="*/ 297694 h 389634"/>
                <a:gd name="connsiteX9" fmla="*/ 162837 w 341852"/>
                <a:gd name="connsiteY9" fmla="*/ 387325 h 389634"/>
                <a:gd name="connsiteX10" fmla="*/ 178458 w 341852"/>
                <a:gd name="connsiteY10" fmla="*/ 387325 h 389634"/>
                <a:gd name="connsiteX11" fmla="*/ 333620 w 341852"/>
                <a:gd name="connsiteY11" fmla="*/ 297694 h 389634"/>
                <a:gd name="connsiteX12" fmla="*/ 341716 w 341852"/>
                <a:gd name="connsiteY12" fmla="*/ 284169 h 38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852" h="389634">
                  <a:moveTo>
                    <a:pt x="341716" y="284169"/>
                  </a:moveTo>
                  <a:lnTo>
                    <a:pt x="341716" y="105004"/>
                  </a:lnTo>
                  <a:cubicBezTo>
                    <a:pt x="341735" y="99422"/>
                    <a:pt x="338754" y="94250"/>
                    <a:pt x="333906" y="91478"/>
                  </a:cubicBezTo>
                  <a:lnTo>
                    <a:pt x="179124" y="1848"/>
                  </a:lnTo>
                  <a:cubicBezTo>
                    <a:pt x="174286" y="-924"/>
                    <a:pt x="168342" y="-924"/>
                    <a:pt x="163503" y="1848"/>
                  </a:cubicBezTo>
                  <a:lnTo>
                    <a:pt x="7674" y="91478"/>
                  </a:lnTo>
                  <a:cubicBezTo>
                    <a:pt x="2826" y="94250"/>
                    <a:pt x="-155" y="99422"/>
                    <a:pt x="-136" y="105004"/>
                  </a:cubicBezTo>
                  <a:lnTo>
                    <a:pt x="-136" y="284169"/>
                  </a:lnTo>
                  <a:cubicBezTo>
                    <a:pt x="-155" y="289751"/>
                    <a:pt x="2826" y="294923"/>
                    <a:pt x="7674" y="297694"/>
                  </a:cubicBezTo>
                  <a:lnTo>
                    <a:pt x="162837" y="387325"/>
                  </a:lnTo>
                  <a:cubicBezTo>
                    <a:pt x="167675" y="390096"/>
                    <a:pt x="173619" y="390096"/>
                    <a:pt x="178458" y="387325"/>
                  </a:cubicBezTo>
                  <a:lnTo>
                    <a:pt x="333620" y="297694"/>
                  </a:lnTo>
                  <a:cubicBezTo>
                    <a:pt x="338573" y="294989"/>
                    <a:pt x="341678" y="289817"/>
                    <a:pt x="341716" y="284169"/>
                  </a:cubicBezTo>
                  <a:close/>
                </a:path>
              </a:pathLst>
            </a:custGeom>
            <a:solidFill>
              <a:srgbClr val="F99324">
                <a:lumMod val="75000"/>
              </a:srgbClr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1295E2-F29E-ABC8-2DB4-7760F6E3206B}"/>
              </a:ext>
            </a:extLst>
          </p:cNvPr>
          <p:cNvSpPr txBox="1"/>
          <p:nvPr/>
        </p:nvSpPr>
        <p:spPr>
          <a:xfrm>
            <a:off x="1464608" y="1136817"/>
            <a:ext cx="1890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000" b="1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2951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303478" y="323971"/>
            <a:ext cx="7118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Introduction</a:t>
            </a:r>
            <a:endParaRPr sz="2800" dirty="0">
              <a:latin typeface="+mj-lt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393405" y="1053450"/>
            <a:ext cx="6602818" cy="28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7367F15C-8042-C2D0-D8D5-E7EAA3E5F18D}"/>
              </a:ext>
            </a:extLst>
          </p:cNvPr>
          <p:cNvSpPr txBox="1">
            <a:spLocks/>
          </p:cNvSpPr>
          <p:nvPr/>
        </p:nvSpPr>
        <p:spPr>
          <a:xfrm>
            <a:off x="893136" y="1222799"/>
            <a:ext cx="5377036" cy="35967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800" b="1" dirty="0"/>
              <a:t>What is an E-mail?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Email, short for electronic mail, is a method of exchanging messages between individuals using electronic devices. It facilitates quick and efficient communication across distances, making it an essential tool in both personal and professional settings.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en-US" sz="1800" b="1" dirty="0"/>
          </a:p>
          <a:p>
            <a:pPr algn="just"/>
            <a:r>
              <a:rPr lang="en-US" sz="1800" b="1" dirty="0"/>
              <a:t>What is Email Etiquette?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Email etiquette refers to the established guidelines and best practices for communicating effectively and professionally via email</a:t>
            </a:r>
            <a:r>
              <a:rPr lang="en-US" i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. It promotes clear efficient communication</a:t>
            </a:r>
            <a:r>
              <a:rPr lang="en-IN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It builds positive professional image. It ensures mutual respect in business settings.</a:t>
            </a:r>
            <a:endParaRPr lang="en-US" i="0" dirty="0"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 descr="A computer with a paper airplane flying over it&#10;&#10;Description automatically generated">
            <a:extLst>
              <a:ext uri="{FF2B5EF4-FFF2-40B4-BE49-F238E27FC236}">
                <a16:creationId xmlns:a16="http://schemas.microsoft.com/office/drawing/2014/main" id="{AA1B120F-81AF-6D90-D90E-C04DD9CF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2" y="1724004"/>
            <a:ext cx="2775857" cy="21966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040-C3C2-444C-9636-BD5AAADA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54" y="220893"/>
            <a:ext cx="6928796" cy="572700"/>
          </a:xfrm>
        </p:spPr>
        <p:txBody>
          <a:bodyPr/>
          <a:lstStyle/>
          <a:p>
            <a:pPr algn="ctr"/>
            <a:r>
              <a:rPr lang="en-IN" sz="2400" dirty="0">
                <a:latin typeface="+mj-lt"/>
              </a:rPr>
              <a:t>Why Email Etiquette Matters?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A6E1D-4E4A-4C3F-8062-45B1BA13FCD4}"/>
              </a:ext>
            </a:extLst>
          </p:cNvPr>
          <p:cNvSpPr txBox="1"/>
          <p:nvPr/>
        </p:nvSpPr>
        <p:spPr>
          <a:xfrm>
            <a:off x="791936" y="850605"/>
            <a:ext cx="799283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Clear and Effective Communication:</a:t>
            </a:r>
            <a:br>
              <a:rPr lang="en-US" sz="1600" dirty="0"/>
            </a:br>
            <a:r>
              <a:rPr lang="en-US" sz="1600" dirty="0">
                <a:solidFill>
                  <a:srgbClr val="374151"/>
                </a:solidFill>
                <a:latin typeface="+mj-lt"/>
              </a:rPr>
              <a:t>Email etiquette ensures that our messages are conveyed clearly and effectively, significantly reducing the chances of miscommunication and misunderstandings.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Time-Saving:</a:t>
            </a:r>
            <a:br>
              <a:rPr lang="en-US" sz="1600" dirty="0"/>
            </a:br>
            <a:r>
              <a:rPr lang="en-US" sz="1600" dirty="0">
                <a:solidFill>
                  <a:srgbClr val="374151"/>
                </a:solidFill>
                <a:latin typeface="+mj-lt"/>
              </a:rPr>
              <a:t>Well-structured emails with clear subject lines and concise content enable recipients to quickly grasp the email's purpose, saving time for both the sender and receiver.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Respect and Courtesy:</a:t>
            </a:r>
            <a:br>
              <a:rPr lang="en-US" sz="1600" dirty="0"/>
            </a:br>
            <a:r>
              <a:rPr lang="en-US" sz="1600" dirty="0">
                <a:solidFill>
                  <a:srgbClr val="374151"/>
                </a:solidFill>
                <a:latin typeface="+mj-lt"/>
              </a:rPr>
              <a:t>Adhering to email etiquette reflects respect and courtesy towards the recipient,                which is crucial for fostering strong relationships and maintaining a positive professional reputation.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Supporting Business Objectives:</a:t>
            </a:r>
            <a:br>
              <a:rPr lang="en-US" sz="1600" dirty="0"/>
            </a:br>
            <a:r>
              <a:rPr lang="en-US" sz="1600" dirty="0">
                <a:solidFill>
                  <a:srgbClr val="374151"/>
                </a:solidFill>
                <a:latin typeface="+mj-lt"/>
              </a:rPr>
              <a:t>Effective email etiquette is vital for achieving key business goals, such as      nurturing customer relationships, generating leads, and successfully closing deals.</a:t>
            </a:r>
          </a:p>
          <a:p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392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1886" y="1553792"/>
            <a:ext cx="706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366" y="1158383"/>
            <a:ext cx="7480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59888" y="1015039"/>
            <a:ext cx="748468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Subject Line: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600" dirty="0">
                <a:solidFill>
                  <a:srgbClr val="374151"/>
                </a:solidFill>
                <a:latin typeface="+mj-lt"/>
              </a:rPr>
              <a:t>Be brief and concise.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+mj-lt"/>
              </a:rPr>
              <a:t> Ensure it reflects the content of the email.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+mj-lt"/>
              </a:rPr>
              <a:t> Avoid vague or generic phrases.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+mj-lt"/>
              </a:rPr>
              <a:t> Refrain from using ALL CAPS or excessive punctuation.</a:t>
            </a:r>
          </a:p>
          <a:p>
            <a:endParaRPr lang="en-US" sz="1800" dirty="0"/>
          </a:p>
          <a:p>
            <a:r>
              <a:rPr lang="en-US" sz="1600" dirty="0">
                <a:solidFill>
                  <a:srgbClr val="374151"/>
                </a:solidFill>
                <a:latin typeface="+mj-lt"/>
              </a:rPr>
              <a:t>e.g., </a:t>
            </a:r>
            <a:r>
              <a:rPr lang="en-IN" sz="1600" dirty="0">
                <a:solidFill>
                  <a:srgbClr val="374151"/>
                </a:solidFill>
                <a:latin typeface="+mj-lt"/>
              </a:rPr>
              <a:t>Invitation: Trainees- Presentation @ Wed 23 Oct 2024 11am - 12pm (IST)</a:t>
            </a:r>
          </a:p>
          <a:p>
            <a:endParaRPr lang="en-US" sz="1800" dirty="0"/>
          </a:p>
          <a:p>
            <a:r>
              <a:rPr lang="en-US" sz="1800" b="1" dirty="0"/>
              <a:t>Salutations: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600" dirty="0">
                <a:solidFill>
                  <a:srgbClr val="374151"/>
                </a:solidFill>
                <a:latin typeface="+mj-lt"/>
              </a:rPr>
              <a:t>Begin with a formal greeting such as Respected Sir and in some scenario we can  use "Dear [Recipient's Name]" or "Hello [Recipient's Name]."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+mj-lt"/>
              </a:rPr>
              <a:t> Steer clear of informal greetings like "Hi" or "Hey".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+mj-lt"/>
              </a:rPr>
              <a:t> When in doubt, use the title (Mr./</a:t>
            </a:r>
            <a:r>
              <a:rPr lang="en-US" sz="1600">
                <a:solidFill>
                  <a:srgbClr val="374151"/>
                </a:solidFill>
                <a:latin typeface="+mj-lt"/>
              </a:rPr>
              <a:t>Ms.) </a:t>
            </a:r>
            <a:r>
              <a:rPr lang="en-US" sz="1600" dirty="0">
                <a:solidFill>
                  <a:srgbClr val="374151"/>
                </a:solidFill>
                <a:latin typeface="+mj-lt"/>
              </a:rPr>
              <a:t>to show respect.</a:t>
            </a:r>
          </a:p>
          <a:p>
            <a:endParaRPr lang="en-US" sz="1800" dirty="0">
              <a:latin typeface="+mj-lt"/>
            </a:endParaRPr>
          </a:p>
          <a:p>
            <a:pPr algn="l"/>
            <a:endParaRPr lang="en-US" sz="1800" dirty="0">
              <a:latin typeface="+mj-lt"/>
            </a:endParaRPr>
          </a:p>
          <a:p>
            <a:pPr algn="l"/>
            <a:endParaRPr lang="en-US" sz="1800" dirty="0">
              <a:latin typeface="+mj-lt"/>
            </a:endParaRPr>
          </a:p>
          <a:p>
            <a:pPr algn="l"/>
            <a:endParaRPr lang="en-US" sz="1800" b="0" i="0" dirty="0">
              <a:solidFill>
                <a:srgbClr val="374151"/>
              </a:solidFill>
              <a:effectLst/>
              <a:latin typeface="+mj-lt"/>
              <a:cs typeface="Arial" panose="020B0604020202020204" pitchFamily="34" charset="0"/>
            </a:endParaRPr>
          </a:p>
          <a:p>
            <a:endParaRPr lang="en-US" sz="1800" b="1" dirty="0">
              <a:latin typeface="+mj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6E00A6-6673-46E6-A901-B3575B0B4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90407" y="314180"/>
            <a:ext cx="70676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Best Practices for Writing a Professional Email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538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2510B-B3D2-84E1-D6CB-D189B1D7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963E-31A5-5FB4-EE6A-037236BE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90" y="146958"/>
            <a:ext cx="7615560" cy="620485"/>
          </a:xfrm>
        </p:spPr>
        <p:txBody>
          <a:bodyPr/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Best Practices for Writing Professional Email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FBF75-EE08-567D-9321-5DD8B82ADB86}"/>
              </a:ext>
            </a:extLst>
          </p:cNvPr>
          <p:cNvSpPr txBox="1"/>
          <p:nvPr/>
        </p:nvSpPr>
        <p:spPr>
          <a:xfrm>
            <a:off x="1053192" y="767443"/>
            <a:ext cx="68876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Body: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Clearly state the purpose of the email in the first paragraph.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Keep the content concise and to the point, avoiding unnecessary details.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Use simple and clear language, avoiding jargon or technical terms unless necessary.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Break up long paragraphs into shorter ones for easier reading.</a:t>
            </a:r>
          </a:p>
          <a:p>
            <a:pPr algn="l"/>
            <a:endParaRPr lang="en-US" sz="1600" dirty="0">
              <a:solidFill>
                <a:srgbClr val="374151"/>
              </a:solidFill>
              <a:latin typeface="+mj-lt"/>
            </a:endParaRPr>
          </a:p>
          <a:p>
            <a:pPr algn="l"/>
            <a:r>
              <a:rPr lang="en-US" sz="1800" b="1" dirty="0">
                <a:latin typeface="+mj-lt"/>
              </a:rPr>
              <a:t>Closing &amp; Signature: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Use professional closings such as "Regards" or "Thank You".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Avoid using overly casual or informal closings.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Include a clear and complete signature with your name, </a:t>
            </a:r>
            <a:r>
              <a:rPr lang="en-US" sz="1600" dirty="0">
                <a:solidFill>
                  <a:srgbClr val="374151"/>
                </a:solidFill>
                <a:latin typeface="+mj-lt"/>
              </a:rPr>
              <a:t>title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and contact information.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Consider adding a disclaimer or confidentiality notice if necessary.</a:t>
            </a:r>
          </a:p>
          <a:p>
            <a:endParaRPr lang="en-IN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736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email&#10;&#10;Description automatically generated">
            <a:extLst>
              <a:ext uri="{FF2B5EF4-FFF2-40B4-BE49-F238E27FC236}">
                <a16:creationId xmlns:a16="http://schemas.microsoft.com/office/drawing/2014/main" id="{FE811358-3E7C-1FC9-7F25-DFC0888F8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9" y="518596"/>
            <a:ext cx="7094763" cy="4449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2474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6751-12D9-55FA-262E-35712023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36" y="163287"/>
            <a:ext cx="7860663" cy="579664"/>
          </a:xfrm>
        </p:spPr>
        <p:txBody>
          <a:bodyPr/>
          <a:lstStyle/>
          <a:p>
            <a:pPr algn="ctr"/>
            <a:r>
              <a:rPr lang="en-IN" sz="2800" dirty="0">
                <a:latin typeface="+mj-lt"/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DEE89-BE21-FB68-7E6D-9BD11AFB80B5}"/>
              </a:ext>
            </a:extLst>
          </p:cNvPr>
          <p:cNvSpPr txBox="1"/>
          <p:nvPr/>
        </p:nvSpPr>
        <p:spPr>
          <a:xfrm>
            <a:off x="987878" y="857250"/>
            <a:ext cx="77315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+mj-lt"/>
              </a:rPr>
              <a:t>Poorly written Email</a:t>
            </a:r>
            <a:r>
              <a:rPr lang="en-US" sz="1800" b="1" dirty="0">
                <a:latin typeface="+mj-lt"/>
              </a:rPr>
              <a:t>:</a:t>
            </a:r>
            <a:endParaRPr lang="en-IN" sz="1800" dirty="0"/>
          </a:p>
          <a:p>
            <a:r>
              <a:rPr lang="en-US" sz="1600" b="1" dirty="0">
                <a:latin typeface="+mj-lt"/>
              </a:rPr>
              <a:t>Subject: </a:t>
            </a:r>
            <a:r>
              <a:rPr lang="en-US" sz="1600" dirty="0">
                <a:solidFill>
                  <a:srgbClr val="374151"/>
                </a:solidFill>
                <a:latin typeface="+mj-lt"/>
              </a:rPr>
              <a:t>Meeting</a:t>
            </a:r>
          </a:p>
          <a:p>
            <a:r>
              <a:rPr lang="en-US" sz="1600" dirty="0">
                <a:solidFill>
                  <a:srgbClr val="374151"/>
                </a:solidFill>
                <a:latin typeface="+mj-lt"/>
              </a:rPr>
              <a:t>Hi,</a:t>
            </a:r>
          </a:p>
          <a:p>
            <a:r>
              <a:rPr lang="en-US" sz="1600" dirty="0">
                <a:solidFill>
                  <a:srgbClr val="374151"/>
                </a:solidFill>
                <a:latin typeface="+mj-lt"/>
              </a:rPr>
              <a:t>Send the latest files for the project. Let me know when you can meet.</a:t>
            </a:r>
          </a:p>
          <a:p>
            <a:r>
              <a:rPr lang="en-US" sz="1600" dirty="0">
                <a:solidFill>
                  <a:srgbClr val="374151"/>
                </a:solidFill>
                <a:latin typeface="+mj-lt"/>
              </a:rPr>
              <a:t>Thx,</a:t>
            </a:r>
          </a:p>
          <a:p>
            <a:r>
              <a:rPr lang="en-US" sz="1600" dirty="0">
                <a:solidFill>
                  <a:srgbClr val="374151"/>
                </a:solidFill>
                <a:latin typeface="+mj-lt"/>
              </a:rPr>
              <a:t>Rohan</a:t>
            </a:r>
            <a:endParaRPr lang="en-IN" sz="1600" dirty="0">
              <a:solidFill>
                <a:srgbClr val="374151"/>
              </a:solidFill>
              <a:latin typeface="+mj-lt"/>
            </a:endParaRPr>
          </a:p>
          <a:p>
            <a:endParaRPr lang="en-IN" dirty="0"/>
          </a:p>
          <a:p>
            <a:r>
              <a:rPr lang="en-US" sz="1800" b="1" dirty="0">
                <a:latin typeface="+mj-lt"/>
              </a:rPr>
              <a:t>Well-Written Email:</a:t>
            </a:r>
          </a:p>
          <a:p>
            <a:r>
              <a:rPr lang="en-US" sz="1600" b="1" dirty="0">
                <a:latin typeface="+mj-lt"/>
              </a:rPr>
              <a:t>Subject: </a:t>
            </a:r>
            <a:r>
              <a:rPr lang="en-US" sz="1600" dirty="0">
                <a:solidFill>
                  <a:srgbClr val="374151"/>
                </a:solidFill>
                <a:latin typeface="+mj-lt"/>
              </a:rPr>
              <a:t>Request for Latest Project Files &amp; Meeting</a:t>
            </a:r>
          </a:p>
          <a:p>
            <a:r>
              <a:rPr lang="en-US" sz="1600" dirty="0">
                <a:solidFill>
                  <a:srgbClr val="374151"/>
                </a:solidFill>
                <a:latin typeface="+mj-lt"/>
              </a:rPr>
              <a:t>Hi [Name],</a:t>
            </a:r>
          </a:p>
          <a:p>
            <a:r>
              <a:rPr lang="en-US" sz="1600" dirty="0">
                <a:solidFill>
                  <a:srgbClr val="374151"/>
                </a:solidFill>
                <a:latin typeface="+mj-lt"/>
              </a:rPr>
              <a:t>Could you please send me the latest project files by Friday? I'd also like to schedule a meeting next week to discuss progress. Let me know when you're available.</a:t>
            </a:r>
          </a:p>
          <a:p>
            <a:r>
              <a:rPr lang="en-US" sz="1600" dirty="0">
                <a:solidFill>
                  <a:srgbClr val="374151"/>
                </a:solidFill>
                <a:latin typeface="+mj-lt"/>
              </a:rPr>
              <a:t>Thanks,</a:t>
            </a:r>
          </a:p>
          <a:p>
            <a:r>
              <a:rPr lang="en-US" sz="1600" dirty="0">
                <a:solidFill>
                  <a:srgbClr val="374151"/>
                </a:solidFill>
                <a:latin typeface="+mj-lt"/>
              </a:rPr>
              <a:t>Rohan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93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779" y="310243"/>
            <a:ext cx="6077085" cy="702128"/>
          </a:xfrm>
        </p:spPr>
        <p:txBody>
          <a:bodyPr/>
          <a:lstStyle/>
          <a:p>
            <a:pPr algn="ctr"/>
            <a:r>
              <a:rPr lang="en-US" sz="2800" dirty="0">
                <a:latin typeface="+mj-lt"/>
              </a:rPr>
              <a:t>Proofreading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4786" y="1368162"/>
            <a:ext cx="474474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Check for spelling, grammar, and punctuation errors.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Review for clarity, coherence, and consistency.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Ensure accuracy of facts, dates, and names.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Read the email out loud to catch any awkward phrasing.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Get someone else to review the email if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6FFCE7-832E-4388-A103-C4205124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56" y="1368162"/>
            <a:ext cx="3599160" cy="24829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86583480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 Strategy Consulting by Slidesgo">
  <a:themeElements>
    <a:clrScheme name="Simple Light">
      <a:dk1>
        <a:srgbClr val="262C3B"/>
      </a:dk1>
      <a:lt1>
        <a:srgbClr val="FFFFFF"/>
      </a:lt1>
      <a:dk2>
        <a:srgbClr val="33CFF8"/>
      </a:dk2>
      <a:lt2>
        <a:srgbClr val="1DA2DB"/>
      </a:lt2>
      <a:accent1>
        <a:srgbClr val="02459D"/>
      </a:accent1>
      <a:accent2>
        <a:srgbClr val="01203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C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787</Words>
  <Application>Microsoft Office PowerPoint</Application>
  <PresentationFormat>On-screen Show (16:9)</PresentationFormat>
  <Paragraphs>118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Montserrat</vt:lpstr>
      <vt:lpstr>Onest</vt:lpstr>
      <vt:lpstr>Corporate Strategy Consulting by Slidesgo</vt:lpstr>
      <vt:lpstr>Email Etiquettes</vt:lpstr>
      <vt:lpstr>PowerPoint Presentation</vt:lpstr>
      <vt:lpstr>Introduction</vt:lpstr>
      <vt:lpstr>Why Email Etiquette Matters?</vt:lpstr>
      <vt:lpstr>Best Practices for Writing a Professional Email</vt:lpstr>
      <vt:lpstr>Best Practices for Writing Professional Email</vt:lpstr>
      <vt:lpstr>PowerPoint Presentation</vt:lpstr>
      <vt:lpstr>Example</vt:lpstr>
      <vt:lpstr>Proofreading</vt:lpstr>
      <vt:lpstr>Replying to Emails</vt:lpstr>
      <vt:lpstr>Common Mistakes to Avoid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Sharajman PPT Template</dc:title>
  <dc:creator>MOHD RIHAN</dc:creator>
  <cp:lastModifiedBy>dell</cp:lastModifiedBy>
  <cp:revision>127</cp:revision>
  <dcterms:modified xsi:type="dcterms:W3CDTF">2024-10-23T04:36:24Z</dcterms:modified>
</cp:coreProperties>
</file>