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21"/>
  </p:notesMasterIdLst>
  <p:sldIdLst>
    <p:sldId id="257" r:id="rId2"/>
    <p:sldId id="258" r:id="rId3"/>
    <p:sldId id="277" r:id="rId4"/>
    <p:sldId id="278" r:id="rId5"/>
    <p:sldId id="260" r:id="rId6"/>
    <p:sldId id="263" r:id="rId7"/>
    <p:sldId id="279" r:id="rId8"/>
    <p:sldId id="285" r:id="rId9"/>
    <p:sldId id="286" r:id="rId10"/>
    <p:sldId id="284" r:id="rId11"/>
    <p:sldId id="264" r:id="rId12"/>
    <p:sldId id="281" r:id="rId13"/>
    <p:sldId id="290" r:id="rId14"/>
    <p:sldId id="291" r:id="rId15"/>
    <p:sldId id="288" r:id="rId16"/>
    <p:sldId id="287" r:id="rId17"/>
    <p:sldId id="269" r:id="rId18"/>
    <p:sldId id="28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614" autoAdjust="0"/>
  </p:normalViewPr>
  <p:slideViewPr>
    <p:cSldViewPr snapToGrid="0">
      <p:cViewPr>
        <p:scale>
          <a:sx n="97" d="100"/>
          <a:sy n="97" d="100"/>
        </p:scale>
        <p:origin x="6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5579-0778-41B2-81F2-EEBFA57500D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BDE9-316E-4D98-B1E5-FEAE0FA5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2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1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All accuracies except for pruning result from the average of the accuracies achieved with three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All accuracies except for pruning result from the average of the accuracies achieved with three </a:t>
                </a:r>
                <a:r>
                  <a:rPr 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dirty="0"/>
                  <a:t> values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MBM was better in comparison in terms of average classification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 Augmentation - Ablation Study (Checking the robustness of the two techniques)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average accuracy of W/O Aug. was slightly better than the average accuracy of W/ Aug. for all DA scenarios.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/>
                  <a:t>Test accuracy decreased significantly with increasing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n-US" sz="1600" dirty="0"/>
                  <a:t>, even when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n-US" sz="1600" dirty="0"/>
                  <a:t> was chosen between 1% and 10%.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Pruning CDAN showed no significant reduction in test accuracy in all scenarios, even when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600" dirty="0"/>
                  <a:t> = 90%.</a:t>
                </a:r>
                <a:endParaRPr lang="en-US" sz="1500" dirty="0"/>
              </a:p>
              <a:p>
                <a:r>
                  <a:rPr lang="en-US" sz="1500" dirty="0"/>
                  <a:t>The model could be over-parameterized.</a:t>
                </a:r>
              </a:p>
              <a:p>
                <a:r>
                  <a:rPr lang="en-US" sz="1500" dirty="0"/>
                  <a:t>The target parameters might not be that important and were therefore dropped.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After pruning, the classification performance of the CDAN technique was better than that of the MBM technique.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/>
                  <a:t>Test accuracy decreased significantly with increasing </a:t>
                </a:r>
                <a:r>
                  <a:rPr lang="en-US" sz="1600" b="1" i="0">
                    <a:latin typeface="Cambria Math" panose="02040503050406030204" pitchFamily="18" charset="0"/>
                  </a:rPr>
                  <a:t>𝜿</a:t>
                </a:r>
                <a:r>
                  <a:rPr lang="en-US" sz="1600" dirty="0"/>
                  <a:t>, even when </a:t>
                </a:r>
                <a:r>
                  <a:rPr lang="en-US" sz="1600" b="1" i="0">
                    <a:latin typeface="Cambria Math" panose="02040503050406030204" pitchFamily="18" charset="0"/>
                  </a:rPr>
                  <a:t>𝜿</a:t>
                </a:r>
                <a:r>
                  <a:rPr lang="en-US" sz="1600" dirty="0"/>
                  <a:t> was chosen between 1% and 10%.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Pruning CDAN showed no significant reduction in test accuracy in all scenarios, even when </a:t>
                </a:r>
                <a:r>
                  <a:rPr lang="en-US" sz="1600" b="0" i="0">
                    <a:latin typeface="Cambria Math" panose="02040503050406030204" pitchFamily="18" charset="0"/>
                  </a:rPr>
                  <a:t>𝜅</a:t>
                </a:r>
                <a:r>
                  <a:rPr lang="en-US" sz="1600" dirty="0"/>
                  <a:t> = 90%.</a:t>
                </a:r>
                <a:endParaRPr lang="en-US" sz="1500" dirty="0"/>
              </a:p>
              <a:p>
                <a:r>
                  <a:rPr lang="en-US" sz="1500" dirty="0"/>
                  <a:t>The model could be over-parameterized.</a:t>
                </a:r>
              </a:p>
              <a:p>
                <a:r>
                  <a:rPr lang="en-US" sz="1500" dirty="0"/>
                  <a:t>The target parameters might not be that important and were therefore dropped.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After pruning, the classification performance of the CDAN technique was better than that of the MBM technique.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0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Both the approaches showed significant improvements over the baseline model and other discrepancy-based techniques.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Overall, the MBM technique performed best compared to CDAN in terms of classification accuracy and complexity (number of parameters).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Network learned the irrelevant features or more noise.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Fewer training images in Office-31 dataset as compared to Synthetic Signs or GTSRB dataset.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Pruning from the scratch</a:t>
                </a:r>
                <a:r>
                  <a:rPr lang="en-US" b="1" dirty="0"/>
                  <a:t> </a:t>
                </a:r>
                <a:r>
                  <a:rPr lang="en-US" dirty="0"/>
                  <a:t>strategy was not beneficial in neural network optimization.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Tweaking the hyperparameters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200" dirty="0"/>
                  <a:t>) could have yielded more promising results among the discrepancy-based methods.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SOTA: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Office31: Ours: 72%, DADA: 88.8 %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S to G : 97% Reconstruction based , Ours : 76%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Both the approaches showed significant improvements over the baseline model and other discrepancy-based techniques.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Overall, the MBM technique performed best compared to CDAN in terms of classification accuracy and complexity (number of parameters).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Network learned the irrelevant features or more noise.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Fewer training images in Office-31 dataset as compared to Synthetic Signs or GTSRB dataset.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Pruning from the scratch</a:t>
                </a:r>
                <a:r>
                  <a:rPr lang="en-US" b="1" dirty="0"/>
                  <a:t> </a:t>
                </a:r>
                <a:r>
                  <a:rPr lang="en-US" dirty="0"/>
                  <a:t>strategy was not beneficial in neural network optimization.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Tweaking the hyperparameters 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𝜆 or  𝜅</a:t>
                </a:r>
                <a:r>
                  <a:rPr lang="en-US" sz="1200" dirty="0"/>
                  <a:t>) could have yielded more promising results among the discrepancy-based methods.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5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/>
              <a:t>Traditional Machine Learning</a:t>
            </a:r>
          </a:p>
          <a:p>
            <a:pPr algn="just"/>
            <a:r>
              <a:rPr lang="en-US" dirty="0"/>
              <a:t>Availability of large-scale labeled training data</a:t>
            </a:r>
          </a:p>
          <a:p>
            <a:pPr lvl="1" algn="just">
              <a:buFont typeface="Courier New" panose="02070309020205020404" pitchFamily="49" charset="0"/>
              <a:buNone/>
            </a:pPr>
            <a:endParaRPr lang="en-US" dirty="0"/>
          </a:p>
          <a:p>
            <a:pPr algn="just"/>
            <a:r>
              <a:rPr lang="en-US" sz="1600" dirty="0"/>
              <a:t>Humans can transfer knowledge learnt previously to novel situations.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Can the machine learn the most general characteristics like humans 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Domain Adaptation (DA): Network trained on a </a:t>
            </a:r>
            <a:r>
              <a:rPr lang="en-US" sz="1600" b="1" dirty="0"/>
              <a:t>source</a:t>
            </a:r>
            <a:r>
              <a:rPr lang="en-US" sz="1600" dirty="0"/>
              <a:t> domain (for a specific task) is adapted to the </a:t>
            </a:r>
            <a:r>
              <a:rPr lang="en-US" sz="1600" b="1" dirty="0"/>
              <a:t>target</a:t>
            </a:r>
            <a:r>
              <a:rPr lang="en-US" sz="1600" dirty="0"/>
              <a:t> domain.</a:t>
            </a:r>
          </a:p>
          <a:p>
            <a:pPr algn="just"/>
            <a:r>
              <a:rPr lang="en-US" sz="1600" b="1" dirty="0"/>
              <a:t>Transfer</a:t>
            </a:r>
            <a:r>
              <a:rPr lang="en-US" sz="1600" dirty="0"/>
              <a:t> learned representations from a related task or domain to another domain.</a:t>
            </a:r>
          </a:p>
          <a:p>
            <a:pPr algn="just"/>
            <a:r>
              <a:rPr lang="en-US" sz="1600" dirty="0"/>
              <a:t>Transfer Learning is the ability to apply knowledge learned in previous tasks to novel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/>
          </a:p>
          <a:p>
            <a:pPr algn="just"/>
            <a:r>
              <a:rPr lang="en-US" sz="1200" dirty="0"/>
              <a:t>What if annotated task specific target data is less ?</a:t>
            </a:r>
            <a:endParaRPr lang="en-US" dirty="0"/>
          </a:p>
          <a:p>
            <a:endParaRPr lang="en-US" sz="1200" dirty="0"/>
          </a:p>
          <a:p>
            <a:r>
              <a:rPr lang="en-US" sz="1200" dirty="0"/>
              <a:t>The size of this shift is measured by the distance between source and target subspaces.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Difference either in the </a:t>
            </a:r>
            <a:r>
              <a:rPr lang="en-US" b="1" dirty="0"/>
              <a:t>feature space </a:t>
            </a:r>
            <a:r>
              <a:rPr lang="en-US" dirty="0"/>
              <a:t>or in the </a:t>
            </a:r>
            <a:r>
              <a:rPr lang="en-US" b="1" dirty="0"/>
              <a:t>marginal probability distribution </a:t>
            </a:r>
            <a:r>
              <a:rPr lang="en-US" dirty="0"/>
              <a:t>or even in </a:t>
            </a:r>
            <a:r>
              <a:rPr lang="en-US" b="1" dirty="0"/>
              <a:t>both</a:t>
            </a:r>
            <a:endParaRPr lang="en-US" sz="1400" b="1" dirty="0"/>
          </a:p>
          <a:p>
            <a:endParaRPr lang="en-US" sz="1200" dirty="0"/>
          </a:p>
          <a:p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500" dirty="0"/>
              <a:t>What should we do in presence of Domain Shift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Mapping the source distribution to the target distribution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Mapping both domains into common shared domain where the distributions are aligned. </a:t>
            </a:r>
            <a:r>
              <a:rPr lang="en-US" sz="1500" i="1" dirty="0"/>
              <a:t>(Ours)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Categorized into five main groups based on the technique adopted.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sz="1200" dirty="0"/>
                  <a:t>CORAL loss: A </a:t>
                </a:r>
                <a:r>
                  <a:rPr lang="en-US" sz="1200" dirty="0"/>
                  <a:t>distance between the second-order statistics (covariances) of the source and target distributions.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It is simply a </a:t>
                </a:r>
                <a:r>
                  <a:rPr lang="en-US" b="1" dirty="0"/>
                  <a:t>categorical cross-entropy</a:t>
                </a:r>
                <a:r>
                  <a:rPr lang="en-US" dirty="0"/>
                  <a:t> loss due to the presence of multiple classes in the target domain.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, where </a:t>
                </a:r>
                <a:r>
                  <a:rPr lang="en-US" i="1" dirty="0"/>
                  <a:t>t</a:t>
                </a:r>
                <a:r>
                  <a:rPr lang="en-US" dirty="0"/>
                  <a:t> denotes the number of CORAL loss layers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Hyperparameter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/>
                  <a:t> (</a:t>
                </a:r>
                <a:r>
                  <a:rPr lang="en-US" dirty="0"/>
                  <a:t>a weighting factor of the CORAL loss) </a:t>
                </a:r>
                <a:r>
                  <a:rPr lang="en-IN" dirty="0"/>
                  <a:t>: Different values were chosen like 0.5, 0.75 and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sz="1200" dirty="0"/>
                  <a:t>CORAL loss: A </a:t>
                </a:r>
                <a:r>
                  <a:rPr lang="en-US" sz="1200" dirty="0"/>
                  <a:t>distance between the second-order statistics (covariances) of the source and target distributions.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It is simply a </a:t>
                </a:r>
                <a:r>
                  <a:rPr lang="en-US" b="1" dirty="0"/>
                  <a:t>categorical cross-entropy</a:t>
                </a:r>
                <a:r>
                  <a:rPr lang="en-US" dirty="0"/>
                  <a:t> loss due to the presence of multiple classes in the target domain.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, where </a:t>
                </a:r>
                <a:r>
                  <a:rPr lang="en-US" i="1" dirty="0"/>
                  <a:t>t</a:t>
                </a:r>
                <a:r>
                  <a:rPr lang="en-US" dirty="0"/>
                  <a:t> denotes the number of CORAL loss layers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Hyperparameter </a:t>
                </a:r>
                <a:r>
                  <a:rPr lang="en-US" b="1" i="0">
                    <a:latin typeface="Cambria Math" panose="02040503050406030204" pitchFamily="18" charset="0"/>
                  </a:rPr>
                  <a:t>𝝀</a:t>
                </a:r>
                <a:r>
                  <a:rPr lang="en-IN" dirty="0"/>
                  <a:t> (</a:t>
                </a:r>
                <a:r>
                  <a:rPr lang="en-US" dirty="0"/>
                  <a:t>a weighting factor of the CORAL loss) </a:t>
                </a:r>
                <a:r>
                  <a:rPr lang="en-IN" dirty="0"/>
                  <a:t>: Different values were chosen like 0.5, 0.75 and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IN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primary goal is to solve the </a:t>
            </a:r>
            <a:r>
              <a:rPr lang="en-US" sz="1200" b="1" dirty="0"/>
              <a:t>domain shift </a:t>
            </a:r>
            <a:r>
              <a:rPr lang="en-US" sz="1200" dirty="0"/>
              <a:t>problem in various computer vision tasks by mapping both the domains into </a:t>
            </a:r>
            <a:r>
              <a:rPr lang="en-US" sz="1200" b="1" dirty="0"/>
              <a:t>a common shared domain </a:t>
            </a:r>
            <a:r>
              <a:rPr lang="en-US" sz="1200" dirty="0"/>
              <a:t>where the distributions are aligned.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Following five different DA scenarios were tried to answer the defined research questions: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Accuracy – for comparing model performances</a:t>
            </a:r>
          </a:p>
          <a:p>
            <a:r>
              <a:rPr lang="en-US" dirty="0"/>
              <a:t>Precision Recall used for Image Classification Analysis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2BDE9-316E-4D98-B1E5-FEAE0FA507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1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EEE2-4335-4928-9C0F-DDE5DF2040D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B440-16D1-41BD-8648-6C362676C34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FD57-E272-4112-8020-40DE58AF716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7B1-5BB4-451C-A59E-4D14F8C9D2C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BD35-92B5-47E8-9260-259C6500ECF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3F2-D9E5-4E92-9B9F-BED2E54E89C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074-C4D1-46B8-889E-62467194531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209-AE65-44EA-990F-27FE168E8D8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CF3A-D37F-4D31-B484-EC038F03AF1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CD241FE5-9E03-439D-8BEB-187EC93C1CB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4B66-0EE3-4080-A4B1-E79BA868506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FDD98E-F5CB-41CC-AC29-BE86E25AA3C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8.xml"/><Relationship Id="rId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1.xml"/><Relationship Id="rId1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eople.eecs.berkeley.edu/~jhoffman/domainadap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51" y="1592301"/>
            <a:ext cx="10993549" cy="1475013"/>
          </a:xfrm>
        </p:spPr>
        <p:txBody>
          <a:bodyPr>
            <a:normAutofit/>
          </a:bodyPr>
          <a:lstStyle/>
          <a:p>
            <a:r>
              <a:rPr lang="en-IN" cap="none" dirty="0"/>
              <a:t>D</a:t>
            </a:r>
            <a:r>
              <a:rPr lang="en-US" cap="none" dirty="0"/>
              <a:t>EEP DOMAIN ADAPTATION IN COMPUTER 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6" y="3067314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rAJAT</a:t>
            </a:r>
            <a:r>
              <a:rPr lang="en-US" dirty="0">
                <a:solidFill>
                  <a:schemeClr val="tx1"/>
                </a:solidFill>
              </a:rPr>
              <a:t> SHARMA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452AB99-F29F-485A-9D0F-79F5CCC7BDA9}"/>
              </a:ext>
            </a:extLst>
          </p:cNvPr>
          <p:cNvSpPr txBox="1">
            <a:spLocks/>
          </p:cNvSpPr>
          <p:nvPr/>
        </p:nvSpPr>
        <p:spPr>
          <a:xfrm>
            <a:off x="494176" y="3711120"/>
            <a:ext cx="10993546" cy="831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dirty="0"/>
              <a:t>Supervisors:</a:t>
            </a:r>
          </a:p>
          <a:p>
            <a:pPr marL="342900" indent="-342900">
              <a:lnSpc>
                <a:spcPct val="70000"/>
              </a:lnSpc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Prof. Dr. Michael </a:t>
            </a:r>
            <a:r>
              <a:rPr lang="en-US" dirty="0" err="1">
                <a:solidFill>
                  <a:schemeClr val="tx1"/>
                </a:solidFill>
              </a:rPr>
              <a:t>Granitzer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lnSpc>
                <a:spcPct val="70000"/>
              </a:lnSpc>
              <a:buClrTx/>
              <a:buFont typeface="+mj-lt"/>
              <a:buAutoNum type="arabicPeriod"/>
            </a:pPr>
            <a:r>
              <a:rPr lang="de-DE" i="0" u="none" strike="noStrike" baseline="0" dirty="0">
                <a:solidFill>
                  <a:schemeClr val="tx1"/>
                </a:solidFill>
              </a:rPr>
              <a:t>PROF. DR. HARALD KOSCH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47BD-38F7-4868-9DB4-0F0B89AE1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F180A-5215-498D-8FE0-24A8D2E3BB43}"/>
              </a:ext>
            </a:extLst>
          </p:cNvPr>
          <p:cNvSpPr txBox="1"/>
          <p:nvPr/>
        </p:nvSpPr>
        <p:spPr>
          <a:xfrm>
            <a:off x="494176" y="4778958"/>
            <a:ext cx="6094902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de-DE" sz="1600" i="0" u="none" strike="noStrike" baseline="0" dirty="0">
                <a:solidFill>
                  <a:schemeClr val="accent1"/>
                </a:solidFill>
              </a:rPr>
              <a:t>ADVISOR: </a:t>
            </a:r>
            <a:r>
              <a:rPr lang="en-US" sz="1600" i="0" u="none" strike="noStrike" baseline="0" dirty="0"/>
              <a:t>MR. SAHIB JULKA</a:t>
            </a:r>
            <a:endParaRPr lang="en-US" sz="1600" dirty="0"/>
          </a:p>
          <a:p>
            <a:pPr>
              <a:lnSpc>
                <a:spcPct val="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6. D</a:t>
            </a:r>
            <a:r>
              <a:rPr lang="en-US" cap="none" dirty="0"/>
              <a:t>omain Adaptation Scenarios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422D0C9C-E94E-4480-9D00-E59F57A53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94960" y="4746406"/>
            <a:ext cx="1828800" cy="18288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D5A9481-5707-4146-9EE5-914960D7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92825"/>
              </p:ext>
            </p:extLst>
          </p:nvPr>
        </p:nvGraphicFramePr>
        <p:xfrm>
          <a:off x="6753801" y="1272568"/>
          <a:ext cx="3665343" cy="206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106">
                  <a:extLst>
                    <a:ext uri="{9D8B030D-6E8A-4147-A177-3AD203B41FA5}">
                      <a16:colId xmlns:a16="http://schemas.microsoft.com/office/drawing/2014/main" val="3726691642"/>
                    </a:ext>
                  </a:extLst>
                </a:gridCol>
                <a:gridCol w="1181257">
                  <a:extLst>
                    <a:ext uri="{9D8B030D-6E8A-4147-A177-3AD203B41FA5}">
                      <a16:colId xmlns:a16="http://schemas.microsoft.com/office/drawing/2014/main" val="795346373"/>
                    </a:ext>
                  </a:extLst>
                </a:gridCol>
                <a:gridCol w="877980">
                  <a:extLst>
                    <a:ext uri="{9D8B030D-6E8A-4147-A177-3AD203B41FA5}">
                      <a16:colId xmlns:a16="http://schemas.microsoft.com/office/drawing/2014/main" val="4167065845"/>
                    </a:ext>
                  </a:extLst>
                </a:gridCol>
              </a:tblGrid>
              <a:tr h="32839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baseline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Train Images</a:t>
                      </a:r>
                      <a:endParaRPr lang="de-DE" sz="1200" b="0" i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  <a:endParaRPr lang="de-DE" sz="1200" b="0" i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88486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Office-31 (Amazon, Webcam, DSLR domains)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- 4652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- 2818, W – 795, D – 498)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98125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Synthetic Signs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(Simulated Traffic signals)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100K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16343"/>
                  </a:ext>
                </a:extLst>
              </a:tr>
              <a:tr h="2714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GTSRB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(Traffic Signals)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51,839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de-D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39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CCE3B78-E468-4351-A52B-B9252BD176F2}"/>
              </a:ext>
            </a:extLst>
          </p:cNvPr>
          <p:cNvSpPr txBox="1"/>
          <p:nvPr/>
        </p:nvSpPr>
        <p:spPr>
          <a:xfrm>
            <a:off x="5356745" y="1622827"/>
            <a:ext cx="9340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(Amazon)</a:t>
            </a:r>
            <a:endParaRPr lang="de-DE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D6716-2371-4EEF-BF1D-5CBD49C0A21E}"/>
              </a:ext>
            </a:extLst>
          </p:cNvPr>
          <p:cNvSpPr txBox="1"/>
          <p:nvPr/>
        </p:nvSpPr>
        <p:spPr>
          <a:xfrm>
            <a:off x="569263" y="3529012"/>
            <a:ext cx="1054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GTSRB dataset</a:t>
            </a:r>
            <a:endParaRPr lang="de-DE" sz="14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F5EC7-DFEF-4B5F-A96E-F11520B20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855" y="1372967"/>
            <a:ext cx="3522812" cy="1718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961CA7-705F-4DD9-BAF5-738ACA179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2106" y="3529012"/>
            <a:ext cx="2964079" cy="2068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79F855-F4A6-41F2-9A35-CD21D6F9E5F2}"/>
              </a:ext>
            </a:extLst>
          </p:cNvPr>
          <p:cNvSpPr txBox="1"/>
          <p:nvPr/>
        </p:nvSpPr>
        <p:spPr>
          <a:xfrm>
            <a:off x="5368749" y="2690563"/>
            <a:ext cx="953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(DSLR)</a:t>
            </a:r>
            <a:endParaRPr lang="de-DE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C91EB-4AC1-4A4E-A5E3-99A3A7915661}"/>
              </a:ext>
            </a:extLst>
          </p:cNvPr>
          <p:cNvSpPr txBox="1"/>
          <p:nvPr/>
        </p:nvSpPr>
        <p:spPr>
          <a:xfrm>
            <a:off x="5368749" y="2162939"/>
            <a:ext cx="9340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(Webcam)</a:t>
            </a:r>
            <a:endParaRPr lang="de-DE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F8BD44-9975-4235-923B-C76B06D1AF96}"/>
              </a:ext>
            </a:extLst>
          </p:cNvPr>
          <p:cNvSpPr txBox="1"/>
          <p:nvPr/>
        </p:nvSpPr>
        <p:spPr>
          <a:xfrm>
            <a:off x="575448" y="1391082"/>
            <a:ext cx="1124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Office-31 dataset</a:t>
            </a:r>
            <a:endParaRPr lang="de-DE" sz="1400" b="1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7A03-1670-44E9-9EFD-5CC97D4460BD}"/>
              </a:ext>
            </a:extLst>
          </p:cNvPr>
          <p:cNvCxnSpPr>
            <a:cxnSpLocks/>
          </p:cNvCxnSpPr>
          <p:nvPr/>
        </p:nvCxnSpPr>
        <p:spPr>
          <a:xfrm>
            <a:off x="7522507" y="4669427"/>
            <a:ext cx="24884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57237F-5C8A-4879-A942-8E5C8B8A5026}"/>
              </a:ext>
            </a:extLst>
          </p:cNvPr>
          <p:cNvCxnSpPr>
            <a:cxnSpLocks/>
          </p:cNvCxnSpPr>
          <p:nvPr/>
        </p:nvCxnSpPr>
        <p:spPr>
          <a:xfrm>
            <a:off x="7522507" y="4879625"/>
            <a:ext cx="24884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783217-BD3B-450A-B198-24A3EE01C53D}"/>
              </a:ext>
            </a:extLst>
          </p:cNvPr>
          <p:cNvCxnSpPr>
            <a:cxnSpLocks/>
          </p:cNvCxnSpPr>
          <p:nvPr/>
        </p:nvCxnSpPr>
        <p:spPr>
          <a:xfrm>
            <a:off x="8181787" y="4251125"/>
            <a:ext cx="28842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66A381-4260-49AA-B5B3-54767C1B83CB}"/>
              </a:ext>
            </a:extLst>
          </p:cNvPr>
          <p:cNvSpPr txBox="1"/>
          <p:nvPr/>
        </p:nvSpPr>
        <p:spPr>
          <a:xfrm>
            <a:off x="6428897" y="3637577"/>
            <a:ext cx="43151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500" dirty="0"/>
              <a:t>     Following five different DA scenarios were tried:</a:t>
            </a:r>
          </a:p>
          <a:p>
            <a:pPr>
              <a:buClr>
                <a:schemeClr val="accent1"/>
              </a:buClr>
            </a:pPr>
            <a:endParaRPr lang="en-US" sz="1500" dirty="0"/>
          </a:p>
          <a:p>
            <a:pPr marL="800100" lvl="1" indent="-342900" algn="just">
              <a:buClr>
                <a:schemeClr val="accent1"/>
              </a:buClr>
              <a:buFont typeface="+mj-lt"/>
              <a:buAutoNum type="arabicParenR"/>
            </a:pPr>
            <a:r>
              <a:rPr lang="en-IN" sz="1400" dirty="0"/>
              <a:t>Amazon(A)         Webcam(W) images</a:t>
            </a:r>
          </a:p>
          <a:p>
            <a:pPr marL="800100" lvl="1" indent="-342900" algn="just">
              <a:buClr>
                <a:schemeClr val="accent1"/>
              </a:buClr>
              <a:buFont typeface="+mj-lt"/>
              <a:buAutoNum type="arabicParenR"/>
            </a:pPr>
            <a:r>
              <a:rPr lang="en-IN" sz="1400" dirty="0"/>
              <a:t>Amazon        DSLR(D) images</a:t>
            </a:r>
          </a:p>
          <a:p>
            <a:pPr marL="800100" lvl="1" indent="-342900" algn="just">
              <a:buClr>
                <a:schemeClr val="accent1"/>
              </a:buClr>
              <a:buFont typeface="+mj-lt"/>
              <a:buAutoNum type="arabicParenR"/>
            </a:pPr>
            <a:r>
              <a:rPr lang="en-IN" sz="1400" dirty="0"/>
              <a:t>W        A images</a:t>
            </a:r>
          </a:p>
          <a:p>
            <a:pPr marL="800100" lvl="1" indent="-342900" algn="just">
              <a:buClr>
                <a:schemeClr val="accent1"/>
              </a:buClr>
              <a:buFont typeface="+mj-lt"/>
              <a:buAutoNum type="arabicParenR"/>
            </a:pPr>
            <a:r>
              <a:rPr lang="en-IN" sz="1400" dirty="0"/>
              <a:t>D         A images</a:t>
            </a:r>
          </a:p>
          <a:p>
            <a:pPr marL="800100" lvl="1" indent="-342900" algn="just">
              <a:buClr>
                <a:schemeClr val="accent1"/>
              </a:buClr>
              <a:buFont typeface="+mj-lt"/>
              <a:buAutoNum type="arabicParenR"/>
            </a:pPr>
            <a:r>
              <a:rPr lang="en-IN" sz="1400" dirty="0"/>
              <a:t>Synthetic-Signs(S)          GTSRB(G) signs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AAB6CD-8740-40FD-B7E4-5814E4BFF8B2}"/>
              </a:ext>
            </a:extLst>
          </p:cNvPr>
          <p:cNvCxnSpPr>
            <a:cxnSpLocks/>
          </p:cNvCxnSpPr>
          <p:nvPr/>
        </p:nvCxnSpPr>
        <p:spPr>
          <a:xfrm>
            <a:off x="7986341" y="4468756"/>
            <a:ext cx="24884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3DED4D-57B6-48E6-B7B9-447FA06E65B9}"/>
              </a:ext>
            </a:extLst>
          </p:cNvPr>
          <p:cNvCxnSpPr>
            <a:cxnSpLocks/>
          </p:cNvCxnSpPr>
          <p:nvPr/>
        </p:nvCxnSpPr>
        <p:spPr>
          <a:xfrm>
            <a:off x="8749956" y="5106282"/>
            <a:ext cx="32693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7D273E-F0E6-41B1-AB42-2D7C7D4E546E}"/>
              </a:ext>
            </a:extLst>
          </p:cNvPr>
          <p:cNvSpPr txBox="1"/>
          <p:nvPr/>
        </p:nvSpPr>
        <p:spPr>
          <a:xfrm>
            <a:off x="5247366" y="1198504"/>
            <a:ext cx="104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Domains</a:t>
            </a:r>
            <a:endParaRPr lang="de-DE" sz="1400" b="1" i="1" dirty="0"/>
          </a:p>
        </p:txBody>
      </p:sp>
    </p:spTree>
    <p:extLst>
      <p:ext uri="{BB962C8B-B14F-4D97-AF65-F5344CB8AC3E}">
        <p14:creationId xmlns:p14="http://schemas.microsoft.com/office/powerpoint/2010/main" val="338197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7. E</a:t>
            </a:r>
            <a:r>
              <a:rPr lang="en-US" cap="none" dirty="0"/>
              <a:t>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256312" cy="4977252"/>
          </a:xfrm>
        </p:spPr>
        <p:txBody>
          <a:bodyPr anchor="t">
            <a:normAutofit lnSpcReduction="10000"/>
          </a:bodyPr>
          <a:lstStyle/>
          <a:p>
            <a:pPr marL="285750" lvl="1" indent="-285750"/>
            <a:r>
              <a:rPr lang="en-IN" sz="1600" dirty="0"/>
              <a:t>Data Augmentation 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Colour Augmentations (random hue, random saturation, random brightness, random contrast)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Random greyscale conversions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Addition of random gaussian noise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Horizontal flipping (only in Office-31 dataset)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20% probability for randomizations</a:t>
            </a:r>
          </a:p>
          <a:p>
            <a:pPr marL="285750" lvl="1" indent="-285750"/>
            <a:r>
              <a:rPr lang="en-IN" sz="1600" dirty="0"/>
              <a:t>Evaluation Metrics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Classification accuracy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Precision, Recall, F1-Score and Confusion Matrix</a:t>
            </a:r>
          </a:p>
          <a:p>
            <a:pPr marL="285750" lvl="1" indent="-285750"/>
            <a:r>
              <a:rPr lang="en-IN" sz="1600" dirty="0"/>
              <a:t>Experimental Configurations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Optimizer</a:t>
            </a:r>
            <a:r>
              <a:rPr lang="en-IN" b="1" dirty="0"/>
              <a:t>:</a:t>
            </a:r>
            <a:r>
              <a:rPr lang="en-IN" dirty="0"/>
              <a:t> Adam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Base epochs</a:t>
            </a:r>
            <a:r>
              <a:rPr lang="en-IN" b="1" dirty="0"/>
              <a:t>:</a:t>
            </a:r>
            <a:r>
              <a:rPr lang="en-IN" dirty="0"/>
              <a:t> 50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Learning Rate</a:t>
            </a:r>
            <a:r>
              <a:rPr lang="en-IN" b="1" dirty="0"/>
              <a:t>: </a:t>
            </a:r>
            <a:r>
              <a:rPr lang="en-IN" dirty="0"/>
              <a:t>0.0001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Weight initialization: He-Normal distribution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Early stopping </a:t>
            </a:r>
            <a:r>
              <a:rPr lang="en-US" dirty="0"/>
              <a:t>and </a:t>
            </a:r>
            <a:r>
              <a:rPr lang="en-US" b="1" dirty="0"/>
              <a:t>reducing learning rate on plateau </a:t>
            </a:r>
            <a:r>
              <a:rPr lang="en-US" dirty="0"/>
              <a:t>were applied.</a:t>
            </a:r>
            <a:endParaRPr lang="en-IN" sz="1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422D0C9C-E94E-4480-9D00-E59F57A53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008704" y="4777676"/>
            <a:ext cx="1828800" cy="1828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2D7B31-62C2-4B39-A55E-8725111E6794}"/>
              </a:ext>
            </a:extLst>
          </p:cNvPr>
          <p:cNvSpPr txBox="1">
            <a:spLocks/>
          </p:cNvSpPr>
          <p:nvPr/>
        </p:nvSpPr>
        <p:spPr>
          <a:xfrm>
            <a:off x="6857706" y="1446659"/>
            <a:ext cx="4638877" cy="3524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189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4569"/>
            <a:ext cx="11029616" cy="1188720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cap="none" dirty="0"/>
              <a:t>Results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63EF9A9-4D63-4B5A-ACCD-656709772830}"/>
              </a:ext>
            </a:extLst>
          </p:cNvPr>
          <p:cNvSpPr txBox="1">
            <a:spLocks/>
          </p:cNvSpPr>
          <p:nvPr/>
        </p:nvSpPr>
        <p:spPr>
          <a:xfrm>
            <a:off x="6095833" y="1446662"/>
            <a:ext cx="5514807" cy="4528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IN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23E4670-0F35-44D0-B18B-1944B5B4D062}"/>
              </a:ext>
            </a:extLst>
          </p:cNvPr>
          <p:cNvSpPr txBox="1">
            <a:spLocks/>
          </p:cNvSpPr>
          <p:nvPr/>
        </p:nvSpPr>
        <p:spPr>
          <a:xfrm>
            <a:off x="6095832" y="1446661"/>
            <a:ext cx="5514807" cy="4528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89E0ED7-D661-4213-9429-2102146A8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3137"/>
              </p:ext>
            </p:extLst>
          </p:nvPr>
        </p:nvGraphicFramePr>
        <p:xfrm>
          <a:off x="2450082" y="1446660"/>
          <a:ext cx="6573844" cy="342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705">
                  <a:extLst>
                    <a:ext uri="{9D8B030D-6E8A-4147-A177-3AD203B41FA5}">
                      <a16:colId xmlns:a16="http://schemas.microsoft.com/office/drawing/2014/main" val="1693484839"/>
                    </a:ext>
                  </a:extLst>
                </a:gridCol>
                <a:gridCol w="836509">
                  <a:extLst>
                    <a:ext uri="{9D8B030D-6E8A-4147-A177-3AD203B41FA5}">
                      <a16:colId xmlns:a16="http://schemas.microsoft.com/office/drawing/2014/main" val="2360183540"/>
                    </a:ext>
                  </a:extLst>
                </a:gridCol>
                <a:gridCol w="966353">
                  <a:extLst>
                    <a:ext uri="{9D8B030D-6E8A-4147-A177-3AD203B41FA5}">
                      <a16:colId xmlns:a16="http://schemas.microsoft.com/office/drawing/2014/main" val="4225559099"/>
                    </a:ext>
                  </a:extLst>
                </a:gridCol>
                <a:gridCol w="1000560">
                  <a:extLst>
                    <a:ext uri="{9D8B030D-6E8A-4147-A177-3AD203B41FA5}">
                      <a16:colId xmlns:a16="http://schemas.microsoft.com/office/drawing/2014/main" val="2562229565"/>
                    </a:ext>
                  </a:extLst>
                </a:gridCol>
                <a:gridCol w="1034768">
                  <a:extLst>
                    <a:ext uri="{9D8B030D-6E8A-4147-A177-3AD203B41FA5}">
                      <a16:colId xmlns:a16="http://schemas.microsoft.com/office/drawing/2014/main" val="3537367471"/>
                    </a:ext>
                  </a:extLst>
                </a:gridCol>
                <a:gridCol w="957802">
                  <a:extLst>
                    <a:ext uri="{9D8B030D-6E8A-4147-A177-3AD203B41FA5}">
                      <a16:colId xmlns:a16="http://schemas.microsoft.com/office/drawing/2014/main" val="573220815"/>
                    </a:ext>
                  </a:extLst>
                </a:gridCol>
                <a:gridCol w="932147">
                  <a:extLst>
                    <a:ext uri="{9D8B030D-6E8A-4147-A177-3AD203B41FA5}">
                      <a16:colId xmlns:a16="http://schemas.microsoft.com/office/drawing/2014/main" val="1004767982"/>
                    </a:ext>
                  </a:extLst>
                </a:gridCol>
              </a:tblGrid>
              <a:tr h="4052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/>
                        <a:t>DA Scenario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/>
                        <a:t>(Original)</a:t>
                      </a:r>
                    </a:p>
                    <a:p>
                      <a:pPr algn="ctr"/>
                      <a:r>
                        <a:rPr lang="en-US" sz="1200" b="0" i="1" baseline="0" dirty="0"/>
                        <a:t>(W/ DA)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i="1" baseline="0" dirty="0"/>
                        <a:t>(</a:t>
                      </a:r>
                      <a:r>
                        <a:rPr lang="en-US" sz="1200" b="0" i="1" baseline="0" dirty="0" err="1"/>
                        <a:t>Xception</a:t>
                      </a:r>
                      <a:r>
                        <a:rPr lang="en-US" sz="1200" b="0" i="1" baseline="0" dirty="0"/>
                        <a:t>)</a:t>
                      </a:r>
                    </a:p>
                    <a:p>
                      <a:pPr algn="ctr"/>
                      <a:r>
                        <a:rPr lang="en-US" sz="1200" b="0" i="1" baseline="0" dirty="0"/>
                        <a:t>W/O DA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dirty="0"/>
                        <a:t>MBM</a:t>
                      </a:r>
                      <a:endParaRPr lang="en-US" sz="1200" b="0" i="1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i="0" baseline="-25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dirty="0"/>
                        <a:t>CDAN</a:t>
                      </a:r>
                      <a:endParaRPr lang="en-US" sz="1200" b="0" i="1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80262"/>
                  </a:ext>
                </a:extLst>
              </a:tr>
              <a:tr h="33735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W/ Aug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bg1"/>
                          </a:solidFill>
                        </a:rPr>
                        <a:t>W/O Aug</a:t>
                      </a:r>
                      <a:endParaRPr lang="en-US" sz="1200" b="0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bg1"/>
                          </a:solidFill>
                        </a:rPr>
                        <a:t>W/ Aug</a:t>
                      </a:r>
                      <a:endParaRPr lang="de-DE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bg1"/>
                          </a:solidFill>
                        </a:rPr>
                        <a:t>W/O Aug</a:t>
                      </a:r>
                      <a:endParaRPr lang="de-DE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98325"/>
                  </a:ext>
                </a:extLst>
              </a:tr>
              <a:tr h="43118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</a:rPr>
                        <a:t> W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66.40 %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76.34 %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 dirty="0">
                          <a:solidFill>
                            <a:schemeClr val="dk1"/>
                          </a:solidFill>
                        </a:rPr>
                        <a:t>80.40 %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75.80 </a:t>
                      </a:r>
                      <a:r>
                        <a:rPr lang="en-US" sz="1200" dirty="0"/>
                        <a:t>%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76.13 % </a:t>
                      </a:r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9071"/>
                  </a:ext>
                </a:extLst>
              </a:tr>
              <a:tr h="43118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sym typeface="Wingdings" panose="05000000000000000000" pitchFamily="2" charset="2"/>
                        </a:rPr>
                        <a:t> D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66.80 %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77.84 %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 dirty="0">
                          <a:solidFill>
                            <a:schemeClr val="dk1"/>
                          </a:solidFill>
                        </a:rPr>
                        <a:t>81 %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80.61 </a:t>
                      </a:r>
                      <a:r>
                        <a:rPr lang="en-US" sz="1200" dirty="0"/>
                        <a:t>%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79.26 %</a:t>
                      </a:r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5939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60.40 %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0" kern="1200" dirty="0">
                          <a:solidFill>
                            <a:schemeClr val="dk1"/>
                          </a:solidFill>
                        </a:rPr>
                        <a:t>63.50 %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60.36 </a:t>
                      </a:r>
                      <a:r>
                        <a:rPr lang="en-US" sz="1200" dirty="0"/>
                        <a:t>%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63.10 %</a:t>
                      </a:r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53889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51.04 %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60.82 %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62.36 %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58.60 </a:t>
                      </a:r>
                      <a:r>
                        <a:rPr lang="en-US" sz="1200" dirty="0"/>
                        <a:t>%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61.43 %</a:t>
                      </a:r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32947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66.05 %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77.75 %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75.73 %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74.20 </a:t>
                      </a:r>
                      <a:r>
                        <a:rPr lang="en-US" sz="1200" dirty="0"/>
                        <a:t>%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76.86 %</a:t>
                      </a:r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61863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59.64 %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62.63 %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72.60 %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71.35 %</a:t>
                      </a:r>
                      <a:endParaRPr lang="de-DE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236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1B5D0CE-C090-4BFA-9E6C-A23F0FB6FD50}"/>
              </a:ext>
            </a:extLst>
          </p:cNvPr>
          <p:cNvSpPr/>
          <p:nvPr/>
        </p:nvSpPr>
        <p:spPr>
          <a:xfrm>
            <a:off x="4302244" y="4843200"/>
            <a:ext cx="3252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Test classification accuracy comparisons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E4DC2-D93B-49DF-94DA-97D119B032C5}"/>
              </a:ext>
            </a:extLst>
          </p:cNvPr>
          <p:cNvSpPr txBox="1">
            <a:spLocks/>
          </p:cNvSpPr>
          <p:nvPr/>
        </p:nvSpPr>
        <p:spPr>
          <a:xfrm>
            <a:off x="581024" y="5453874"/>
            <a:ext cx="10348684" cy="76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77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8.1. </a:t>
            </a:r>
            <a:r>
              <a:rPr lang="en-US" cap="none" dirty="0"/>
              <a:t>Results (cont.)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7" name="Graphic 6" descr="Monthly calendar">
            <a:extLst>
              <a:ext uri="{FF2B5EF4-FFF2-40B4-BE49-F238E27FC236}">
                <a16:creationId xmlns:a16="http://schemas.microsoft.com/office/drawing/2014/main" id="{52A1A9C9-DF47-4B13-A8FF-890579E2D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082473" y="4777676"/>
            <a:ext cx="1828800" cy="1828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A94A-E9C4-42B4-896D-EBBB0D04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0427"/>
            <a:ext cx="10742590" cy="4554923"/>
          </a:xfrm>
        </p:spPr>
        <p:txBody>
          <a:bodyPr anchor="t">
            <a:normAutofit/>
          </a:bodyPr>
          <a:lstStyle/>
          <a:p>
            <a:r>
              <a:rPr lang="en-US" sz="1600" dirty="0" err="1"/>
              <a:t>Xception</a:t>
            </a:r>
            <a:r>
              <a:rPr lang="en-US" sz="1600" dirty="0"/>
              <a:t> CNN (Original W/ DA vs </a:t>
            </a:r>
            <a:r>
              <a:rPr lang="en-US" sz="1600" dirty="0" err="1"/>
              <a:t>Xception</a:t>
            </a:r>
            <a:r>
              <a:rPr lang="en-US" sz="1600" dirty="0"/>
              <a:t> W/O DA)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Tested different networks such as ResNet32, VGG16, ResNet50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About 3 % performance improvement in the average classification accuracy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 accuracies: Original W/DA – 59.64% vs </a:t>
            </a:r>
            <a:r>
              <a:rPr lang="en-US" dirty="0" err="1"/>
              <a:t>Xception</a:t>
            </a:r>
            <a:r>
              <a:rPr lang="en-US" dirty="0"/>
              <a:t> W/O DA – 62.63%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Modified depth wise separable convolution blocks, residual connections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61 million </a:t>
            </a:r>
            <a:r>
              <a:rPr lang="en-US" dirty="0"/>
              <a:t>parameters (</a:t>
            </a:r>
            <a:r>
              <a:rPr lang="en-US" dirty="0" err="1"/>
              <a:t>Alexnet</a:t>
            </a:r>
            <a:r>
              <a:rPr lang="en-US" dirty="0"/>
              <a:t>) vs </a:t>
            </a:r>
            <a:r>
              <a:rPr lang="en-US" b="1" dirty="0"/>
              <a:t>22.8 million </a:t>
            </a:r>
            <a:r>
              <a:rPr lang="en-US" dirty="0"/>
              <a:t>parameters (</a:t>
            </a:r>
            <a:r>
              <a:rPr lang="en-US" dirty="0" err="1"/>
              <a:t>Xception</a:t>
            </a:r>
            <a:r>
              <a:rPr lang="en-US" dirty="0"/>
              <a:t>)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sz="1600" dirty="0"/>
              <a:t>MBM &amp; CDAN techniques (W/ DA vs W/O DA).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8 % improvement in the average classification accuracy (considered W/ Aug accuracies)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 accuracies: No DA - 62.63% vs MBM - 70.63% vs CDAN - 69.91%.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5545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8.2. </a:t>
            </a:r>
            <a:r>
              <a:rPr lang="en-US" cap="none" dirty="0"/>
              <a:t>Results (cont.)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7" name="Graphic 6" descr="Monthly calendar">
            <a:extLst>
              <a:ext uri="{FF2B5EF4-FFF2-40B4-BE49-F238E27FC236}">
                <a16:creationId xmlns:a16="http://schemas.microsoft.com/office/drawing/2014/main" id="{52A1A9C9-DF47-4B13-A8FF-890579E2D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082473" y="4777676"/>
            <a:ext cx="1828800" cy="1828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A94A-E9C4-42B4-896D-EBBB0D04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0427"/>
            <a:ext cx="10899608" cy="4554923"/>
          </a:xfrm>
        </p:spPr>
        <p:txBody>
          <a:bodyPr anchor="t">
            <a:normAutofit/>
          </a:bodyPr>
          <a:lstStyle/>
          <a:p>
            <a:pPr algn="just"/>
            <a:r>
              <a:rPr lang="en-US" sz="1600" dirty="0"/>
              <a:t>MBM vs CDAN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Both were comparable in average accuracies,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MBM performed better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r>
              <a:rPr lang="en-US" sz="1600" dirty="0"/>
              <a:t>Data Augmentation - Ablation Study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Average accuracy of W/O Aug.  vs average accuracy of W/ Aug.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For S </a:t>
            </a:r>
            <a:r>
              <a:rPr lang="en-US" dirty="0">
                <a:sym typeface="Wingdings" panose="05000000000000000000" pitchFamily="2" charset="2"/>
              </a:rPr>
              <a:t> G scenario, </a:t>
            </a:r>
            <a:r>
              <a:rPr lang="en-US" b="1" dirty="0"/>
              <a:t>77.75% </a:t>
            </a:r>
            <a:r>
              <a:rPr lang="en-US" dirty="0"/>
              <a:t>(W/ Aug accuracy) was better than </a:t>
            </a:r>
            <a:r>
              <a:rPr lang="en-US" b="1" dirty="0"/>
              <a:t>75.73% </a:t>
            </a:r>
            <a:r>
              <a:rPr lang="en-US" dirty="0"/>
              <a:t>(W/O Aug accuracy)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Availability of sufficient training data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0716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4569"/>
            <a:ext cx="11029616" cy="1188720"/>
          </a:xfrm>
        </p:spPr>
        <p:txBody>
          <a:bodyPr/>
          <a:lstStyle/>
          <a:p>
            <a:r>
              <a:rPr lang="en-US" dirty="0"/>
              <a:t>8.3. </a:t>
            </a:r>
            <a:r>
              <a:rPr lang="en-US" cap="none" dirty="0"/>
              <a:t>Results (cont.)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63EF9A9-4D63-4B5A-ACCD-656709772830}"/>
              </a:ext>
            </a:extLst>
          </p:cNvPr>
          <p:cNvSpPr txBox="1">
            <a:spLocks/>
          </p:cNvSpPr>
          <p:nvPr/>
        </p:nvSpPr>
        <p:spPr>
          <a:xfrm>
            <a:off x="6095833" y="1446662"/>
            <a:ext cx="5514807" cy="4528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IN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23E4670-0F35-44D0-B18B-1944B5B4D062}"/>
              </a:ext>
            </a:extLst>
          </p:cNvPr>
          <p:cNvSpPr txBox="1">
            <a:spLocks/>
          </p:cNvSpPr>
          <p:nvPr/>
        </p:nvSpPr>
        <p:spPr>
          <a:xfrm>
            <a:off x="6095832" y="1446661"/>
            <a:ext cx="5514807" cy="4528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56370-B789-4376-A26D-45F5D24B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5" y="1231898"/>
            <a:ext cx="5421667" cy="4281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2E3BAF-0695-4267-8490-C398692F9169}"/>
              </a:ext>
            </a:extLst>
          </p:cNvPr>
          <p:cNvSpPr txBox="1"/>
          <p:nvPr/>
        </p:nvSpPr>
        <p:spPr>
          <a:xfrm>
            <a:off x="2048967" y="5584300"/>
            <a:ext cx="2095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(A </a:t>
            </a:r>
            <a:r>
              <a:rPr lang="en-US" sz="1400" dirty="0">
                <a:sym typeface="Wingdings" panose="05000000000000000000" pitchFamily="2" charset="2"/>
              </a:rPr>
              <a:t> W accuracy graphs</a:t>
            </a:r>
            <a:r>
              <a:rPr lang="en-US" sz="1400" dirty="0"/>
              <a:t>)</a:t>
            </a:r>
            <a:endParaRPr lang="en-US" sz="1400" b="0" i="0" u="none" strike="noStrike" baseline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122F3-4CB6-44C4-B65A-237A101AA165}"/>
              </a:ext>
            </a:extLst>
          </p:cNvPr>
          <p:cNvSpPr txBox="1"/>
          <p:nvPr/>
        </p:nvSpPr>
        <p:spPr>
          <a:xfrm>
            <a:off x="7639532" y="5592602"/>
            <a:ext cx="2503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(S </a:t>
            </a:r>
            <a:r>
              <a:rPr lang="en-US" sz="1400" dirty="0">
                <a:sym typeface="Wingdings" panose="05000000000000000000" pitchFamily="2" charset="2"/>
              </a:rPr>
              <a:t> G accuracy graphs</a:t>
            </a:r>
            <a:r>
              <a:rPr lang="en-US" sz="1400" dirty="0"/>
              <a:t>)</a:t>
            </a:r>
            <a:endParaRPr lang="en-US" sz="1400" b="0" i="0" u="none" strike="noStrike" baseline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8D0BBB-F5EA-480D-9274-A2061F5780DA}"/>
              </a:ext>
            </a:extLst>
          </p:cNvPr>
          <p:cNvCxnSpPr>
            <a:cxnSpLocks/>
          </p:cNvCxnSpPr>
          <p:nvPr/>
        </p:nvCxnSpPr>
        <p:spPr>
          <a:xfrm>
            <a:off x="5892888" y="1231897"/>
            <a:ext cx="35787" cy="562610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409F73-DD94-43DE-AC51-782877BF62B5}"/>
              </a:ext>
            </a:extLst>
          </p:cNvPr>
          <p:cNvCxnSpPr>
            <a:cxnSpLocks/>
          </p:cNvCxnSpPr>
          <p:nvPr/>
        </p:nvCxnSpPr>
        <p:spPr>
          <a:xfrm flipV="1">
            <a:off x="0" y="1203289"/>
            <a:ext cx="12192000" cy="2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D8056DD-4FE5-4CE9-AFC7-C2660ACB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878" y="1231898"/>
            <a:ext cx="5514808" cy="42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3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8.4. </a:t>
            </a:r>
            <a:r>
              <a:rPr lang="en-US" cap="none" dirty="0"/>
              <a:t>Pruning Results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7" name="Graphic 6" descr="Monthly calendar">
            <a:extLst>
              <a:ext uri="{FF2B5EF4-FFF2-40B4-BE49-F238E27FC236}">
                <a16:creationId xmlns:a16="http://schemas.microsoft.com/office/drawing/2014/main" id="{52A1A9C9-DF47-4B13-A8FF-890579E2D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082473" y="4777676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D7A94A-E9C4-42B4-896D-EBBB0D04D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20427"/>
                <a:ext cx="11029615" cy="4554923"/>
              </a:xfrm>
            </p:spPr>
            <p:txBody>
              <a:bodyPr anchor="t"/>
              <a:lstStyle/>
              <a:p>
                <a:r>
                  <a:rPr lang="en-US" sz="1600" dirty="0"/>
                  <a:t>MBM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Test accuracy decreased significantly with increasing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For S </a:t>
                </a:r>
                <a:r>
                  <a:rPr lang="en-US" dirty="0">
                    <a:sym typeface="Wingdings" panose="05000000000000000000" pitchFamily="2" charset="2"/>
                  </a:rPr>
                  <a:t> G scenario, (only 7% drop in performance at 90% pruning)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Performance dependency on the training set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1600" dirty="0"/>
              </a:p>
              <a:p>
                <a:r>
                  <a:rPr lang="en-US" sz="1600" dirty="0"/>
                  <a:t>CDAN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No significant reduction in test accuracy even when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500" dirty="0"/>
                  <a:t> = 90%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The model could be over-parameterized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The target parameters might not be that important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r>
                  <a:rPr lang="en-US" sz="1600" dirty="0"/>
                  <a:t>MBM vs CDAN performance comparison after pruning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D7A94A-E9C4-42B4-896D-EBBB0D04D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20427"/>
                <a:ext cx="11029615" cy="4554923"/>
              </a:xfrm>
              <a:blipFill>
                <a:blip r:embed="rId6"/>
                <a:stretch>
                  <a:fillRect l="-110" t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8.5. </a:t>
            </a:r>
            <a:r>
              <a:rPr lang="en-US" cap="none" dirty="0"/>
              <a:t>Pruning Results (cont.)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6D387-7D14-413B-97C8-2E78C199D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5391" y="1266843"/>
            <a:ext cx="4953739" cy="5241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23D150-668E-4DEB-889B-5CA06C1B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60" y="1267217"/>
            <a:ext cx="5054249" cy="5256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6864E2-0FAC-4E12-9219-3EE8AE0C2118}"/>
              </a:ext>
            </a:extLst>
          </p:cNvPr>
          <p:cNvSpPr txBox="1"/>
          <p:nvPr/>
        </p:nvSpPr>
        <p:spPr>
          <a:xfrm>
            <a:off x="3237569" y="5361503"/>
            <a:ext cx="2095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(MBM pruning results)</a:t>
            </a:r>
            <a:endParaRPr lang="en-US" sz="1400" b="0" i="0" u="none" strike="noStrike" baseline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A59E8-079B-4E90-92FC-E2F2BEF79133}"/>
              </a:ext>
            </a:extLst>
          </p:cNvPr>
          <p:cNvSpPr/>
          <p:nvPr/>
        </p:nvSpPr>
        <p:spPr>
          <a:xfrm>
            <a:off x="9181855" y="5283380"/>
            <a:ext cx="1902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(CDAN pruning results)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F33ACE-2280-46B4-9E09-96F674CA3857}"/>
              </a:ext>
            </a:extLst>
          </p:cNvPr>
          <p:cNvCxnSpPr/>
          <p:nvPr/>
        </p:nvCxnSpPr>
        <p:spPr>
          <a:xfrm>
            <a:off x="0" y="118872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CF5F6A-9B66-431A-91E4-79812C581C75}"/>
              </a:ext>
            </a:extLst>
          </p:cNvPr>
          <p:cNvCxnSpPr>
            <a:cxnSpLocks/>
          </p:cNvCxnSpPr>
          <p:nvPr/>
        </p:nvCxnSpPr>
        <p:spPr>
          <a:xfrm>
            <a:off x="5948218" y="1188720"/>
            <a:ext cx="0" cy="56692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8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9. </a:t>
            </a:r>
            <a:r>
              <a:rPr lang="en-US" cap="none" dirty="0"/>
              <a:t>Discussion and Conclusion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7" name="Graphic 6" descr="Monthly calendar">
            <a:extLst>
              <a:ext uri="{FF2B5EF4-FFF2-40B4-BE49-F238E27FC236}">
                <a16:creationId xmlns:a16="http://schemas.microsoft.com/office/drawing/2014/main" id="{52A1A9C9-DF47-4B13-A8FF-890579E2D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082473" y="4777676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D7A94A-E9C4-42B4-896D-EBBB0D04D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20427"/>
                <a:ext cx="11029615" cy="455492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en-US" dirty="0"/>
                  <a:t>Extended Deep CORAL work in deeper neural networks</a:t>
                </a:r>
              </a:p>
              <a:p>
                <a:pPr algn="just"/>
                <a:r>
                  <a:rPr lang="en-US" dirty="0"/>
                  <a:t>Significant improvement</a:t>
                </a:r>
              </a:p>
              <a:p>
                <a:pPr algn="just"/>
                <a:r>
                  <a:rPr lang="en-US" dirty="0"/>
                  <a:t>Overall, the MBM technique performed best</a:t>
                </a:r>
              </a:p>
              <a:p>
                <a:pPr algn="just"/>
                <a:r>
                  <a:rPr lang="en-US" dirty="0"/>
                  <a:t>Data augmentation degraded the classification performance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Overgeneralization of features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Network learned the irrelevant features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Fewer training set</a:t>
                </a:r>
              </a:p>
              <a:p>
                <a:pPr algn="just"/>
                <a:r>
                  <a:rPr lang="en-US" dirty="0"/>
                  <a:t>Pruning from the scratch</a:t>
                </a:r>
                <a:r>
                  <a:rPr lang="en-US" b="1" dirty="0"/>
                  <a:t> </a:t>
                </a:r>
                <a:r>
                  <a:rPr lang="en-US" dirty="0"/>
                  <a:t>strategy was not beneficial</a:t>
                </a:r>
              </a:p>
              <a:p>
                <a:pPr algn="just"/>
                <a:r>
                  <a:rPr lang="en-US" dirty="0"/>
                  <a:t>Future Work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Finetuning with pruning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Polynomial decay sparsity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500" dirty="0"/>
                  <a:t>Tweaking the hyperparameters (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500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D7A94A-E9C4-42B4-896D-EBBB0D04D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20427"/>
                <a:ext cx="11029615" cy="4554923"/>
              </a:xfrm>
              <a:blipFill>
                <a:blip r:embed="rId6"/>
                <a:stretch>
                  <a:fillRect l="-166" t="-268" b="-1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4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953987"/>
            <a:ext cx="10993549" cy="147501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8" y="3429001"/>
            <a:ext cx="10993546" cy="468233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47BD-38F7-4868-9DB4-0F0B89AE1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cap="none" dirty="0"/>
              <a:t>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E6181B-FB23-4A3F-B2C9-26A0EBEF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3" action="ppaction://hlinksldjump"/>
              </a:rPr>
              <a:t>Introduction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4" action="ppaction://hlinksldjump"/>
              </a:rPr>
              <a:t>Motivation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5" action="ppaction://hlinksldjump"/>
              </a:rPr>
              <a:t>Related Work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6" action="ppaction://hlinksldjump"/>
              </a:rPr>
              <a:t>Methods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7" action="ppaction://hlinksldjump"/>
              </a:rPr>
              <a:t>Research goals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8" action="ppaction://hlinksldjump"/>
              </a:rPr>
              <a:t>Datasets</a:t>
            </a:r>
            <a:endParaRPr lang="en-IN" sz="1600" dirty="0">
              <a:hlinkClick r:id="rId9" action="ppaction://hlinksldjump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9" action="ppaction://hlinksldjump"/>
              </a:rPr>
              <a:t>Experiments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10" action="ppaction://hlinksldjump"/>
              </a:rPr>
              <a:t>Results</a:t>
            </a:r>
            <a:endParaRPr lang="en-IN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hlinkClick r:id="rId11" action="ppaction://hlinksldjump"/>
              </a:rPr>
              <a:t>Discussion and Conclusion</a:t>
            </a:r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27F6B-D2CD-43F2-9676-E7E0819D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0C499-52F7-4B20-9F4F-2A2A0E38E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24B18FB6-1E09-4595-A828-B949831B0F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170155" y="478244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cap="none" dirty="0"/>
              <a:t>Introduction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431937" y="6350169"/>
            <a:ext cx="1085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source: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1"/>
                </a:solidFill>
                <a:hlinkClick r:id="rId4"/>
              </a:rPr>
              <a:t>https://people.eecs.berkeley.edu/~jhoffman/domainadapt/</a:t>
            </a:r>
            <a:endParaRPr lang="en-US" sz="900" dirty="0">
              <a:solidFill>
                <a:schemeClr val="accent1"/>
              </a:solidFill>
            </a:endParaRPr>
          </a:p>
          <a:p>
            <a:r>
              <a:rPr lang="en-US" sz="900" b="1" dirty="0"/>
              <a:t>2 source: </a:t>
            </a:r>
            <a:r>
              <a:rPr lang="en-US" sz="900" dirty="0" err="1"/>
              <a:t>Venkateswara</a:t>
            </a:r>
            <a:r>
              <a:rPr lang="en-US" sz="900" dirty="0"/>
              <a:t> H, Eusebio J, Chakraborty S, </a:t>
            </a:r>
            <a:r>
              <a:rPr lang="en-US" sz="900" dirty="0" err="1"/>
              <a:t>Panchanathan</a:t>
            </a:r>
            <a:r>
              <a:rPr lang="en-US" sz="900" dirty="0"/>
              <a:t> S (2017) Deep hashing network for unsupervised domain adaptation. In: The IEEE conference on CVPR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FF560-5DD1-4714-B7EE-D2175CF36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518" y="1256959"/>
            <a:ext cx="3580662" cy="39917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67591D-A5BA-4FB7-86A3-BD3DCC65D34C}"/>
              </a:ext>
            </a:extLst>
          </p:cNvPr>
          <p:cNvSpPr txBox="1"/>
          <p:nvPr/>
        </p:nvSpPr>
        <p:spPr>
          <a:xfrm>
            <a:off x="6338408" y="5447152"/>
            <a:ext cx="98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</a:t>
            </a:r>
            <a:r>
              <a:rPr lang="en-US" sz="1400" baseline="30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DAB7A-B79E-4605-84D8-ABE59BCD9A14}"/>
              </a:ext>
            </a:extLst>
          </p:cNvPr>
          <p:cNvSpPr txBox="1"/>
          <p:nvPr/>
        </p:nvSpPr>
        <p:spPr>
          <a:xfrm>
            <a:off x="9297246" y="5444402"/>
            <a:ext cx="18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Office-Home dataset</a:t>
            </a:r>
            <a:r>
              <a:rPr lang="en-US" sz="1400" baseline="30000" dirty="0"/>
              <a:t>2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4BAC08C-367A-4071-B855-4DAB1BC2BD85}"/>
              </a:ext>
            </a:extLst>
          </p:cNvPr>
          <p:cNvSpPr txBox="1">
            <a:spLocks/>
          </p:cNvSpPr>
          <p:nvPr/>
        </p:nvSpPr>
        <p:spPr>
          <a:xfrm>
            <a:off x="581025" y="1490286"/>
            <a:ext cx="4257304" cy="4558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dirty="0"/>
              <a:t>Human intelligence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Transfer learning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Variations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Same domain, different task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domain, same task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Domain Adaptation (DA)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37F92-355A-45DE-ABB6-80B6B8B28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872" y="1256959"/>
            <a:ext cx="2627790" cy="39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2. M</a:t>
            </a:r>
            <a:r>
              <a:rPr lang="en-US" cap="none" dirty="0"/>
              <a:t>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Expensive Data Acquisition and Annotation Problems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Expensive and time-consuming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Impossible to collect annotated data in some domains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Presence of Domain Shift or Dataset Bias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Training and test sets come from similar but different distributions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Feature spaces or marginal probability distribution or both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/>
              <a:t>End goal is to learn the features that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Discriminative for the main learning task on the source domain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Indiscriminate in terms of bias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581024" y="6488668"/>
            <a:ext cx="1025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3BF59CF2-AC13-4B5C-9247-AE0A7780D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70155" y="4775284"/>
            <a:ext cx="182880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E1DB5-C224-4755-8EF3-6E4E4CC01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1" y="4495276"/>
            <a:ext cx="6726094" cy="14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>
            <a:normAutofit/>
          </a:bodyPr>
          <a:lstStyle/>
          <a:p>
            <a:r>
              <a:rPr lang="en-US" sz="2700" dirty="0"/>
              <a:t>3. </a:t>
            </a:r>
            <a:r>
              <a:rPr lang="en-US" sz="2700" cap="none" dirty="0"/>
              <a:t>Related Work - Unsupervised Domain Adaptation (UDA) Approaches</a:t>
            </a:r>
            <a:endParaRPr lang="en-US" sz="2700" dirty="0"/>
          </a:p>
        </p:txBody>
      </p:sp>
      <p:pic>
        <p:nvPicPr>
          <p:cNvPr id="8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6311F-92A6-480F-9F68-9F1AFB2D5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4521" y="1539708"/>
            <a:ext cx="7166113" cy="4672465"/>
          </a:xfr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9D941-A319-45B7-BA34-56D05A2AAD4A}"/>
              </a:ext>
            </a:extLst>
          </p:cNvPr>
          <p:cNvSpPr txBox="1"/>
          <p:nvPr/>
        </p:nvSpPr>
        <p:spPr>
          <a:xfrm>
            <a:off x="581024" y="6488668"/>
            <a:ext cx="1025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Image Reconstructed from: </a:t>
            </a:r>
            <a:r>
              <a:rPr lang="en-US" sz="900" dirty="0"/>
              <a:t>Yeganeh </a:t>
            </a:r>
            <a:r>
              <a:rPr lang="en-US" sz="900" dirty="0" err="1"/>
              <a:t>Madadi</a:t>
            </a:r>
            <a:r>
              <a:rPr lang="en-US" sz="900" dirty="0"/>
              <a:t> et al. “Deep Visual Unsupervised Domain Adaptation for Classification Tasks: A Survey". In: </a:t>
            </a:r>
            <a:r>
              <a:rPr lang="en-US" sz="900" dirty="0" err="1"/>
              <a:t>Iet</a:t>
            </a:r>
            <a:r>
              <a:rPr lang="en-US" sz="900" dirty="0"/>
              <a:t> Image Processing (2020)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633EC2-8C1B-48FA-B244-07CB04F17E54}"/>
              </a:ext>
            </a:extLst>
          </p:cNvPr>
          <p:cNvSpPr txBox="1">
            <a:spLocks/>
          </p:cNvSpPr>
          <p:nvPr/>
        </p:nvSpPr>
        <p:spPr>
          <a:xfrm>
            <a:off x="7900679" y="1907740"/>
            <a:ext cx="3709961" cy="35342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sz="1500" dirty="0"/>
              <a:t>Five main groups based on the technique adopted.</a:t>
            </a:r>
          </a:p>
          <a:p>
            <a:pPr marL="285750" lvl="1" indent="-285750"/>
            <a:r>
              <a:rPr lang="en-US" sz="1500" dirty="0"/>
              <a:t>Focused on discrepancy-based techniques.</a:t>
            </a:r>
          </a:p>
          <a:p>
            <a:pPr marL="285750" lvl="1" indent="-285750"/>
            <a:r>
              <a:rPr lang="en-US" sz="1500" dirty="0"/>
              <a:t>Unsupervised Domain Adaptation (no labeled samples in target domain)</a:t>
            </a:r>
          </a:p>
          <a:p>
            <a:pPr marL="285750" lvl="1" indent="-285750"/>
            <a:r>
              <a:rPr lang="en-IN" sz="1500" dirty="0"/>
              <a:t>Settings and assumptions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Single source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Closed-set (same label space)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Single-step (no intermediate domains)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Homogeneous (same feature space)</a:t>
            </a:r>
          </a:p>
          <a:p>
            <a:pPr marL="555750" lvl="2" indent="-285750">
              <a:buFont typeface="Courier New" panose="02070309020205020404" pitchFamily="49" charset="0"/>
              <a:buChar char="o"/>
            </a:pPr>
            <a:r>
              <a:rPr lang="en-IN" sz="1400" dirty="0"/>
              <a:t>No unseen domains</a:t>
            </a:r>
          </a:p>
        </p:txBody>
      </p:sp>
    </p:spTree>
    <p:extLst>
      <p:ext uri="{BB962C8B-B14F-4D97-AF65-F5344CB8AC3E}">
        <p14:creationId xmlns:p14="http://schemas.microsoft.com/office/powerpoint/2010/main" val="40783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4. M</a:t>
            </a:r>
            <a:r>
              <a:rPr lang="en-US" cap="none" dirty="0"/>
              <a:t>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8A0E7-91EC-45A0-A644-3E95AD3EC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46662"/>
                <a:ext cx="11029615" cy="4528687"/>
              </a:xfrm>
            </p:spPr>
            <p:txBody>
              <a:bodyPr anchor="t"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600" dirty="0"/>
                  <a:t>These are the general steps performed in the implemented techniques:</a:t>
                </a:r>
              </a:p>
              <a:p>
                <a:r>
                  <a:rPr lang="en-IN" sz="1600" dirty="0"/>
                  <a:t>Feature Extraction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dirty="0" err="1"/>
                  <a:t>Xception</a:t>
                </a:r>
                <a:r>
                  <a:rPr lang="en-IN" dirty="0"/>
                  <a:t> CNN (pretrained on ImageNet dataset)</a:t>
                </a:r>
              </a:p>
              <a:p>
                <a:r>
                  <a:rPr lang="en-IN" sz="1600" dirty="0"/>
                  <a:t>Distribution alignment using CORAL loss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sz="1300" dirty="0"/>
                  <a:t>.</a:t>
                </a:r>
              </a:p>
              <a:p>
                <a:pPr algn="just"/>
                <a:r>
                  <a:rPr lang="en-IN" sz="1600" dirty="0"/>
                  <a:t>Image Classification task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sz="1300" dirty="0"/>
                  <a:t>.					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dirty="0"/>
                  <a:t>Categorical cross-entropy loss</a:t>
                </a:r>
                <a:endParaRPr lang="en-IN" dirty="0"/>
              </a:p>
              <a:p>
                <a:pPr algn="just"/>
                <a:r>
                  <a:rPr lang="en-IN" sz="1600" dirty="0"/>
                  <a:t>Optimization function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dirty="0"/>
                  <a:t>.</a:t>
                </a:r>
                <a:r>
                  <a:rPr lang="en-US" dirty="0"/>
                  <a:t>.</a:t>
                </a:r>
                <a:endParaRPr lang="en-IN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dirty="0"/>
                  <a:t>Hyperparameter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/>
                  <a:t> : Different values such as 0.5, 0.75 and 1</a:t>
                </a:r>
              </a:p>
              <a:p>
                <a:pPr algn="just"/>
                <a:endParaRPr lang="en-IN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8A0E7-91EC-45A0-A644-3E95AD3EC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46662"/>
                <a:ext cx="11029615" cy="4528687"/>
              </a:xfrm>
              <a:blipFill>
                <a:blip r:embed="rId3"/>
                <a:stretch>
                  <a:fillRect l="-276" t="-2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422D0C9C-E94E-4480-9D00-E59F57A53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0155" y="4782447"/>
            <a:ext cx="18288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5101F0-2D43-4927-816D-A00C025A7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69" y="2858843"/>
            <a:ext cx="1983901" cy="466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6E5E6E-579D-46A0-AC49-E67A2BC8D0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441" y="4592079"/>
            <a:ext cx="2566475" cy="526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DB4D8-1673-4D43-9269-2BBDEB92B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8441" y="3550732"/>
            <a:ext cx="2162664" cy="5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4.1. M</a:t>
            </a:r>
            <a:r>
              <a:rPr lang="en-US" cap="none" dirty="0"/>
              <a:t>ethods (cont.) – Implemented techniques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63EF9A9-4D63-4B5A-ACCD-656709772830}"/>
              </a:ext>
            </a:extLst>
          </p:cNvPr>
          <p:cNvSpPr txBox="1">
            <a:spLocks/>
          </p:cNvSpPr>
          <p:nvPr/>
        </p:nvSpPr>
        <p:spPr>
          <a:xfrm>
            <a:off x="781125" y="5312846"/>
            <a:ext cx="4104911" cy="1118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/>
              <a:t>Modified Baseline Network (MBM)</a:t>
            </a:r>
          </a:p>
          <a:p>
            <a:r>
              <a:rPr lang="en-US" sz="1400" cap="none" dirty="0"/>
              <a:t>Siamese Network</a:t>
            </a:r>
          </a:p>
          <a:p>
            <a:r>
              <a:rPr lang="en-US" sz="1400" b="0" i="0" u="none" strike="noStrike" baseline="0" dirty="0"/>
              <a:t>20.87 million parameters</a:t>
            </a: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FE538FAA-DA0A-4EA1-AB14-FAFA52A53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9" y="1381388"/>
            <a:ext cx="4285728" cy="3890065"/>
          </a:xfrm>
        </p:spPr>
      </p:pic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0811FE-4B1F-421E-A162-953D668D7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8" y="1381388"/>
            <a:ext cx="4501460" cy="38600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FB2EED-07F9-4214-86F4-6E0DF8336DA5}"/>
              </a:ext>
            </a:extLst>
          </p:cNvPr>
          <p:cNvSpPr txBox="1">
            <a:spLocks/>
          </p:cNvSpPr>
          <p:nvPr/>
        </p:nvSpPr>
        <p:spPr>
          <a:xfrm>
            <a:off x="6465455" y="5227256"/>
            <a:ext cx="3990375" cy="1118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/>
              <a:t>Custom Domain Adaptive Network (CDAN)</a:t>
            </a:r>
          </a:p>
          <a:p>
            <a:r>
              <a:rPr lang="en-US" sz="1400" dirty="0"/>
              <a:t>Separate networks</a:t>
            </a:r>
            <a:endParaRPr lang="en-US" sz="1400" cap="none" dirty="0"/>
          </a:p>
          <a:p>
            <a:r>
              <a:rPr lang="en-US" sz="1400" dirty="0"/>
              <a:t>41.67 million parameters</a:t>
            </a:r>
            <a:endParaRPr lang="en-US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84259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4.2. M</a:t>
            </a:r>
            <a:r>
              <a:rPr lang="en-US" cap="none" dirty="0"/>
              <a:t>ethods (cont.) - Pruning target feature extractors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63EF9A9-4D63-4B5A-ACCD-656709772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085" y="4954947"/>
                <a:ext cx="10348684" cy="1745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/>
                <a:endParaRPr lang="en-IN" sz="1600" dirty="0"/>
              </a:p>
              <a:p>
                <a:pPr marL="285750" lvl="1" indent="-285750"/>
                <a:r>
                  <a:rPr lang="en-IN" sz="1500" dirty="0"/>
                  <a:t>Magnitude-based weight pruning - </a:t>
                </a:r>
                <a:r>
                  <a:rPr lang="en-IN" sz="1500" b="1" dirty="0"/>
                  <a:t>Constant sparsity</a:t>
                </a:r>
                <a:endParaRPr lang="en-IN" sz="1500" dirty="0"/>
              </a:p>
              <a:p>
                <a:pPr marL="285750" lvl="1" indent="-285750"/>
                <a:r>
                  <a:rPr lang="en-IN" sz="1500" b="1" dirty="0"/>
                  <a:t>Pruning from scratch</a:t>
                </a:r>
                <a:endParaRPr lang="en-IN" sz="1500" dirty="0"/>
              </a:p>
              <a:p>
                <a:pPr marL="285750" lvl="1" indent="-285750"/>
                <a:r>
                  <a:rPr lang="en-IN" sz="1500" dirty="0"/>
                  <a:t>Different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𝜿</m:t>
                    </m:r>
                    <m:r>
                      <m:rPr>
                        <m:nor/>
                      </m:rPr>
                      <a:rPr lang="en-US" sz="1500" b="0" i="0" smtClean="0"/>
                      <m:t> </m:t>
                    </m:r>
                    <m:r>
                      <m:rPr>
                        <m:nor/>
                      </m:rPr>
                      <a:rPr lang="en-IN" dirty="0"/>
                      <m:t>(</m:t>
                    </m:r>
                    <m:r>
                      <m:rPr>
                        <m:nor/>
                      </m:rPr>
                      <a:rPr lang="en-US" sz="1600" i="1" dirty="0"/>
                      <m:t>target</m:t>
                    </m:r>
                    <m:r>
                      <m:rPr>
                        <m:nor/>
                      </m:rPr>
                      <a:rPr lang="en-US" sz="1600" i="1" dirty="0"/>
                      <m:t>_</m:t>
                    </m:r>
                    <m:r>
                      <m:rPr>
                        <m:nor/>
                      </m:rPr>
                      <a:rPr lang="en-US" sz="1600" i="1" dirty="0"/>
                      <m:t>sparsity</m:t>
                    </m:r>
                    <m:r>
                      <m:rPr>
                        <m:nor/>
                      </m:rPr>
                      <a:rPr lang="en-IN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IN" sz="1500" dirty="0"/>
                      <m:t>values</m:t>
                    </m:r>
                  </m:oMath>
                </a14:m>
                <a:endParaRPr lang="en-IN" sz="1500" dirty="0"/>
              </a:p>
              <a:p>
                <a:pPr marL="285750" lvl="1" indent="-285750"/>
                <a:endParaRPr lang="en-IN" sz="1600" dirty="0"/>
              </a:p>
              <a:p>
                <a:pPr marL="0" lvl="1" indent="0">
                  <a:buNone/>
                </a:pPr>
                <a:endParaRPr lang="en-IN" sz="1600" dirty="0"/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63EF9A9-4D63-4B5A-ACCD-65670977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85" y="4954947"/>
                <a:ext cx="10348684" cy="1745107"/>
              </a:xfrm>
              <a:prstGeom prst="rect">
                <a:avLst/>
              </a:prstGeom>
              <a:blipFill>
                <a:blip r:embed="rId3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42DA43AD-C635-4350-90D5-3210721D2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6" y="1546148"/>
            <a:ext cx="4368093" cy="2838846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CF93400-B413-4827-8FF7-47D4422CC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76" y="1593813"/>
            <a:ext cx="4368093" cy="2838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EA2C70-2EEB-4F0C-9D43-BD790588DF7D}"/>
              </a:ext>
            </a:extLst>
          </p:cNvPr>
          <p:cNvSpPr txBox="1"/>
          <p:nvPr/>
        </p:nvSpPr>
        <p:spPr>
          <a:xfrm>
            <a:off x="1662559" y="4431727"/>
            <a:ext cx="2867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Pruning architecture diagram of MBM technique.</a:t>
            </a:r>
            <a:endParaRPr lang="en-US" sz="1400" b="0" i="0" u="none" strike="noStrike" baseline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E3623-8D8C-49D5-960D-28C8482A6040}"/>
              </a:ext>
            </a:extLst>
          </p:cNvPr>
          <p:cNvSpPr txBox="1"/>
          <p:nvPr/>
        </p:nvSpPr>
        <p:spPr>
          <a:xfrm>
            <a:off x="7690814" y="4446031"/>
            <a:ext cx="2867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Pruning architecture diagram of CDAN technique.</a:t>
            </a:r>
            <a:endParaRPr lang="en-US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78765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029616" cy="1188720"/>
          </a:xfrm>
        </p:spPr>
        <p:txBody>
          <a:bodyPr/>
          <a:lstStyle/>
          <a:p>
            <a:r>
              <a:rPr lang="en-US" dirty="0"/>
              <a:t>5. R</a:t>
            </a:r>
            <a:r>
              <a:rPr lang="en-US" cap="none" dirty="0"/>
              <a:t>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A0E7-91EC-45A0-A644-3E95AD3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662"/>
            <a:ext cx="11029615" cy="4528687"/>
          </a:xfrm>
        </p:spPr>
        <p:txBody>
          <a:bodyPr anchor="t">
            <a:normAutofit/>
          </a:bodyPr>
          <a:lstStyle/>
          <a:p>
            <a:pPr algn="just"/>
            <a:r>
              <a:rPr lang="en-US" sz="1600" dirty="0"/>
              <a:t>Below are the research objectives defined in this thesis:</a:t>
            </a:r>
            <a:endParaRPr lang="en-IN" sz="1600" dirty="0"/>
          </a:p>
          <a:p>
            <a:pPr marL="666900" lvl="1" indent="-342900" algn="just">
              <a:buFont typeface="+mj-lt"/>
              <a:buAutoNum type="arabicPeriod"/>
            </a:pPr>
            <a:r>
              <a:rPr lang="en-US" sz="1500" dirty="0"/>
              <a:t>Backbone </a:t>
            </a:r>
            <a:r>
              <a:rPr lang="en-US" sz="1500" b="1" dirty="0"/>
              <a:t>model selection</a:t>
            </a:r>
            <a:r>
              <a:rPr lang="en-US" sz="1500" dirty="0"/>
              <a:t> based on “no domain adaptation accuracy”.</a:t>
            </a:r>
            <a:endParaRPr lang="en-IN" sz="1500" dirty="0"/>
          </a:p>
          <a:p>
            <a:pPr marL="666900" lvl="1" indent="-342900" algn="just">
              <a:buFont typeface="+mj-lt"/>
              <a:buAutoNum type="arabicPeriod"/>
            </a:pPr>
            <a:r>
              <a:rPr lang="en-US" sz="1500" dirty="0"/>
              <a:t>Performance </a:t>
            </a:r>
            <a:r>
              <a:rPr lang="en-US" sz="1500" b="1" dirty="0"/>
              <a:t>comparisons</a:t>
            </a:r>
            <a:r>
              <a:rPr lang="en-US" sz="1500" dirty="0"/>
              <a:t> – MBM vs CDAN vs Original Baseline.</a:t>
            </a:r>
            <a:endParaRPr lang="en-IN" sz="1500" dirty="0"/>
          </a:p>
          <a:p>
            <a:pPr marL="666900" lvl="1" indent="-342900" algn="just">
              <a:buFont typeface="+mj-lt"/>
              <a:buAutoNum type="arabicPeriod"/>
            </a:pPr>
            <a:r>
              <a:rPr lang="en-US" sz="1500" dirty="0"/>
              <a:t>Impact of </a:t>
            </a:r>
            <a:r>
              <a:rPr lang="en-US" sz="1500" b="1" dirty="0"/>
              <a:t>data augmentation </a:t>
            </a:r>
            <a:r>
              <a:rPr lang="en-US" sz="1500" dirty="0"/>
              <a:t>on MBM and CDAB (Ablation study).</a:t>
            </a:r>
          </a:p>
          <a:p>
            <a:pPr marL="666900" lvl="1" indent="-342900" algn="just">
              <a:buFont typeface="+mj-lt"/>
              <a:buAutoNum type="arabicPeriod"/>
            </a:pPr>
            <a:r>
              <a:rPr lang="en-US" sz="1500" dirty="0"/>
              <a:t>Effect of </a:t>
            </a:r>
            <a:r>
              <a:rPr lang="en-US" sz="1500" b="1" dirty="0"/>
              <a:t>model optimization </a:t>
            </a:r>
            <a:r>
              <a:rPr lang="en-US" sz="1500" dirty="0"/>
              <a:t>using Magnitude-based weight pruning.</a:t>
            </a:r>
            <a:r>
              <a:rPr lang="en-IN" sz="1500" dirty="0"/>
              <a:t> </a:t>
            </a:r>
          </a:p>
          <a:p>
            <a:pPr marL="324000" lvl="1" indent="0" algn="just">
              <a:buNone/>
            </a:pPr>
            <a:r>
              <a:rPr lang="en-IN" sz="1600" dirty="0"/>
              <a:t>These questions were answered by conducting several experiments on different domain adaptation scenarios.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E2DD-D0D6-4ECA-A7DB-F1F7B8A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DC7AE-F1A1-497C-BA45-A2BB5EEE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156" y="68240"/>
            <a:ext cx="2573604" cy="682839"/>
          </a:xfrm>
          <a:prstGeom prst="rect">
            <a:avLst/>
          </a:prstGeom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422D0C9C-E94E-4480-9D00-E59F57A53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0155" y="478244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1761</Words>
  <Application>Microsoft Office PowerPoint</Application>
  <PresentationFormat>Widescreen</PresentationFormat>
  <Paragraphs>317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Franklin Gothic Book</vt:lpstr>
      <vt:lpstr>Franklin Gothic Demi</vt:lpstr>
      <vt:lpstr>Wingdings</vt:lpstr>
      <vt:lpstr>Wingdings 2</vt:lpstr>
      <vt:lpstr>DividendVTI</vt:lpstr>
      <vt:lpstr>DEEP DOMAIN ADAPTATION IN COMPUTER VISION</vt:lpstr>
      <vt:lpstr>Agenda</vt:lpstr>
      <vt:lpstr>1. Introduction</vt:lpstr>
      <vt:lpstr>2. Motivation</vt:lpstr>
      <vt:lpstr>3. Related Work - Unsupervised Domain Adaptation (UDA) Approaches</vt:lpstr>
      <vt:lpstr>4. Methods</vt:lpstr>
      <vt:lpstr>4.1. Methods (cont.) – Implemented techniques</vt:lpstr>
      <vt:lpstr>4.2. Methods (cont.) - Pruning target feature extractors</vt:lpstr>
      <vt:lpstr>5. Research Questions</vt:lpstr>
      <vt:lpstr>6. Domain Adaptation Scenarios</vt:lpstr>
      <vt:lpstr>7. Experiments</vt:lpstr>
      <vt:lpstr>8. Results</vt:lpstr>
      <vt:lpstr>8.1. Results (cont.)</vt:lpstr>
      <vt:lpstr>8.2. Results (cont.)</vt:lpstr>
      <vt:lpstr>8.3. Results (cont.)</vt:lpstr>
      <vt:lpstr>8.4. Pruning Results</vt:lpstr>
      <vt:lpstr>8.5. Pruning Results (cont.)</vt:lpstr>
      <vt:lpstr>9. Discussion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2020-10-16T05:48:15Z</dcterms:created>
  <dcterms:modified xsi:type="dcterms:W3CDTF">2021-06-14T11:40:34Z</dcterms:modified>
</cp:coreProperties>
</file>