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20"/>
  </p:notesMasterIdLst>
  <p:sldIdLst>
    <p:sldId id="257" r:id="rId2"/>
    <p:sldId id="258" r:id="rId3"/>
    <p:sldId id="280" r:id="rId4"/>
    <p:sldId id="278" r:id="rId5"/>
    <p:sldId id="277" r:id="rId6"/>
    <p:sldId id="282" r:id="rId7"/>
    <p:sldId id="283" r:id="rId8"/>
    <p:sldId id="261" r:id="rId9"/>
    <p:sldId id="260" r:id="rId10"/>
    <p:sldId id="274" r:id="rId11"/>
    <p:sldId id="263" r:id="rId12"/>
    <p:sldId id="279" r:id="rId13"/>
    <p:sldId id="275" r:id="rId14"/>
    <p:sldId id="284" r:id="rId15"/>
    <p:sldId id="264" r:id="rId16"/>
    <p:sldId id="281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9CCE0-811E-4DAA-A7C2-D6186F736A4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47465-FAD2-43DA-8EE0-8EBBC542D1A3}">
      <dgm:prSet phldrT="[Text]" custT="1"/>
      <dgm:spPr/>
      <dgm:t>
        <a:bodyPr/>
        <a:lstStyle/>
        <a:p>
          <a:r>
            <a:rPr lang="en-US" sz="1600" dirty="0"/>
            <a:t>Research</a:t>
          </a:r>
        </a:p>
        <a:p>
          <a:r>
            <a:rPr lang="en-US" sz="1600" dirty="0"/>
            <a:t>4 weeks</a:t>
          </a:r>
        </a:p>
      </dgm:t>
    </dgm:pt>
    <dgm:pt modelId="{6ACE603A-B698-4084-A485-E888299CF83A}" type="parTrans" cxnId="{3813A9CF-F941-4DE5-A92A-FC6F739B9780}">
      <dgm:prSet/>
      <dgm:spPr/>
      <dgm:t>
        <a:bodyPr/>
        <a:lstStyle/>
        <a:p>
          <a:endParaRPr lang="en-US" sz="1600"/>
        </a:p>
      </dgm:t>
    </dgm:pt>
    <dgm:pt modelId="{42E321B3-381A-432B-BBD2-58BCBDF29D37}" type="sibTrans" cxnId="{3813A9CF-F941-4DE5-A92A-FC6F739B9780}">
      <dgm:prSet custT="1"/>
      <dgm:spPr/>
      <dgm:t>
        <a:bodyPr/>
        <a:lstStyle/>
        <a:p>
          <a:endParaRPr lang="en-US" sz="1600"/>
        </a:p>
      </dgm:t>
    </dgm:pt>
    <dgm:pt modelId="{C019E4DD-550A-409A-B33C-963C0B5220D5}">
      <dgm:prSet phldrT="[Text]" custT="1"/>
      <dgm:spPr/>
      <dgm:t>
        <a:bodyPr/>
        <a:lstStyle/>
        <a:p>
          <a:r>
            <a:rPr lang="en-US" sz="1600" dirty="0"/>
            <a:t>Testing</a:t>
          </a:r>
        </a:p>
        <a:p>
          <a:r>
            <a:rPr lang="en-US" sz="1600" dirty="0"/>
            <a:t>2 weeks</a:t>
          </a:r>
        </a:p>
      </dgm:t>
    </dgm:pt>
    <dgm:pt modelId="{2EB793AE-523E-4590-A97E-C98156B13CB9}" type="parTrans" cxnId="{F04790F0-E15E-4BB6-A6CD-A801F75E4927}">
      <dgm:prSet/>
      <dgm:spPr/>
      <dgm:t>
        <a:bodyPr/>
        <a:lstStyle/>
        <a:p>
          <a:endParaRPr lang="en-US" sz="1600"/>
        </a:p>
      </dgm:t>
    </dgm:pt>
    <dgm:pt modelId="{40A18FC2-C513-49BF-8282-9689FD30259D}" type="sibTrans" cxnId="{F04790F0-E15E-4BB6-A6CD-A801F75E4927}">
      <dgm:prSet custT="1"/>
      <dgm:spPr/>
      <dgm:t>
        <a:bodyPr/>
        <a:lstStyle/>
        <a:p>
          <a:endParaRPr lang="en-US" sz="1600"/>
        </a:p>
      </dgm:t>
    </dgm:pt>
    <dgm:pt modelId="{35220B8B-2020-4B22-A1A2-A1F5D49DEA86}">
      <dgm:prSet phldrT="[Text]" custT="1"/>
      <dgm:spPr/>
      <dgm:t>
        <a:bodyPr/>
        <a:lstStyle/>
        <a:p>
          <a:r>
            <a:rPr lang="en-US" sz="1600" dirty="0"/>
            <a:t>Documentation</a:t>
          </a:r>
        </a:p>
        <a:p>
          <a:r>
            <a:rPr lang="en-US" sz="1600" dirty="0"/>
            <a:t>8 weeks</a:t>
          </a:r>
        </a:p>
      </dgm:t>
    </dgm:pt>
    <dgm:pt modelId="{8B62E7A7-5F17-43AD-A8A2-73E62B3E8476}" type="parTrans" cxnId="{50023300-7C44-4F78-BA7B-CFE64EF69ED4}">
      <dgm:prSet/>
      <dgm:spPr/>
      <dgm:t>
        <a:bodyPr/>
        <a:lstStyle/>
        <a:p>
          <a:endParaRPr lang="en-US" sz="1600"/>
        </a:p>
      </dgm:t>
    </dgm:pt>
    <dgm:pt modelId="{F3A0A3DE-CA64-41C1-BFD9-A9A888FFA818}" type="sibTrans" cxnId="{50023300-7C44-4F78-BA7B-CFE64EF69ED4}">
      <dgm:prSet/>
      <dgm:spPr/>
      <dgm:t>
        <a:bodyPr/>
        <a:lstStyle/>
        <a:p>
          <a:endParaRPr lang="en-US" sz="1600"/>
        </a:p>
      </dgm:t>
    </dgm:pt>
    <dgm:pt modelId="{255F2DBD-F85B-4D29-A2B2-C296F29D2D39}">
      <dgm:prSet custT="1"/>
      <dgm:spPr/>
      <dgm:t>
        <a:bodyPr/>
        <a:lstStyle/>
        <a:p>
          <a:r>
            <a:rPr lang="en-US" sz="1600" dirty="0"/>
            <a:t>Implementation</a:t>
          </a:r>
        </a:p>
        <a:p>
          <a:r>
            <a:rPr lang="en-US" sz="1600" dirty="0"/>
            <a:t>10 weeks</a:t>
          </a:r>
        </a:p>
      </dgm:t>
    </dgm:pt>
    <dgm:pt modelId="{CEF6374D-F92F-4004-B418-12FD5D88E620}" type="parTrans" cxnId="{7E5874B3-96CF-4D08-86A1-C153534581E8}">
      <dgm:prSet/>
      <dgm:spPr/>
      <dgm:t>
        <a:bodyPr/>
        <a:lstStyle/>
        <a:p>
          <a:endParaRPr lang="en-US" sz="1600"/>
        </a:p>
      </dgm:t>
    </dgm:pt>
    <dgm:pt modelId="{0FF57328-7DF8-483C-9FFC-69ADBBDD899C}" type="sibTrans" cxnId="{7E5874B3-96CF-4D08-86A1-C153534581E8}">
      <dgm:prSet custT="1"/>
      <dgm:spPr/>
      <dgm:t>
        <a:bodyPr/>
        <a:lstStyle/>
        <a:p>
          <a:endParaRPr lang="en-US" sz="1600"/>
        </a:p>
      </dgm:t>
    </dgm:pt>
    <dgm:pt modelId="{FDE9C50D-58EA-42C2-BB60-C5E044B745F2}">
      <dgm:prSet phldrT="[Text]" custT="1"/>
      <dgm:spPr/>
      <dgm:t>
        <a:bodyPr/>
        <a:lstStyle/>
        <a:p>
          <a:r>
            <a:rPr lang="en-US" sz="1600" dirty="0"/>
            <a:t>Total</a:t>
          </a:r>
        </a:p>
        <a:p>
          <a:r>
            <a:rPr lang="en-US" sz="1600" dirty="0"/>
            <a:t>24 weeks</a:t>
          </a:r>
        </a:p>
      </dgm:t>
    </dgm:pt>
    <dgm:pt modelId="{0426114C-B28E-47BC-9C9F-2F7ED92F1D3D}" type="parTrans" cxnId="{EBF3B4C9-7986-4722-BB9B-0D6EF232EF30}">
      <dgm:prSet/>
      <dgm:spPr/>
      <dgm:t>
        <a:bodyPr/>
        <a:lstStyle/>
        <a:p>
          <a:endParaRPr lang="en-US"/>
        </a:p>
      </dgm:t>
    </dgm:pt>
    <dgm:pt modelId="{4D5C1786-3408-4C19-840D-892F8FD004E8}" type="sibTrans" cxnId="{EBF3B4C9-7986-4722-BB9B-0D6EF232EF30}">
      <dgm:prSet/>
      <dgm:spPr/>
      <dgm:t>
        <a:bodyPr/>
        <a:lstStyle/>
        <a:p>
          <a:endParaRPr lang="en-US"/>
        </a:p>
      </dgm:t>
    </dgm:pt>
    <dgm:pt modelId="{8CE05201-C11F-4612-A32A-E9642B97F5F4}" type="pres">
      <dgm:prSet presAssocID="{C299CCE0-811E-4DAA-A7C2-D6186F736A4F}" presName="linearFlow" presStyleCnt="0">
        <dgm:presLayoutVars>
          <dgm:dir val="rev"/>
          <dgm:resizeHandles val="exact"/>
        </dgm:presLayoutVars>
      </dgm:prSet>
      <dgm:spPr/>
    </dgm:pt>
    <dgm:pt modelId="{C84781BB-2DEE-4363-B9C0-940FF3F67694}" type="pres">
      <dgm:prSet presAssocID="{35220B8B-2020-4B22-A1A2-A1F5D49DEA86}" presName="node" presStyleLbl="node1" presStyleIdx="0" presStyleCnt="5" custScaleX="164103">
        <dgm:presLayoutVars>
          <dgm:bulletEnabled val="1"/>
        </dgm:presLayoutVars>
      </dgm:prSet>
      <dgm:spPr>
        <a:prstGeom prst="rect">
          <a:avLst/>
        </a:prstGeom>
      </dgm:spPr>
    </dgm:pt>
    <dgm:pt modelId="{08D660B1-C971-476C-B115-A3EB567784A7}" type="pres">
      <dgm:prSet presAssocID="{F3A0A3DE-CA64-41C1-BFD9-A9A888FFA818}" presName="spacerL" presStyleCnt="0"/>
      <dgm:spPr/>
    </dgm:pt>
    <dgm:pt modelId="{A63F2846-2260-44A8-A122-BC7B24F9EF53}" type="pres">
      <dgm:prSet presAssocID="{F3A0A3DE-CA64-41C1-BFD9-A9A888FFA818}" presName="sibTrans" presStyleLbl="sibTrans2D1" presStyleIdx="0" presStyleCnt="4"/>
      <dgm:spPr/>
    </dgm:pt>
    <dgm:pt modelId="{04EFCB40-F71C-48F8-B259-9A7E32764FF5}" type="pres">
      <dgm:prSet presAssocID="{F3A0A3DE-CA64-41C1-BFD9-A9A888FFA818}" presName="spacerR" presStyleCnt="0"/>
      <dgm:spPr/>
    </dgm:pt>
    <dgm:pt modelId="{9B84438A-6DDC-41DC-A6BA-9EB062B7432D}" type="pres">
      <dgm:prSet presAssocID="{C019E4DD-550A-409A-B33C-963C0B5220D5}" presName="node" presStyleLbl="node1" presStyleIdx="1" presStyleCnt="5" custScaleX="164103">
        <dgm:presLayoutVars>
          <dgm:bulletEnabled val="1"/>
        </dgm:presLayoutVars>
      </dgm:prSet>
      <dgm:spPr>
        <a:prstGeom prst="rect">
          <a:avLst/>
        </a:prstGeom>
      </dgm:spPr>
    </dgm:pt>
    <dgm:pt modelId="{2FB9BAAA-FEC5-4474-A07A-B92908D5BF62}" type="pres">
      <dgm:prSet presAssocID="{40A18FC2-C513-49BF-8282-9689FD30259D}" presName="spacerL" presStyleCnt="0"/>
      <dgm:spPr/>
    </dgm:pt>
    <dgm:pt modelId="{DD637452-5F94-400D-AC6B-DC13770F5D90}" type="pres">
      <dgm:prSet presAssocID="{40A18FC2-C513-49BF-8282-9689FD30259D}" presName="sibTrans" presStyleLbl="sibTrans2D1" presStyleIdx="1" presStyleCnt="4"/>
      <dgm:spPr/>
    </dgm:pt>
    <dgm:pt modelId="{2FC0B2EA-D95C-4EB5-A0CF-211EDCC3FC81}" type="pres">
      <dgm:prSet presAssocID="{40A18FC2-C513-49BF-8282-9689FD30259D}" presName="spacerR" presStyleCnt="0"/>
      <dgm:spPr/>
    </dgm:pt>
    <dgm:pt modelId="{1C97908E-C73C-4DA2-AD4D-0F821CD114D0}" type="pres">
      <dgm:prSet presAssocID="{255F2DBD-F85B-4D29-A2B2-C296F29D2D39}" presName="node" presStyleLbl="node1" presStyleIdx="2" presStyleCnt="5" custScaleX="164103">
        <dgm:presLayoutVars>
          <dgm:bulletEnabled val="1"/>
        </dgm:presLayoutVars>
      </dgm:prSet>
      <dgm:spPr>
        <a:prstGeom prst="rect">
          <a:avLst/>
        </a:prstGeom>
      </dgm:spPr>
    </dgm:pt>
    <dgm:pt modelId="{6125BABA-A301-4A95-BD78-602DB69122E1}" type="pres">
      <dgm:prSet presAssocID="{0FF57328-7DF8-483C-9FFC-69ADBBDD899C}" presName="spacerL" presStyleCnt="0"/>
      <dgm:spPr/>
    </dgm:pt>
    <dgm:pt modelId="{1763CF16-E70E-4CDB-BE03-7DADE2AEEBEC}" type="pres">
      <dgm:prSet presAssocID="{0FF57328-7DF8-483C-9FFC-69ADBBDD899C}" presName="sibTrans" presStyleLbl="sibTrans2D1" presStyleIdx="2" presStyleCnt="4"/>
      <dgm:spPr/>
    </dgm:pt>
    <dgm:pt modelId="{7316948D-BB30-4617-8C81-1B8A1B94B39B}" type="pres">
      <dgm:prSet presAssocID="{0FF57328-7DF8-483C-9FFC-69ADBBDD899C}" presName="spacerR" presStyleCnt="0"/>
      <dgm:spPr/>
    </dgm:pt>
    <dgm:pt modelId="{017756F8-1F6F-40D9-A8D9-299A30963DB8}" type="pres">
      <dgm:prSet presAssocID="{20A47465-FAD2-43DA-8EE0-8EBBC542D1A3}" presName="node" presStyleLbl="node1" presStyleIdx="3" presStyleCnt="5" custScaleX="164103">
        <dgm:presLayoutVars>
          <dgm:bulletEnabled val="1"/>
        </dgm:presLayoutVars>
      </dgm:prSet>
      <dgm:spPr>
        <a:prstGeom prst="rect">
          <a:avLst/>
        </a:prstGeom>
      </dgm:spPr>
    </dgm:pt>
    <dgm:pt modelId="{08F71B1F-C062-439A-9986-7E9EF8AD6C88}" type="pres">
      <dgm:prSet presAssocID="{42E321B3-381A-432B-BBD2-58BCBDF29D37}" presName="spacerL" presStyleCnt="0"/>
      <dgm:spPr/>
    </dgm:pt>
    <dgm:pt modelId="{8CDC501F-F2AA-4F3E-BC5C-86EA4DCC5B4A}" type="pres">
      <dgm:prSet presAssocID="{42E321B3-381A-432B-BBD2-58BCBDF29D37}" presName="sibTrans" presStyleLbl="sibTrans2D1" presStyleIdx="3" presStyleCnt="4"/>
      <dgm:spPr/>
    </dgm:pt>
    <dgm:pt modelId="{9B7ED8E5-D6EE-4A09-A43C-69553CD2D36E}" type="pres">
      <dgm:prSet presAssocID="{42E321B3-381A-432B-BBD2-58BCBDF29D37}" presName="spacerR" presStyleCnt="0"/>
      <dgm:spPr/>
    </dgm:pt>
    <dgm:pt modelId="{A7D8F32B-D3F2-44B7-95B8-9C93591B2597}" type="pres">
      <dgm:prSet presAssocID="{FDE9C50D-58EA-42C2-BB60-C5E044B745F2}" presName="node" presStyleLbl="node1" presStyleIdx="4" presStyleCnt="5" custScaleX="164103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50023300-7C44-4F78-BA7B-CFE64EF69ED4}" srcId="{C299CCE0-811E-4DAA-A7C2-D6186F736A4F}" destId="{35220B8B-2020-4B22-A1A2-A1F5D49DEA86}" srcOrd="0" destOrd="0" parTransId="{8B62E7A7-5F17-43AD-A8A2-73E62B3E8476}" sibTransId="{F3A0A3DE-CA64-41C1-BFD9-A9A888FFA818}"/>
    <dgm:cxn modelId="{4F36A814-A36E-4ECA-8DBA-40DFF240BC5C}" type="presOf" srcId="{0FF57328-7DF8-483C-9FFC-69ADBBDD899C}" destId="{1763CF16-E70E-4CDB-BE03-7DADE2AEEBEC}" srcOrd="0" destOrd="0" presId="urn:microsoft.com/office/officeart/2005/8/layout/equation1"/>
    <dgm:cxn modelId="{671D4B2C-EC75-4522-AD6D-5280607D0997}" type="presOf" srcId="{42E321B3-381A-432B-BBD2-58BCBDF29D37}" destId="{8CDC501F-F2AA-4F3E-BC5C-86EA4DCC5B4A}" srcOrd="0" destOrd="0" presId="urn:microsoft.com/office/officeart/2005/8/layout/equation1"/>
    <dgm:cxn modelId="{9945166A-F8CF-48DE-8790-CBBC25F56D65}" type="presOf" srcId="{40A18FC2-C513-49BF-8282-9689FD30259D}" destId="{DD637452-5F94-400D-AC6B-DC13770F5D90}" srcOrd="0" destOrd="0" presId="urn:microsoft.com/office/officeart/2005/8/layout/equation1"/>
    <dgm:cxn modelId="{DDB23183-818E-4367-83D0-5297FFDC6E7E}" type="presOf" srcId="{20A47465-FAD2-43DA-8EE0-8EBBC542D1A3}" destId="{017756F8-1F6F-40D9-A8D9-299A30963DB8}" srcOrd="0" destOrd="0" presId="urn:microsoft.com/office/officeart/2005/8/layout/equation1"/>
    <dgm:cxn modelId="{DDCC769E-8EF0-4846-B081-4F9C84E74B3D}" type="presOf" srcId="{C299CCE0-811E-4DAA-A7C2-D6186F736A4F}" destId="{8CE05201-C11F-4612-A32A-E9642B97F5F4}" srcOrd="0" destOrd="0" presId="urn:microsoft.com/office/officeart/2005/8/layout/equation1"/>
    <dgm:cxn modelId="{3F0133AA-A453-40B1-A59E-1CB6A89CF4A8}" type="presOf" srcId="{C019E4DD-550A-409A-B33C-963C0B5220D5}" destId="{9B84438A-6DDC-41DC-A6BA-9EB062B7432D}" srcOrd="0" destOrd="0" presId="urn:microsoft.com/office/officeart/2005/8/layout/equation1"/>
    <dgm:cxn modelId="{7E5874B3-96CF-4D08-86A1-C153534581E8}" srcId="{C299CCE0-811E-4DAA-A7C2-D6186F736A4F}" destId="{255F2DBD-F85B-4D29-A2B2-C296F29D2D39}" srcOrd="2" destOrd="0" parTransId="{CEF6374D-F92F-4004-B418-12FD5D88E620}" sibTransId="{0FF57328-7DF8-483C-9FFC-69ADBBDD899C}"/>
    <dgm:cxn modelId="{FB4BE0BD-CF4B-4195-A190-A994446DB812}" type="presOf" srcId="{255F2DBD-F85B-4D29-A2B2-C296F29D2D39}" destId="{1C97908E-C73C-4DA2-AD4D-0F821CD114D0}" srcOrd="0" destOrd="0" presId="urn:microsoft.com/office/officeart/2005/8/layout/equation1"/>
    <dgm:cxn modelId="{EBF3B4C9-7986-4722-BB9B-0D6EF232EF30}" srcId="{C299CCE0-811E-4DAA-A7C2-D6186F736A4F}" destId="{FDE9C50D-58EA-42C2-BB60-C5E044B745F2}" srcOrd="4" destOrd="0" parTransId="{0426114C-B28E-47BC-9C9F-2F7ED92F1D3D}" sibTransId="{4D5C1786-3408-4C19-840D-892F8FD004E8}"/>
    <dgm:cxn modelId="{3813A9CF-F941-4DE5-A92A-FC6F739B9780}" srcId="{C299CCE0-811E-4DAA-A7C2-D6186F736A4F}" destId="{20A47465-FAD2-43DA-8EE0-8EBBC542D1A3}" srcOrd="3" destOrd="0" parTransId="{6ACE603A-B698-4084-A485-E888299CF83A}" sibTransId="{42E321B3-381A-432B-BBD2-58BCBDF29D37}"/>
    <dgm:cxn modelId="{E9A613D2-52F3-4024-BFE4-6E706975E5DD}" type="presOf" srcId="{F3A0A3DE-CA64-41C1-BFD9-A9A888FFA818}" destId="{A63F2846-2260-44A8-A122-BC7B24F9EF53}" srcOrd="0" destOrd="0" presId="urn:microsoft.com/office/officeart/2005/8/layout/equation1"/>
    <dgm:cxn modelId="{0A582FE5-76C6-4EDB-90E4-6C3B2BECC6A2}" type="presOf" srcId="{FDE9C50D-58EA-42C2-BB60-C5E044B745F2}" destId="{A7D8F32B-D3F2-44B7-95B8-9C93591B2597}" srcOrd="0" destOrd="0" presId="urn:microsoft.com/office/officeart/2005/8/layout/equation1"/>
    <dgm:cxn modelId="{F04790F0-E15E-4BB6-A6CD-A801F75E4927}" srcId="{C299CCE0-811E-4DAA-A7C2-D6186F736A4F}" destId="{C019E4DD-550A-409A-B33C-963C0B5220D5}" srcOrd="1" destOrd="0" parTransId="{2EB793AE-523E-4590-A97E-C98156B13CB9}" sibTransId="{40A18FC2-C513-49BF-8282-9689FD30259D}"/>
    <dgm:cxn modelId="{A6E985F2-63B4-4DBE-91D8-C4D72B810239}" type="presOf" srcId="{35220B8B-2020-4B22-A1A2-A1F5D49DEA86}" destId="{C84781BB-2DEE-4363-B9C0-940FF3F67694}" srcOrd="0" destOrd="0" presId="urn:microsoft.com/office/officeart/2005/8/layout/equation1"/>
    <dgm:cxn modelId="{411890B7-62C8-4DA4-8FB9-E5EDCD8FF29D}" type="presParOf" srcId="{8CE05201-C11F-4612-A32A-E9642B97F5F4}" destId="{C84781BB-2DEE-4363-B9C0-940FF3F67694}" srcOrd="0" destOrd="0" presId="urn:microsoft.com/office/officeart/2005/8/layout/equation1"/>
    <dgm:cxn modelId="{78D44187-5043-4A1B-BD29-F45B865A9E6C}" type="presParOf" srcId="{8CE05201-C11F-4612-A32A-E9642B97F5F4}" destId="{08D660B1-C971-476C-B115-A3EB567784A7}" srcOrd="1" destOrd="0" presId="urn:microsoft.com/office/officeart/2005/8/layout/equation1"/>
    <dgm:cxn modelId="{CFBAF7F5-1805-422B-A87C-1FC8AD92770E}" type="presParOf" srcId="{8CE05201-C11F-4612-A32A-E9642B97F5F4}" destId="{A63F2846-2260-44A8-A122-BC7B24F9EF53}" srcOrd="2" destOrd="0" presId="urn:microsoft.com/office/officeart/2005/8/layout/equation1"/>
    <dgm:cxn modelId="{07395007-77AA-4D31-A838-3C6F28AC72ED}" type="presParOf" srcId="{8CE05201-C11F-4612-A32A-E9642B97F5F4}" destId="{04EFCB40-F71C-48F8-B259-9A7E32764FF5}" srcOrd="3" destOrd="0" presId="urn:microsoft.com/office/officeart/2005/8/layout/equation1"/>
    <dgm:cxn modelId="{B88F6BAE-B313-43C6-8EF3-A007C414BDBA}" type="presParOf" srcId="{8CE05201-C11F-4612-A32A-E9642B97F5F4}" destId="{9B84438A-6DDC-41DC-A6BA-9EB062B7432D}" srcOrd="4" destOrd="0" presId="urn:microsoft.com/office/officeart/2005/8/layout/equation1"/>
    <dgm:cxn modelId="{6F6D1864-C1B3-4953-87C5-2D46BA4056AD}" type="presParOf" srcId="{8CE05201-C11F-4612-A32A-E9642B97F5F4}" destId="{2FB9BAAA-FEC5-4474-A07A-B92908D5BF62}" srcOrd="5" destOrd="0" presId="urn:microsoft.com/office/officeart/2005/8/layout/equation1"/>
    <dgm:cxn modelId="{C3C5B92C-15BB-463D-B61C-B121585BD539}" type="presParOf" srcId="{8CE05201-C11F-4612-A32A-E9642B97F5F4}" destId="{DD637452-5F94-400D-AC6B-DC13770F5D90}" srcOrd="6" destOrd="0" presId="urn:microsoft.com/office/officeart/2005/8/layout/equation1"/>
    <dgm:cxn modelId="{4C068BCD-32BA-4744-A756-EB2E6A65AB69}" type="presParOf" srcId="{8CE05201-C11F-4612-A32A-E9642B97F5F4}" destId="{2FC0B2EA-D95C-4EB5-A0CF-211EDCC3FC81}" srcOrd="7" destOrd="0" presId="urn:microsoft.com/office/officeart/2005/8/layout/equation1"/>
    <dgm:cxn modelId="{56D57B9D-7F94-4725-A957-B3631F8FA734}" type="presParOf" srcId="{8CE05201-C11F-4612-A32A-E9642B97F5F4}" destId="{1C97908E-C73C-4DA2-AD4D-0F821CD114D0}" srcOrd="8" destOrd="0" presId="urn:microsoft.com/office/officeart/2005/8/layout/equation1"/>
    <dgm:cxn modelId="{3398CA55-97DE-45A1-BF14-A5FE830B5D74}" type="presParOf" srcId="{8CE05201-C11F-4612-A32A-E9642B97F5F4}" destId="{6125BABA-A301-4A95-BD78-602DB69122E1}" srcOrd="9" destOrd="0" presId="urn:microsoft.com/office/officeart/2005/8/layout/equation1"/>
    <dgm:cxn modelId="{1C19046A-86D4-4EEE-8D80-32BB91A6EB1F}" type="presParOf" srcId="{8CE05201-C11F-4612-A32A-E9642B97F5F4}" destId="{1763CF16-E70E-4CDB-BE03-7DADE2AEEBEC}" srcOrd="10" destOrd="0" presId="urn:microsoft.com/office/officeart/2005/8/layout/equation1"/>
    <dgm:cxn modelId="{5A816B00-6553-4B2B-B568-0DDB5EDA075D}" type="presParOf" srcId="{8CE05201-C11F-4612-A32A-E9642B97F5F4}" destId="{7316948D-BB30-4617-8C81-1B8A1B94B39B}" srcOrd="11" destOrd="0" presId="urn:microsoft.com/office/officeart/2005/8/layout/equation1"/>
    <dgm:cxn modelId="{CF60BC71-809D-4479-8D2D-3A69793DC252}" type="presParOf" srcId="{8CE05201-C11F-4612-A32A-E9642B97F5F4}" destId="{017756F8-1F6F-40D9-A8D9-299A30963DB8}" srcOrd="12" destOrd="0" presId="urn:microsoft.com/office/officeart/2005/8/layout/equation1"/>
    <dgm:cxn modelId="{0D508ABA-8D3B-4545-B343-8B563BBE65E7}" type="presParOf" srcId="{8CE05201-C11F-4612-A32A-E9642B97F5F4}" destId="{08F71B1F-C062-439A-9986-7E9EF8AD6C88}" srcOrd="13" destOrd="0" presId="urn:microsoft.com/office/officeart/2005/8/layout/equation1"/>
    <dgm:cxn modelId="{19CB609B-DAC6-471F-800D-662D4583E5ED}" type="presParOf" srcId="{8CE05201-C11F-4612-A32A-E9642B97F5F4}" destId="{8CDC501F-F2AA-4F3E-BC5C-86EA4DCC5B4A}" srcOrd="14" destOrd="0" presId="urn:microsoft.com/office/officeart/2005/8/layout/equation1"/>
    <dgm:cxn modelId="{DFA02880-8F3B-452B-98FC-F78FF9AD9E58}" type="presParOf" srcId="{8CE05201-C11F-4612-A32A-E9642B97F5F4}" destId="{9B7ED8E5-D6EE-4A09-A43C-69553CD2D36E}" srcOrd="15" destOrd="0" presId="urn:microsoft.com/office/officeart/2005/8/layout/equation1"/>
    <dgm:cxn modelId="{A2CF5175-A8A1-41B3-A5AD-C00C2C55FE0F}" type="presParOf" srcId="{8CE05201-C11F-4612-A32A-E9642B97F5F4}" destId="{A7D8F32B-D3F2-44B7-95B8-9C93591B259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81BB-2DEE-4363-B9C0-940FF3F67694}">
      <dsp:nvSpPr>
        <dsp:cNvPr id="0" name=""/>
        <dsp:cNvSpPr/>
      </dsp:nvSpPr>
      <dsp:spPr>
        <a:xfrm>
          <a:off x="9132328" y="271709"/>
          <a:ext cx="1571836" cy="957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 weeks</a:t>
          </a:r>
        </a:p>
      </dsp:txBody>
      <dsp:txXfrm>
        <a:off x="9132328" y="271709"/>
        <a:ext cx="1571836" cy="957835"/>
      </dsp:txXfrm>
    </dsp:sp>
    <dsp:sp modelId="{A63F2846-2260-44A8-A122-BC7B24F9EF53}">
      <dsp:nvSpPr>
        <dsp:cNvPr id="0" name=""/>
        <dsp:cNvSpPr/>
      </dsp:nvSpPr>
      <dsp:spPr>
        <a:xfrm>
          <a:off x="8499007" y="472854"/>
          <a:ext cx="555544" cy="5555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572644" y="685294"/>
        <a:ext cx="408270" cy="130664"/>
      </dsp:txXfrm>
    </dsp:sp>
    <dsp:sp modelId="{9B84438A-6DDC-41DC-A6BA-9EB062B7432D}">
      <dsp:nvSpPr>
        <dsp:cNvPr id="0" name=""/>
        <dsp:cNvSpPr/>
      </dsp:nvSpPr>
      <dsp:spPr>
        <a:xfrm>
          <a:off x="6849394" y="271709"/>
          <a:ext cx="1571836" cy="957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 weeks</a:t>
          </a:r>
        </a:p>
      </dsp:txBody>
      <dsp:txXfrm>
        <a:off x="6849394" y="271709"/>
        <a:ext cx="1571836" cy="957835"/>
      </dsp:txXfrm>
    </dsp:sp>
    <dsp:sp modelId="{DD637452-5F94-400D-AC6B-DC13770F5D90}">
      <dsp:nvSpPr>
        <dsp:cNvPr id="0" name=""/>
        <dsp:cNvSpPr/>
      </dsp:nvSpPr>
      <dsp:spPr>
        <a:xfrm>
          <a:off x="6216074" y="472854"/>
          <a:ext cx="555544" cy="5555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89711" y="685294"/>
        <a:ext cx="408270" cy="130664"/>
      </dsp:txXfrm>
    </dsp:sp>
    <dsp:sp modelId="{1C97908E-C73C-4DA2-AD4D-0F821CD114D0}">
      <dsp:nvSpPr>
        <dsp:cNvPr id="0" name=""/>
        <dsp:cNvSpPr/>
      </dsp:nvSpPr>
      <dsp:spPr>
        <a:xfrm>
          <a:off x="4566461" y="271709"/>
          <a:ext cx="1571836" cy="957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 weeks</a:t>
          </a:r>
        </a:p>
      </dsp:txBody>
      <dsp:txXfrm>
        <a:off x="4566461" y="271709"/>
        <a:ext cx="1571836" cy="957835"/>
      </dsp:txXfrm>
    </dsp:sp>
    <dsp:sp modelId="{1763CF16-E70E-4CDB-BE03-7DADE2AEEBEC}">
      <dsp:nvSpPr>
        <dsp:cNvPr id="0" name=""/>
        <dsp:cNvSpPr/>
      </dsp:nvSpPr>
      <dsp:spPr>
        <a:xfrm>
          <a:off x="3933140" y="472854"/>
          <a:ext cx="555544" cy="5555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06777" y="685294"/>
        <a:ext cx="408270" cy="130664"/>
      </dsp:txXfrm>
    </dsp:sp>
    <dsp:sp modelId="{017756F8-1F6F-40D9-A8D9-299A30963DB8}">
      <dsp:nvSpPr>
        <dsp:cNvPr id="0" name=""/>
        <dsp:cNvSpPr/>
      </dsp:nvSpPr>
      <dsp:spPr>
        <a:xfrm>
          <a:off x="2283527" y="271709"/>
          <a:ext cx="1571836" cy="957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weeks</a:t>
          </a:r>
        </a:p>
      </dsp:txBody>
      <dsp:txXfrm>
        <a:off x="2283527" y="271709"/>
        <a:ext cx="1571836" cy="957835"/>
      </dsp:txXfrm>
    </dsp:sp>
    <dsp:sp modelId="{8CDC501F-F2AA-4F3E-BC5C-86EA4DCC5B4A}">
      <dsp:nvSpPr>
        <dsp:cNvPr id="0" name=""/>
        <dsp:cNvSpPr/>
      </dsp:nvSpPr>
      <dsp:spPr>
        <a:xfrm>
          <a:off x="1650206" y="472854"/>
          <a:ext cx="555544" cy="55554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3843" y="587296"/>
        <a:ext cx="408270" cy="326660"/>
      </dsp:txXfrm>
    </dsp:sp>
    <dsp:sp modelId="{A7D8F32B-D3F2-44B7-95B8-9C93591B2597}">
      <dsp:nvSpPr>
        <dsp:cNvPr id="0" name=""/>
        <dsp:cNvSpPr/>
      </dsp:nvSpPr>
      <dsp:spPr>
        <a:xfrm>
          <a:off x="593" y="271709"/>
          <a:ext cx="1571836" cy="957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 weeks</a:t>
          </a:r>
        </a:p>
      </dsp:txBody>
      <dsp:txXfrm>
        <a:off x="593" y="271709"/>
        <a:ext cx="1571836" cy="95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5579-0778-41B2-81F2-EEBFA57500D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BDE9-316E-4D98-B1E5-FEAE0FA5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EEE2-4335-4928-9C0F-DDE5DF2040DF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B440-16D1-41BD-8648-6C362676C34A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FD57-E272-4112-8020-40DE58AF716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7B1-5BB4-451C-A59E-4D14F8C9D2C0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BD35-92B5-47E8-9260-259C6500ECF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3F2-D9E5-4E92-9B9F-BED2E54E89C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074-C4D1-46B8-889E-62467194531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209-AE65-44EA-990F-27FE168E8D8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CF3A-D37F-4D31-B484-EC038F03AF1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D241FE5-9E03-439D-8BEB-187EC93C1CB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4B66-0EE3-4080-A4B1-E79BA868506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FDD98E-F5CB-41CC-AC29-BE86E25AA3C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3.svg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1.png"/><Relationship Id="rId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hoffman/domainadap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43" y="1673099"/>
            <a:ext cx="10993549" cy="1475013"/>
          </a:xfrm>
        </p:spPr>
        <p:txBody>
          <a:bodyPr>
            <a:normAutofit/>
          </a:bodyPr>
          <a:lstStyle/>
          <a:p>
            <a:r>
              <a:rPr lang="en-IN" dirty="0"/>
              <a:t>D</a:t>
            </a:r>
            <a:r>
              <a:rPr lang="en-US" cap="none" dirty="0" err="1"/>
              <a:t>eep</a:t>
            </a:r>
            <a:r>
              <a:rPr lang="en-US" cap="none" dirty="0"/>
              <a:t> Domain Adaptation in</a:t>
            </a:r>
            <a:r>
              <a:rPr lang="en-IN" dirty="0"/>
              <a:t> </a:t>
            </a:r>
            <a:r>
              <a:rPr lang="en-US" cap="none" dirty="0"/>
              <a:t>Computer 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15" y="3194883"/>
            <a:ext cx="10993546" cy="4682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Rajat Sharma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452AB99-F29F-485A-9D0F-79F5CCC7BDA9}"/>
              </a:ext>
            </a:extLst>
          </p:cNvPr>
          <p:cNvSpPr txBox="1">
            <a:spLocks/>
          </p:cNvSpPr>
          <p:nvPr/>
        </p:nvSpPr>
        <p:spPr>
          <a:xfrm>
            <a:off x="599228" y="3897234"/>
            <a:ext cx="10993546" cy="831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dirty="0"/>
              <a:t>Supervisors: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dirty="0"/>
              <a:t>Prof. Dr. Michael Granitzer,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dirty="0"/>
              <a:t>Mr. Sahib </a:t>
            </a:r>
            <a:r>
              <a:rPr lang="en-US" dirty="0" err="1"/>
              <a:t>Julka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47BD-38F7-4868-9DB4-0F0B89AE1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4.1 </a:t>
            </a:r>
            <a:r>
              <a:rPr lang="en-US" cap="none" dirty="0"/>
              <a:t>Discrepancy-based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3" y="1446662"/>
            <a:ext cx="5488544" cy="4528687"/>
          </a:xfrm>
        </p:spPr>
        <p:txBody>
          <a:bodyPr anchor="t">
            <a:normAutofit/>
          </a:bodyPr>
          <a:lstStyle/>
          <a:p>
            <a:r>
              <a:rPr lang="en-US" sz="1600" dirty="0"/>
              <a:t>Training phase</a:t>
            </a:r>
            <a:endParaRPr lang="de-DE" sz="1600" dirty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5CBA6A7F-E1FB-40C3-9EBB-37E8CB6F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1" y="1857013"/>
            <a:ext cx="5171790" cy="3688512"/>
          </a:xfrm>
          <a:prstGeom prst="rect">
            <a:avLst/>
          </a:prstGeom>
        </p:spPr>
      </p:pic>
      <p:pic>
        <p:nvPicPr>
          <p:cNvPr id="19" name="Picture 18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C4689CCA-DF5B-4D9E-9E86-D5B2D174A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35" y="1857013"/>
            <a:ext cx="5142128" cy="2184512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3A866C3-2E9B-443E-819F-FC767EF39E88}"/>
              </a:ext>
            </a:extLst>
          </p:cNvPr>
          <p:cNvSpPr txBox="1">
            <a:spLocks/>
          </p:cNvSpPr>
          <p:nvPr/>
        </p:nvSpPr>
        <p:spPr>
          <a:xfrm>
            <a:off x="6238535" y="1446662"/>
            <a:ext cx="5488544" cy="4391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Evaluation phase</a:t>
            </a:r>
            <a:endParaRPr lang="de-DE" sz="1600" dirty="0"/>
          </a:p>
          <a:p>
            <a:pPr marL="0" indent="0">
              <a:buFont typeface="Wingdings 2" panose="05020102010507070707" pitchFamily="18" charset="2"/>
              <a:buNone/>
            </a:pPr>
            <a:endParaRPr lang="en-IN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388F9-9A5D-49D3-A724-78CA73808A32}"/>
              </a:ext>
            </a:extLst>
          </p:cNvPr>
          <p:cNvSpPr txBox="1"/>
          <p:nvPr/>
        </p:nvSpPr>
        <p:spPr>
          <a:xfrm>
            <a:off x="6190341" y="4134507"/>
            <a:ext cx="514212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techniques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Mean Discrepancy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Alignment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Kullback–Leibler divergence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Wasserstein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CC0E-7CA5-4D28-B68D-23CC1FA9C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04" y="5612633"/>
            <a:ext cx="2864443" cy="45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66B1E-5604-483E-874B-398452C47EEB}"/>
              </a:ext>
            </a:extLst>
          </p:cNvPr>
          <p:cNvSpPr txBox="1"/>
          <p:nvPr/>
        </p:nvSpPr>
        <p:spPr>
          <a:xfrm>
            <a:off x="488659" y="565051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1"/>
                </a:solidFill>
              </a:rPr>
              <a:t>.</a:t>
            </a:r>
            <a:endParaRPr lang="de-DE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AE407-1EB9-40F3-9583-483B2F589987}"/>
              </a:ext>
            </a:extLst>
          </p:cNvPr>
          <p:cNvSpPr txBox="1"/>
          <p:nvPr/>
        </p:nvSpPr>
        <p:spPr>
          <a:xfrm>
            <a:off x="922984" y="6619762"/>
            <a:ext cx="1068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Original Paper:</a:t>
            </a:r>
            <a:r>
              <a:rPr lang="en-US" sz="800" dirty="0"/>
              <a:t> </a:t>
            </a:r>
            <a:r>
              <a:rPr lang="en-US" sz="800" dirty="0" err="1"/>
              <a:t>Baochen</a:t>
            </a:r>
            <a:r>
              <a:rPr lang="en-US" sz="800" dirty="0"/>
              <a:t> Sun and Kate </a:t>
            </a:r>
            <a:r>
              <a:rPr lang="en-US" sz="800" dirty="0" err="1"/>
              <a:t>Saenko</a:t>
            </a:r>
            <a:r>
              <a:rPr lang="en-US" sz="800" dirty="0"/>
              <a:t>. “Deep coral: Correlation alignment for deep domain adaptation". In: European conference on computer vision. Springer.2016, pp. 443-450</a:t>
            </a:r>
          </a:p>
          <a:p>
            <a:r>
              <a:rPr lang="de-DE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499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5. R</a:t>
            </a:r>
            <a:r>
              <a:rPr lang="en-US" cap="none" dirty="0"/>
              <a:t>esearch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r>
              <a:rPr lang="en-IN" sz="1500" dirty="0"/>
              <a:t>The primary goal is </a:t>
            </a:r>
            <a:r>
              <a:rPr lang="en-US" sz="1500" dirty="0"/>
              <a:t>to make progress in solving </a:t>
            </a:r>
            <a:r>
              <a:rPr lang="en-US" sz="1500" b="1" dirty="0"/>
              <a:t>Domain shift </a:t>
            </a:r>
            <a:r>
              <a:rPr lang="en-US" sz="1500" dirty="0"/>
              <a:t>problem in various computer vision tasks. Below are some of the research objectives:</a:t>
            </a:r>
            <a:endParaRPr lang="en-IN" sz="1500" dirty="0"/>
          </a:p>
          <a:p>
            <a:pPr marL="666900" lvl="1" indent="-342900">
              <a:buFont typeface="+mj-lt"/>
              <a:buAutoNum type="arabicPeriod"/>
            </a:pPr>
            <a:r>
              <a:rPr lang="en-US" sz="1500" dirty="0"/>
              <a:t>How sophisticated is the target network compared to the source network in terms of complexity </a:t>
            </a:r>
            <a:r>
              <a:rPr lang="en-IN" sz="1500" dirty="0"/>
              <a:t>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500" dirty="0"/>
              <a:t>How does selecting different CNN feature extractors (e.g., ResNet50, VGG16) in our proposed architecture change domain transfer task accuracy ?</a:t>
            </a:r>
            <a:endParaRPr lang="en-IN" sz="1500" dirty="0"/>
          </a:p>
          <a:p>
            <a:pPr marL="666900" lvl="1" indent="-342900">
              <a:buFont typeface="+mj-lt"/>
              <a:buAutoNum type="arabicPeriod"/>
            </a:pPr>
            <a:r>
              <a:rPr lang="en-US" sz="1500" dirty="0"/>
              <a:t>How do pruning lower magnitude weights of the proposed model (approach-2) would impact domain transfer task accuracy 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500" dirty="0"/>
              <a:t>To find the right threshold for pruning the target network so that there is no significant reduction in the performance of domain transfer task accuracy?</a:t>
            </a:r>
            <a:r>
              <a:rPr lang="en-IN" sz="1500" dirty="0"/>
              <a:t> </a:t>
            </a:r>
          </a:p>
          <a:p>
            <a:pPr marL="324000" lvl="1" indent="0">
              <a:buNone/>
            </a:pPr>
            <a:r>
              <a:rPr lang="en-IN" sz="1500" dirty="0"/>
              <a:t>I will answer these questions by conducting several experiments on different datasets.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0155" y="47824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6. M</a:t>
            </a:r>
            <a:r>
              <a:rPr lang="en-US" cap="none" dirty="0"/>
              <a:t>ethods: Base Model</a:t>
            </a:r>
            <a:r>
              <a:rPr lang="en-US" dirty="0"/>
              <a:t> (</a:t>
            </a:r>
            <a:r>
              <a:rPr lang="en-US" cap="none" dirty="0"/>
              <a:t>Approach-1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03" y="1446662"/>
            <a:ext cx="5887682" cy="4528687"/>
          </a:xfrm>
        </p:spPr>
        <p:txBody>
          <a:bodyPr anchor="t">
            <a:normAutofit/>
          </a:bodyPr>
          <a:lstStyle/>
          <a:p>
            <a:r>
              <a:rPr lang="en-US" sz="1600" dirty="0"/>
              <a:t>Training phase</a:t>
            </a:r>
            <a:endParaRPr lang="de-DE" sz="1600" dirty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3EF9A9-4D63-4B5A-ACCD-656709772830}"/>
              </a:ext>
            </a:extLst>
          </p:cNvPr>
          <p:cNvSpPr txBox="1">
            <a:spLocks/>
          </p:cNvSpPr>
          <p:nvPr/>
        </p:nvSpPr>
        <p:spPr>
          <a:xfrm>
            <a:off x="6449543" y="1781760"/>
            <a:ext cx="5236155" cy="376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u="none" strike="noStrike" baseline="0" dirty="0"/>
              <a:t>Concatenation of Source and Target CNN Feature Extractors.</a:t>
            </a:r>
          </a:p>
          <a:p>
            <a:r>
              <a:rPr lang="en-US" sz="1600" dirty="0"/>
              <a:t>.</a:t>
            </a:r>
            <a:endParaRPr lang="en-IN" sz="1600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B7DB1-8F76-4C9E-AD8B-7075D09A9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4" y="1730124"/>
            <a:ext cx="5609196" cy="2157721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5C4E7B75-7FC4-4540-92D4-331F75FD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3" y="4381490"/>
            <a:ext cx="5609196" cy="151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79E0F-7678-4AC2-BA81-2072E433BB22}"/>
              </a:ext>
            </a:extLst>
          </p:cNvPr>
          <p:cNvSpPr txBox="1"/>
          <p:nvPr/>
        </p:nvSpPr>
        <p:spPr>
          <a:xfrm>
            <a:off x="486802" y="4042936"/>
            <a:ext cx="210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Evaluation phase</a:t>
            </a:r>
            <a:endParaRPr lang="de-DE" sz="1600" dirty="0"/>
          </a:p>
          <a:p>
            <a:endParaRPr lang="de-D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10EAF-B654-48A0-88B2-4506E3F18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09" y="2363645"/>
            <a:ext cx="3913951" cy="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6.1 </a:t>
            </a:r>
            <a:r>
              <a:rPr lang="en-US" cap="none" dirty="0"/>
              <a:t>Pruned Base Model</a:t>
            </a:r>
            <a:r>
              <a:rPr lang="en-US" dirty="0"/>
              <a:t> (</a:t>
            </a:r>
            <a:r>
              <a:rPr lang="en-US" cap="none" dirty="0"/>
              <a:t>Approach-2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02" y="1446662"/>
            <a:ext cx="5946889" cy="4528687"/>
          </a:xfrm>
        </p:spPr>
        <p:txBody>
          <a:bodyPr anchor="t">
            <a:normAutofit/>
          </a:bodyPr>
          <a:lstStyle/>
          <a:p>
            <a:r>
              <a:rPr lang="en-US" sz="1600" dirty="0"/>
              <a:t>Training phase</a:t>
            </a:r>
            <a:endParaRPr lang="de-DE" sz="1600" dirty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3EF9A9-4D63-4B5A-ACCD-656709772830}"/>
              </a:ext>
            </a:extLst>
          </p:cNvPr>
          <p:cNvSpPr txBox="1">
            <a:spLocks/>
          </p:cNvSpPr>
          <p:nvPr/>
        </p:nvSpPr>
        <p:spPr>
          <a:xfrm>
            <a:off x="6433691" y="1746076"/>
            <a:ext cx="4966439" cy="358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IN" sz="1600" dirty="0"/>
              <a:t>Magnitude-based weight pruning will be applied.</a:t>
            </a:r>
          </a:p>
          <a:p>
            <a:pPr marL="285750" lvl="1" indent="-285750"/>
            <a:r>
              <a:rPr lang="en-IN" sz="1600" b="1" dirty="0"/>
              <a:t>Retrieve</a:t>
            </a:r>
            <a:r>
              <a:rPr lang="en-IN" sz="1600" dirty="0"/>
              <a:t> weight matrices for Target feature extractor.</a:t>
            </a:r>
            <a:endParaRPr lang="en-IN" sz="1600" b="1" dirty="0"/>
          </a:p>
          <a:p>
            <a:pPr marL="285750" lvl="1" indent="-285750"/>
            <a:r>
              <a:rPr lang="en-IN" sz="1600" b="1" dirty="0"/>
              <a:t>Prune</a:t>
            </a:r>
            <a:r>
              <a:rPr lang="en-IN" sz="1600" dirty="0"/>
              <a:t> weights below a certain </a:t>
            </a:r>
            <a:r>
              <a:rPr lang="en-IN" sz="1600" b="1" dirty="0"/>
              <a:t>threshold</a:t>
            </a:r>
            <a:r>
              <a:rPr lang="en-IN" sz="1600" dirty="0"/>
              <a:t> and train again.</a:t>
            </a:r>
          </a:p>
          <a:p>
            <a:pPr marL="285750" lvl="1" indent="-285750"/>
            <a:r>
              <a:rPr lang="en-IN" sz="1600" dirty="0"/>
              <a:t>Retrieve performance and </a:t>
            </a:r>
            <a:r>
              <a:rPr lang="en-IN" sz="1600" b="1" dirty="0"/>
              <a:t>compare</a:t>
            </a:r>
            <a:endParaRPr lang="en-IN" sz="1600" dirty="0"/>
          </a:p>
          <a:p>
            <a:pPr marL="0" lvl="1" indent="0">
              <a:buNone/>
            </a:pPr>
            <a:endParaRPr lang="en-IN" sz="1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B10B5FE-90D9-4B6E-8AE2-B5A8C5C4F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1" y="1811610"/>
            <a:ext cx="5609031" cy="2113612"/>
          </a:xfrm>
          <a:prstGeom prst="rect">
            <a:avLst/>
          </a:prstGeom>
        </p:spPr>
      </p:pic>
      <p:pic>
        <p:nvPicPr>
          <p:cNvPr id="8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3CA8AF6F-46D5-4898-8002-1CE508EDA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2" y="4315221"/>
            <a:ext cx="5609030" cy="1411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FF3D8D-32F8-4AF7-8AA4-E9DB6F496FE9}"/>
              </a:ext>
            </a:extLst>
          </p:cNvPr>
          <p:cNvSpPr txBox="1"/>
          <p:nvPr/>
        </p:nvSpPr>
        <p:spPr>
          <a:xfrm>
            <a:off x="486636" y="4002030"/>
            <a:ext cx="560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Evaluation phase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5334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7. D</a:t>
            </a:r>
            <a:r>
              <a:rPr lang="en-US" cap="none" dirty="0"/>
              <a:t>atasets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94960" y="4746406"/>
            <a:ext cx="1828800" cy="1828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ED66F2-55D1-4C88-A002-EAFD90127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58" y="2494281"/>
            <a:ext cx="864633" cy="695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07DB4-B43F-401D-B527-CB9D623DE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989" y="1582362"/>
            <a:ext cx="864633" cy="77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ED0E2-BCD7-42C0-9BC2-3CD1F5B96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589" y="3299860"/>
            <a:ext cx="1348639" cy="77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6A9FC-ACEE-4BA3-85A3-EF8D05426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589" y="4254948"/>
            <a:ext cx="1447800" cy="682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070E72-4DA5-490A-A7A5-A1E577718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004" y="5180005"/>
            <a:ext cx="1447800" cy="1243909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D5A9481-5707-4146-9EE5-914960D7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91841"/>
              </p:ext>
            </p:extLst>
          </p:nvPr>
        </p:nvGraphicFramePr>
        <p:xfrm>
          <a:off x="6563805" y="1498821"/>
          <a:ext cx="4848031" cy="275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10">
                  <a:extLst>
                    <a:ext uri="{9D8B030D-6E8A-4147-A177-3AD203B41FA5}">
                      <a16:colId xmlns:a16="http://schemas.microsoft.com/office/drawing/2014/main" val="3726691642"/>
                    </a:ext>
                  </a:extLst>
                </a:gridCol>
                <a:gridCol w="1048891">
                  <a:extLst>
                    <a:ext uri="{9D8B030D-6E8A-4147-A177-3AD203B41FA5}">
                      <a16:colId xmlns:a16="http://schemas.microsoft.com/office/drawing/2014/main" val="795346373"/>
                    </a:ext>
                  </a:extLst>
                </a:gridCol>
                <a:gridCol w="1133315">
                  <a:extLst>
                    <a:ext uri="{9D8B030D-6E8A-4147-A177-3AD203B41FA5}">
                      <a16:colId xmlns:a16="http://schemas.microsoft.com/office/drawing/2014/main" val="408976754"/>
                    </a:ext>
                  </a:extLst>
                </a:gridCol>
                <a:gridCol w="1133315">
                  <a:extLst>
                    <a:ext uri="{9D8B030D-6E8A-4147-A177-3AD203B41FA5}">
                      <a16:colId xmlns:a16="http://schemas.microsoft.com/office/drawing/2014/main" val="4167065845"/>
                    </a:ext>
                  </a:extLst>
                </a:gridCol>
              </a:tblGrid>
              <a:tr h="28724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baseline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Train Set</a:t>
                      </a:r>
                      <a:endParaRPr lang="de-DE" sz="1200" b="0" i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Set</a:t>
                      </a:r>
                      <a:endParaRPr lang="de-DE" sz="1200" b="0" i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endParaRPr lang="de-DE" sz="1200" b="0" i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88486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(digits)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60K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10K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98125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MNIST-M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(digits)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60K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10K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45864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USPS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(digits)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7291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2007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08566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Synthetic Signs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(Simulated Traffic signals)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100K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16343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GTSRB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(Traffic Signals)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51,839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39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D50C50B-F536-4F9A-A29D-B52EDC2C7808}"/>
              </a:ext>
            </a:extLst>
          </p:cNvPr>
          <p:cNvSpPr txBox="1"/>
          <p:nvPr/>
        </p:nvSpPr>
        <p:spPr>
          <a:xfrm>
            <a:off x="846940" y="1827718"/>
            <a:ext cx="864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MNIST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86619-D33A-443C-B8B6-3F84D48D3544}"/>
              </a:ext>
            </a:extLst>
          </p:cNvPr>
          <p:cNvSpPr txBox="1"/>
          <p:nvPr/>
        </p:nvSpPr>
        <p:spPr>
          <a:xfrm>
            <a:off x="846940" y="2679216"/>
            <a:ext cx="1447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MNIST-M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E3B78-E468-4351-A52B-B9252BD176F2}"/>
              </a:ext>
            </a:extLst>
          </p:cNvPr>
          <p:cNvSpPr txBox="1"/>
          <p:nvPr/>
        </p:nvSpPr>
        <p:spPr>
          <a:xfrm>
            <a:off x="854020" y="3618815"/>
            <a:ext cx="857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USPS</a:t>
            </a:r>
            <a:endParaRPr lang="de-D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AB2AE-1C4A-4A53-9C5B-016078DE8573}"/>
              </a:ext>
            </a:extLst>
          </p:cNvPr>
          <p:cNvSpPr txBox="1"/>
          <p:nvPr/>
        </p:nvSpPr>
        <p:spPr>
          <a:xfrm>
            <a:off x="846940" y="4486647"/>
            <a:ext cx="1931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Synthetic Signs</a:t>
            </a:r>
            <a:endParaRPr lang="de-D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D6716-2371-4EEF-BF1D-5CBD49C0A21E}"/>
              </a:ext>
            </a:extLst>
          </p:cNvPr>
          <p:cNvSpPr txBox="1"/>
          <p:nvPr/>
        </p:nvSpPr>
        <p:spPr>
          <a:xfrm>
            <a:off x="846940" y="5428193"/>
            <a:ext cx="1054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GTSRB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8197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8. E</a:t>
            </a:r>
            <a:r>
              <a:rPr lang="en-US" cap="none" dirty="0"/>
              <a:t>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256312" cy="4794689"/>
          </a:xfrm>
        </p:spPr>
        <p:txBody>
          <a:bodyPr anchor="t">
            <a:normAutofit lnSpcReduction="10000"/>
          </a:bodyPr>
          <a:lstStyle/>
          <a:p>
            <a:r>
              <a:rPr lang="en-IN" sz="1500" dirty="0"/>
              <a:t>To answer our research questions, following experiments will be performed</a:t>
            </a:r>
          </a:p>
          <a:p>
            <a:pPr marL="612900" lvl="2" indent="-342900">
              <a:buFont typeface="+mj-lt"/>
              <a:buAutoNum type="arabicPeriod"/>
            </a:pPr>
            <a:r>
              <a:rPr lang="en-IN" sz="1500" dirty="0"/>
              <a:t>MNIST 		MNIST-M digits transfer</a:t>
            </a:r>
          </a:p>
          <a:p>
            <a:pPr marL="612900" lvl="2" indent="-342900">
              <a:buFont typeface="+mj-lt"/>
              <a:buAutoNum type="arabicPeriod"/>
            </a:pPr>
            <a:r>
              <a:rPr lang="en-IN" sz="1500" dirty="0"/>
              <a:t>MNIST 		USPS digits transfer</a:t>
            </a:r>
          </a:p>
          <a:p>
            <a:pPr marL="612900" lvl="2" indent="-342900">
              <a:buFont typeface="+mj-lt"/>
              <a:buAutoNum type="arabicPeriod"/>
            </a:pPr>
            <a:r>
              <a:rPr lang="en-IN" sz="1500" dirty="0"/>
              <a:t>Synthetic-Signs 	     GTSRB street signs transfer</a:t>
            </a:r>
          </a:p>
          <a:p>
            <a:pPr marL="285750" lvl="1" indent="-285750"/>
            <a:r>
              <a:rPr lang="en-IN" sz="1500" dirty="0"/>
              <a:t>Domain adaptation settings and assumptions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Single source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Closed-set (same label space)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Single-step (no intermediate domains)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Homogeneous (same feature space)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No unseen domains</a:t>
            </a:r>
          </a:p>
          <a:p>
            <a:pPr marL="285750" lvl="1" indent="-285750"/>
            <a:r>
              <a:rPr lang="en-IN" sz="1500" dirty="0"/>
              <a:t>Evaluation Metrics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Classification accuracy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Confusion Matrix</a:t>
            </a:r>
          </a:p>
          <a:p>
            <a:pPr marL="555750" lvl="2" indent="-285750">
              <a:buFont typeface="Arial" panose="020B0604020202020204" pitchFamily="34" charset="0"/>
              <a:buChar char="•"/>
            </a:pPr>
            <a:r>
              <a:rPr lang="en-IN" sz="1500" dirty="0"/>
              <a:t>t-SNE embedding plots for visualization</a:t>
            </a:r>
          </a:p>
          <a:p>
            <a:pPr marL="270000" lvl="2" indent="0">
              <a:buNone/>
            </a:pPr>
            <a:endParaRPr lang="en-IN" sz="1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008704" y="4777676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4B58F-9B78-4E81-8524-E561C5091928}"/>
              </a:ext>
            </a:extLst>
          </p:cNvPr>
          <p:cNvCxnSpPr/>
          <p:nvPr/>
        </p:nvCxnSpPr>
        <p:spPr>
          <a:xfrm>
            <a:off x="1828800" y="1958010"/>
            <a:ext cx="576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249F05-A2C3-48CA-AAE0-FDCD20AD5B8B}"/>
              </a:ext>
            </a:extLst>
          </p:cNvPr>
          <p:cNvCxnSpPr/>
          <p:nvPr/>
        </p:nvCxnSpPr>
        <p:spPr>
          <a:xfrm>
            <a:off x="1828800" y="2289314"/>
            <a:ext cx="576470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952A37-8C9D-4F49-8F38-67B58869CFB2}"/>
              </a:ext>
            </a:extLst>
          </p:cNvPr>
          <p:cNvCxnSpPr>
            <a:cxnSpLocks/>
          </p:cNvCxnSpPr>
          <p:nvPr/>
        </p:nvCxnSpPr>
        <p:spPr>
          <a:xfrm>
            <a:off x="2600587" y="2610253"/>
            <a:ext cx="49768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0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8.1 I</a:t>
            </a:r>
            <a:r>
              <a:rPr lang="en-US" cap="none" dirty="0"/>
              <a:t>nitial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6662"/>
            <a:ext cx="5514807" cy="452868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500" b="1" dirty="0"/>
              <a:t>Source Model:</a:t>
            </a:r>
            <a:r>
              <a:rPr lang="en-IN" sz="1500" dirty="0"/>
              <a:t> ResNet50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b="1" dirty="0"/>
              <a:t>Target Model: </a:t>
            </a:r>
            <a:r>
              <a:rPr lang="en-IN" sz="1500" dirty="0"/>
              <a:t>VGG-16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b="1" dirty="0"/>
              <a:t>Optimizer:</a:t>
            </a:r>
            <a:r>
              <a:rPr lang="en-IN" sz="1500" dirty="0"/>
              <a:t> Adam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b="1" dirty="0"/>
              <a:t>Epochs:</a:t>
            </a:r>
            <a:r>
              <a:rPr lang="en-IN" sz="1500" dirty="0"/>
              <a:t> 50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b="1" dirty="0"/>
              <a:t>Learning Rate: </a:t>
            </a:r>
            <a:r>
              <a:rPr lang="en-IN" sz="1500" dirty="0"/>
              <a:t>0.001</a:t>
            </a:r>
          </a:p>
          <a:p>
            <a:pPr>
              <a:lnSpc>
                <a:spcPct val="100000"/>
              </a:lnSpc>
            </a:pPr>
            <a:r>
              <a:rPr lang="de-DE" sz="1500" dirty="0"/>
              <a:t>Used old evaluation strategy (Taken output from both feature extractors for generating output class)</a:t>
            </a:r>
          </a:p>
          <a:p>
            <a:pPr>
              <a:lnSpc>
                <a:spcPct val="100000"/>
              </a:lnSpc>
            </a:pPr>
            <a:r>
              <a:rPr lang="de-DE" sz="1500" dirty="0"/>
              <a:t>Experiments require hyperparameter tuning</a:t>
            </a:r>
          </a:p>
          <a:p>
            <a:pPr>
              <a:lnSpc>
                <a:spcPct val="100000"/>
              </a:lnSpc>
            </a:pPr>
            <a:r>
              <a:rPr lang="de-DE" sz="1500" dirty="0"/>
              <a:t>Regularization can improve the test accuracy and decrease training accuracy.</a:t>
            </a:r>
          </a:p>
          <a:p>
            <a:endParaRPr lang="en-IN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3EF9A9-4D63-4B5A-ACCD-656709772830}"/>
              </a:ext>
            </a:extLst>
          </p:cNvPr>
          <p:cNvSpPr txBox="1">
            <a:spLocks/>
          </p:cNvSpPr>
          <p:nvPr/>
        </p:nvSpPr>
        <p:spPr>
          <a:xfrm>
            <a:off x="6095833" y="1446662"/>
            <a:ext cx="5514807" cy="4528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IN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23E4670-0F35-44D0-B18B-1944B5B4D062}"/>
              </a:ext>
            </a:extLst>
          </p:cNvPr>
          <p:cNvSpPr txBox="1">
            <a:spLocks/>
          </p:cNvSpPr>
          <p:nvPr/>
        </p:nvSpPr>
        <p:spPr>
          <a:xfrm>
            <a:off x="6095832" y="1446661"/>
            <a:ext cx="5514807" cy="4528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89E0ED7-D661-4213-9429-2102146A8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28424"/>
              </p:ext>
            </p:extLst>
          </p:nvPr>
        </p:nvGraphicFramePr>
        <p:xfrm>
          <a:off x="6326186" y="1528064"/>
          <a:ext cx="5054266" cy="174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693484839"/>
                    </a:ext>
                  </a:extLst>
                </a:gridCol>
                <a:gridCol w="919152">
                  <a:extLst>
                    <a:ext uri="{9D8B030D-6E8A-4147-A177-3AD203B41FA5}">
                      <a16:colId xmlns:a16="http://schemas.microsoft.com/office/drawing/2014/main" val="2562229565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6694899"/>
                    </a:ext>
                  </a:extLst>
                </a:gridCol>
                <a:gridCol w="869892">
                  <a:extLst>
                    <a:ext uri="{9D8B030D-6E8A-4147-A177-3AD203B41FA5}">
                      <a16:colId xmlns:a16="http://schemas.microsoft.com/office/drawing/2014/main" val="573220815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772643210"/>
                    </a:ext>
                  </a:extLst>
                </a:gridCol>
              </a:tblGrid>
              <a:tr h="386778">
                <a:tc>
                  <a:txBody>
                    <a:bodyPr/>
                    <a:lstStyle/>
                    <a:p>
                      <a:pPr algn="l"/>
                      <a:r>
                        <a:rPr lang="en-US" sz="1200" b="0" i="1" baseline="0" dirty="0"/>
                        <a:t>Source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1" baseline="0" dirty="0"/>
                        <a:t>Target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1" dirty="0"/>
                        <a:t>Test Accuracy</a:t>
                      </a:r>
                      <a:endParaRPr lang="en-US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1" dirty="0"/>
                        <a:t>Training Accuracy</a:t>
                      </a:r>
                      <a:endParaRPr lang="en-US" sz="1200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1" dirty="0"/>
                        <a:t>Additional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80262"/>
                  </a:ext>
                </a:extLst>
              </a:tr>
              <a:tr h="35062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MNIST-M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CORAL, </a:t>
                      </a:r>
                      <a:r>
                        <a:rPr lang="el-G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0.5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9071"/>
                  </a:ext>
                </a:extLst>
              </a:tr>
              <a:tr h="35062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MNIST-M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CORAL, </a:t>
                      </a:r>
                      <a:r>
                        <a:rPr lang="el-G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5939"/>
                  </a:ext>
                </a:extLst>
              </a:tr>
              <a:tr h="37009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97.5 %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99.5 %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CORAL, </a:t>
                      </a:r>
                      <a:r>
                        <a:rPr lang="el-G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5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7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95D2B2E-EB41-4F3D-ABA1-73C789F044D4}"/>
              </a:ext>
            </a:extLst>
          </p:cNvPr>
          <p:cNvSpPr/>
          <p:nvPr/>
        </p:nvSpPr>
        <p:spPr>
          <a:xfrm>
            <a:off x="2865862" y="2893325"/>
            <a:ext cx="8507771" cy="106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9. S</a:t>
            </a:r>
            <a:r>
              <a:rPr lang="en-US" cap="none" dirty="0"/>
              <a:t>chedule</a:t>
            </a:r>
            <a:endParaRPr lang="en-US" dirty="0"/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76AD03C8-A34D-42EE-8D2F-A77B38981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321730"/>
              </p:ext>
            </p:extLst>
          </p:nvPr>
        </p:nvGraphicFramePr>
        <p:xfrm>
          <a:off x="581192" y="2678373"/>
          <a:ext cx="10704759" cy="1501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Monthly calendar">
            <a:extLst>
              <a:ext uri="{FF2B5EF4-FFF2-40B4-BE49-F238E27FC236}">
                <a16:creationId xmlns:a16="http://schemas.microsoft.com/office/drawing/2014/main" id="{52A1A9C9-DF47-4B13-A8FF-890579E2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082473" y="47776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953987"/>
            <a:ext cx="10993549" cy="147501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8" y="3429001"/>
            <a:ext cx="10993546" cy="468233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47BD-38F7-4868-9DB4-0F0B89AE1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cap="none" dirty="0"/>
              <a:t>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E6181B-FB23-4A3F-B2C9-26A0EBEF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2" action="ppaction://hlinksldjump"/>
              </a:rPr>
              <a:t>Introduction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3" action="ppaction://hlinksldjump"/>
              </a:rPr>
              <a:t>Motivation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4" action="ppaction://hlinksldjump"/>
              </a:rPr>
              <a:t>Background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5" action="ppaction://hlinksldjump"/>
              </a:rPr>
              <a:t>Related Work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6" action="ppaction://hlinksldjump"/>
              </a:rPr>
              <a:t>Research goals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7" action="ppaction://hlinksldjump"/>
              </a:rPr>
              <a:t>Methods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8" action="ppaction://hlinksldjump"/>
              </a:rPr>
              <a:t>Datasets</a:t>
            </a:r>
            <a:endParaRPr lang="en-IN" sz="1600" dirty="0">
              <a:hlinkClick r:id="rId9" action="ppaction://hlinksldjump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9" action="ppaction://hlinksldjump"/>
              </a:rPr>
              <a:t>Experiments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10" action="ppaction://hlinksldjump"/>
              </a:rPr>
              <a:t>Schedule</a:t>
            </a:r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27F6B-D2CD-43F2-9676-E7E0819D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0C499-52F7-4B20-9F4F-2A2A0E38E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24B18FB6-1E09-4595-A828-B949831B0F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170155" y="47824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1. I</a:t>
            </a:r>
            <a:r>
              <a:rPr lang="en-US" cap="none" dirty="0"/>
              <a:t>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r>
              <a:rPr lang="en-US" sz="1600" dirty="0"/>
              <a:t>Traditional Machine Learning</a:t>
            </a:r>
          </a:p>
          <a:p>
            <a:pPr lvl="1"/>
            <a:r>
              <a:rPr lang="en-US" sz="1300" dirty="0"/>
              <a:t>Availability of large-scale labeled training data</a:t>
            </a:r>
          </a:p>
          <a:p>
            <a:r>
              <a:rPr lang="en-US" sz="1600" dirty="0"/>
              <a:t>Humans can transfer knowledge learnt previously to novel situations.</a:t>
            </a:r>
          </a:p>
          <a:p>
            <a:r>
              <a:rPr lang="en-US" sz="1600" dirty="0"/>
              <a:t>Can the machine learn the most general characteristics like humans ?</a:t>
            </a:r>
          </a:p>
          <a:p>
            <a:r>
              <a:rPr lang="en-US" sz="1600" dirty="0"/>
              <a:t>What if annotated task specific target data is less ?</a:t>
            </a:r>
          </a:p>
          <a:p>
            <a:r>
              <a:rPr lang="en-US" sz="1600" dirty="0"/>
              <a:t>Source and Target dataset come from similar but different distributions ?</a:t>
            </a:r>
          </a:p>
          <a:p>
            <a:pPr lvl="1"/>
            <a:r>
              <a:rPr lang="en-US" sz="1300" dirty="0"/>
              <a:t>Use Transfer Learning techniques</a:t>
            </a:r>
          </a:p>
          <a:p>
            <a:r>
              <a:rPr lang="en-US" sz="1600" dirty="0"/>
              <a:t>We can </a:t>
            </a:r>
            <a:r>
              <a:rPr lang="en-US" sz="1600" b="1" dirty="0"/>
              <a:t>transfer</a:t>
            </a:r>
            <a:r>
              <a:rPr lang="en-US" sz="1600" dirty="0"/>
              <a:t> learned representations from a related task or domain to another domain.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5478C-C1E9-4DE8-B85C-3F88E383D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2. M</a:t>
            </a:r>
            <a:r>
              <a:rPr lang="en-US" cap="none" dirty="0"/>
              <a:t>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/>
              <a:t>Expensive Data Acquisition and Annotation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Expensive and time-consuming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Impossible to collect annotated data in some domains</a:t>
            </a:r>
          </a:p>
          <a:p>
            <a:pPr>
              <a:lnSpc>
                <a:spcPct val="100000"/>
              </a:lnSpc>
            </a:pPr>
            <a:r>
              <a:rPr lang="en-US" sz="1500" b="1" dirty="0"/>
              <a:t>Presence of Domain Shift or Dataset Bias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Training and test sets come from similar but different distributions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Difference either in the feature space or in the marginal probability distribution or even in both.</a:t>
            </a:r>
            <a:endParaRPr lang="en-IN" sz="1500" dirty="0"/>
          </a:p>
          <a:p>
            <a:pPr>
              <a:lnSpc>
                <a:spcPct val="100000"/>
              </a:lnSpc>
            </a:pPr>
            <a:r>
              <a:rPr lang="en-US" sz="1500" b="1" dirty="0"/>
              <a:t>End goal is to learn the features that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Discriminative for the main learning task on the source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Indiscriminate in terms of bias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581024" y="6488668"/>
            <a:ext cx="1025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3BF59CF2-AC13-4B5C-9247-AE0A7780D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70155" y="477528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cap="none" dirty="0"/>
              <a:t>3. Background: </a:t>
            </a:r>
            <a:r>
              <a:rPr lang="en-US" dirty="0"/>
              <a:t>T</a:t>
            </a:r>
            <a:r>
              <a:rPr lang="en-US" cap="none" dirty="0"/>
              <a:t>ransfer Learning and Domain Adaptation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431937" y="6350169"/>
            <a:ext cx="1085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source: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1"/>
                </a:solidFill>
                <a:hlinkClick r:id="rId3"/>
              </a:rPr>
              <a:t>https://people.eecs.berkeley.edu/~jhoffman/domainadapt/</a:t>
            </a:r>
            <a:endParaRPr lang="en-US" sz="900" dirty="0">
              <a:solidFill>
                <a:schemeClr val="accent1"/>
              </a:solidFill>
            </a:endParaRPr>
          </a:p>
          <a:p>
            <a:r>
              <a:rPr lang="en-US" sz="900" b="1" dirty="0"/>
              <a:t>2 source: </a:t>
            </a:r>
            <a:r>
              <a:rPr lang="en-US" sz="900" dirty="0" err="1"/>
              <a:t>Venkateswara</a:t>
            </a:r>
            <a:r>
              <a:rPr lang="en-US" sz="900" dirty="0"/>
              <a:t> H, Eusebio J, Chakraborty S, </a:t>
            </a:r>
            <a:r>
              <a:rPr lang="en-US" sz="900" dirty="0" err="1"/>
              <a:t>Panchanathan</a:t>
            </a:r>
            <a:r>
              <a:rPr lang="en-US" sz="900" dirty="0"/>
              <a:t> S (2017) Deep hashing network for unsupervised domain adaptation. In: The IEEE conference on CVPR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FF560-5DD1-4714-B7EE-D2175CF36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6" y="1398340"/>
            <a:ext cx="3426999" cy="38806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67591D-A5BA-4FB7-86A3-BD3DCC65D34C}"/>
              </a:ext>
            </a:extLst>
          </p:cNvPr>
          <p:cNvSpPr txBox="1"/>
          <p:nvPr/>
        </p:nvSpPr>
        <p:spPr>
          <a:xfrm>
            <a:off x="1737541" y="5459661"/>
            <a:ext cx="98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</a:t>
            </a:r>
            <a:r>
              <a:rPr lang="en-US" sz="1400" baseline="30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DAB7A-B79E-4605-84D8-ABE59BCD9A14}"/>
              </a:ext>
            </a:extLst>
          </p:cNvPr>
          <p:cNvSpPr txBox="1"/>
          <p:nvPr/>
        </p:nvSpPr>
        <p:spPr>
          <a:xfrm>
            <a:off x="4524125" y="5459660"/>
            <a:ext cx="18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Office-Home dataset</a:t>
            </a:r>
            <a:r>
              <a:rPr lang="en-US" sz="1400" baseline="30000" dirty="0"/>
              <a:t>2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4BAC08C-367A-4071-B855-4DAB1BC2BD85}"/>
              </a:ext>
            </a:extLst>
          </p:cNvPr>
          <p:cNvSpPr txBox="1">
            <a:spLocks/>
          </p:cNvSpPr>
          <p:nvPr/>
        </p:nvSpPr>
        <p:spPr>
          <a:xfrm>
            <a:off x="6818131" y="1427956"/>
            <a:ext cx="4624452" cy="4558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/>
              <a:t>Transfer learning </a:t>
            </a:r>
            <a:r>
              <a:rPr lang="en-US" sz="1500" dirty="0"/>
              <a:t>is the ability to apply knowledge learned in previous tasks to novel tasks.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Variations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Same domain, different task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Different domain, same task</a:t>
            </a:r>
          </a:p>
          <a:p>
            <a:pPr>
              <a:lnSpc>
                <a:spcPct val="100000"/>
              </a:lnSpc>
            </a:pPr>
            <a:r>
              <a:rPr lang="en-US" sz="1500" b="1" dirty="0"/>
              <a:t>Domain Adaptation: </a:t>
            </a:r>
            <a:r>
              <a:rPr lang="en-US" sz="1500" dirty="0"/>
              <a:t>Take a network trained on a </a:t>
            </a:r>
            <a:r>
              <a:rPr lang="en-US" sz="1500" b="1" dirty="0"/>
              <a:t>different</a:t>
            </a:r>
            <a:r>
              <a:rPr lang="en-US" sz="1500" dirty="0"/>
              <a:t> domain for a particular task and adapt it to </a:t>
            </a:r>
            <a:r>
              <a:rPr lang="en-US" sz="1500" b="1" dirty="0"/>
              <a:t>our</a:t>
            </a:r>
            <a:r>
              <a:rPr lang="en-US" sz="1500" dirty="0"/>
              <a:t> domain.</a:t>
            </a:r>
          </a:p>
          <a:p>
            <a:pPr marL="0" lvl="1" indent="0">
              <a:lnSpc>
                <a:spcPct val="150000"/>
              </a:lnSpc>
              <a:buNone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37F92-355A-45DE-ABB6-80B6B8B28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036" y="1488685"/>
            <a:ext cx="2622994" cy="38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3.1 T</a:t>
            </a:r>
            <a:r>
              <a:rPr lang="en-US" cap="none" dirty="0"/>
              <a:t>ransfer Learning and Domain Adaptation</a:t>
            </a:r>
            <a:endParaRPr lang="en-US" dirty="0"/>
          </a:p>
        </p:txBody>
      </p:sp>
      <p:sp>
        <p:nvSpPr>
          <p:cNvPr id="76" name="Slide Number Placeholder 8">
            <a:extLst>
              <a:ext uri="{FF2B5EF4-FFF2-40B4-BE49-F238E27FC236}">
                <a16:creationId xmlns:a16="http://schemas.microsoft.com/office/drawing/2014/main" id="{062EA9D0-4532-4524-877E-A6CC075D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131" y="6397038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193044" y="6488668"/>
            <a:ext cx="1068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i="0" baseline="26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de-DE" sz="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 source: </a:t>
            </a:r>
            <a:r>
              <a:rPr lang="de-DE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Kumar, Deepak, Chetan Kumar, and Ming Shao. "Cross-database mammographic image analysis through unsupervised domain adaptation." </a:t>
            </a:r>
            <a:r>
              <a:rPr lang="de-DE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IEEE International Conference on Big Data (Big Data)</a:t>
            </a:r>
            <a:r>
              <a:rPr lang="de-DE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. IEEE, 2017</a:t>
            </a:r>
          </a:p>
          <a:p>
            <a:r>
              <a:rPr lang="de-DE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409D60-C9EF-46D2-8B72-15A339CE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8" y="1431471"/>
            <a:ext cx="3834481" cy="2666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F0F27F-62DF-489B-8167-6D6031092F61}"/>
              </a:ext>
            </a:extLst>
          </p:cNvPr>
          <p:cNvSpPr txBox="1"/>
          <p:nvPr/>
        </p:nvSpPr>
        <p:spPr>
          <a:xfrm>
            <a:off x="1929055" y="4016171"/>
            <a:ext cx="1917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Transfer Learning Categories</a:t>
            </a:r>
            <a:r>
              <a:rPr lang="en-US" sz="1050" baseline="30000" dirty="0"/>
              <a:t>1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80331B8-3A1F-41CE-B62C-C2E00EAA3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05382"/>
              </p:ext>
            </p:extLst>
          </p:nvPr>
        </p:nvGraphicFramePr>
        <p:xfrm>
          <a:off x="1204825" y="4434590"/>
          <a:ext cx="3229125" cy="18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34">
                  <a:extLst>
                    <a:ext uri="{9D8B030D-6E8A-4147-A177-3AD203B41FA5}">
                      <a16:colId xmlns:a16="http://schemas.microsoft.com/office/drawing/2014/main" val="26694899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573220815"/>
                    </a:ext>
                  </a:extLst>
                </a:gridCol>
                <a:gridCol w="1720474">
                  <a:extLst>
                    <a:ext uri="{9D8B030D-6E8A-4147-A177-3AD203B41FA5}">
                      <a16:colId xmlns:a16="http://schemas.microsoft.com/office/drawing/2014/main" val="772643210"/>
                    </a:ext>
                  </a:extLst>
                </a:gridCol>
              </a:tblGrid>
              <a:tr h="386778"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/>
                        <a:t>D</a:t>
                      </a:r>
                      <a:r>
                        <a:rPr lang="en-US" sz="1400" b="0" i="1" baseline="-25000" dirty="0"/>
                        <a:t>s</a:t>
                      </a:r>
                      <a:r>
                        <a:rPr lang="en-US" sz="1400" b="0" i="1" dirty="0"/>
                        <a:t> = D</a:t>
                      </a:r>
                      <a:r>
                        <a:rPr lang="en-US" sz="1400" b="0" i="1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/>
                        <a:t>T</a:t>
                      </a:r>
                      <a:r>
                        <a:rPr lang="en-US" sz="1400" b="0" i="1" baseline="-25000" dirty="0"/>
                        <a:t>S</a:t>
                      </a:r>
                      <a:r>
                        <a:rPr lang="en-US" sz="1400" b="0" i="1" dirty="0"/>
                        <a:t> = T</a:t>
                      </a:r>
                      <a:r>
                        <a:rPr lang="en-US" sz="1400" b="0" i="1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/>
                        <a:t>Learning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80262"/>
                  </a:ext>
                </a:extLst>
              </a:tr>
              <a:tr h="350621"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Domain Adaptation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9071"/>
                  </a:ext>
                </a:extLst>
              </a:tr>
              <a:tr h="350621"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5939"/>
                  </a:ext>
                </a:extLst>
              </a:tr>
              <a:tr h="370099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53889"/>
                  </a:ext>
                </a:extLst>
              </a:tr>
              <a:tr h="370099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1231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7C1DF-7C66-45C9-AA9A-3E7893D94847}"/>
              </a:ext>
            </a:extLst>
          </p:cNvPr>
          <p:cNvCxnSpPr>
            <a:cxnSpLocks/>
          </p:cNvCxnSpPr>
          <p:nvPr/>
        </p:nvCxnSpPr>
        <p:spPr>
          <a:xfrm flipH="1" flipV="1">
            <a:off x="6308594" y="4574704"/>
            <a:ext cx="328572" cy="242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05337-C0D9-4B65-B571-C7A666564E53}"/>
              </a:ext>
            </a:extLst>
          </p:cNvPr>
          <p:cNvCxnSpPr>
            <a:cxnSpLocks/>
          </p:cNvCxnSpPr>
          <p:nvPr/>
        </p:nvCxnSpPr>
        <p:spPr>
          <a:xfrm flipH="1">
            <a:off x="6308594" y="5405468"/>
            <a:ext cx="328572" cy="210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D338C26-B028-4D89-BFD0-82544A88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987" y="4635351"/>
            <a:ext cx="4332652" cy="89791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C248ACD-DF4D-479B-AD14-5D28279D87A8}"/>
              </a:ext>
            </a:extLst>
          </p:cNvPr>
          <p:cNvSpPr txBox="1"/>
          <p:nvPr/>
        </p:nvSpPr>
        <p:spPr>
          <a:xfrm>
            <a:off x="5428716" y="4328028"/>
            <a:ext cx="1408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Domain</a:t>
            </a:r>
            <a:endParaRPr lang="de-DE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14A6FF-0A7F-4A4C-80BB-2689DD10E7DB}"/>
              </a:ext>
            </a:extLst>
          </p:cNvPr>
          <p:cNvSpPr txBox="1"/>
          <p:nvPr/>
        </p:nvSpPr>
        <p:spPr>
          <a:xfrm>
            <a:off x="9506244" y="4318806"/>
            <a:ext cx="148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Domain</a:t>
            </a:r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EA4F06-194E-4373-825F-890827AC6AEA}"/>
              </a:ext>
            </a:extLst>
          </p:cNvPr>
          <p:cNvCxnSpPr>
            <a:cxnSpLocks/>
          </p:cNvCxnSpPr>
          <p:nvPr/>
        </p:nvCxnSpPr>
        <p:spPr>
          <a:xfrm flipV="1">
            <a:off x="9202124" y="4550423"/>
            <a:ext cx="381489" cy="248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1597C-70BC-412B-951C-DC1498BF95A3}"/>
              </a:ext>
            </a:extLst>
          </p:cNvPr>
          <p:cNvSpPr txBox="1"/>
          <p:nvPr/>
        </p:nvSpPr>
        <p:spPr>
          <a:xfrm>
            <a:off x="5527072" y="5572811"/>
            <a:ext cx="111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Task</a:t>
            </a:r>
            <a:endParaRPr lang="de-DE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AC773A-8FB0-4522-9B74-6498E220C4D4}"/>
              </a:ext>
            </a:extLst>
          </p:cNvPr>
          <p:cNvSpPr txBox="1"/>
          <p:nvPr/>
        </p:nvSpPr>
        <p:spPr>
          <a:xfrm>
            <a:off x="9384059" y="5604938"/>
            <a:ext cx="103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Task</a:t>
            </a:r>
            <a:endParaRPr lang="de-DE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37409D-A364-4287-99D6-C57177309138}"/>
              </a:ext>
            </a:extLst>
          </p:cNvPr>
          <p:cNvCxnSpPr>
            <a:cxnSpLocks/>
          </p:cNvCxnSpPr>
          <p:nvPr/>
        </p:nvCxnSpPr>
        <p:spPr>
          <a:xfrm>
            <a:off x="9202124" y="5405468"/>
            <a:ext cx="363871" cy="214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870B704-A93A-4932-8985-E59B619E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996" y="2227755"/>
            <a:ext cx="5017214" cy="913731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C0571E-2B9D-446C-A714-A2F6E286B0E2}"/>
              </a:ext>
            </a:extLst>
          </p:cNvPr>
          <p:cNvCxnSpPr>
            <a:cxnSpLocks/>
            <a:endCxn id="92" idx="2"/>
          </p:cNvCxnSpPr>
          <p:nvPr/>
        </p:nvCxnSpPr>
        <p:spPr>
          <a:xfrm flipH="1" flipV="1">
            <a:off x="6048613" y="1985004"/>
            <a:ext cx="97384" cy="242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184203-5D36-40B4-B94B-1E3E68161023}"/>
              </a:ext>
            </a:extLst>
          </p:cNvPr>
          <p:cNvSpPr txBox="1"/>
          <p:nvPr/>
        </p:nvSpPr>
        <p:spPr>
          <a:xfrm>
            <a:off x="5651260" y="1708005"/>
            <a:ext cx="79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Domain</a:t>
            </a:r>
            <a:endParaRPr lang="de-DE" sz="12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A05DBD4-6807-42E8-9292-B2ACAE438FE3}"/>
              </a:ext>
            </a:extLst>
          </p:cNvPr>
          <p:cNvCxnSpPr>
            <a:cxnSpLocks/>
          </p:cNvCxnSpPr>
          <p:nvPr/>
        </p:nvCxnSpPr>
        <p:spPr>
          <a:xfrm flipV="1">
            <a:off x="6770115" y="1967182"/>
            <a:ext cx="0" cy="260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B10181E-766B-4176-8940-0066B4FF6864}"/>
              </a:ext>
            </a:extLst>
          </p:cNvPr>
          <p:cNvSpPr txBox="1"/>
          <p:nvPr/>
        </p:nvSpPr>
        <p:spPr>
          <a:xfrm>
            <a:off x="6445967" y="1685309"/>
            <a:ext cx="120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Space</a:t>
            </a:r>
            <a:endParaRPr lang="de-DE" sz="1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A5B86DF-32EE-4420-997B-BE8C39B21EFD}"/>
              </a:ext>
            </a:extLst>
          </p:cNvPr>
          <p:cNvCxnSpPr>
            <a:cxnSpLocks/>
          </p:cNvCxnSpPr>
          <p:nvPr/>
        </p:nvCxnSpPr>
        <p:spPr>
          <a:xfrm flipV="1">
            <a:off x="7220689" y="1967182"/>
            <a:ext cx="1070113" cy="309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86A4D1-D852-48C8-856F-7B0B7C0F4BA9}"/>
              </a:ext>
            </a:extLst>
          </p:cNvPr>
          <p:cNvSpPr txBox="1"/>
          <p:nvPr/>
        </p:nvSpPr>
        <p:spPr>
          <a:xfrm>
            <a:off x="7736714" y="1708004"/>
            <a:ext cx="232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Marginal Probability Distribution</a:t>
            </a:r>
            <a:endParaRPr lang="de-DE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DD422A-7E67-4BE6-9C97-1C2445EC6E6E}"/>
              </a:ext>
            </a:extLst>
          </p:cNvPr>
          <p:cNvCxnSpPr>
            <a:cxnSpLocks/>
          </p:cNvCxnSpPr>
          <p:nvPr/>
        </p:nvCxnSpPr>
        <p:spPr>
          <a:xfrm flipH="1">
            <a:off x="5901341" y="2966691"/>
            <a:ext cx="244654" cy="331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172C22A-408B-418F-BC00-0853E2DEDD5A}"/>
              </a:ext>
            </a:extLst>
          </p:cNvPr>
          <p:cNvSpPr txBox="1"/>
          <p:nvPr/>
        </p:nvSpPr>
        <p:spPr>
          <a:xfrm>
            <a:off x="5605259" y="3310928"/>
            <a:ext cx="49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</a:t>
            </a:r>
            <a:endParaRPr lang="de-DE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75A9DBD-8840-4AA4-BA5E-9B58FB06C56B}"/>
              </a:ext>
            </a:extLst>
          </p:cNvPr>
          <p:cNvCxnSpPr>
            <a:cxnSpLocks/>
          </p:cNvCxnSpPr>
          <p:nvPr/>
        </p:nvCxnSpPr>
        <p:spPr>
          <a:xfrm>
            <a:off x="6699042" y="3017614"/>
            <a:ext cx="0" cy="384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A94A0C-03BB-43CB-86DF-FE14EB7C146F}"/>
              </a:ext>
            </a:extLst>
          </p:cNvPr>
          <p:cNvCxnSpPr>
            <a:cxnSpLocks/>
          </p:cNvCxnSpPr>
          <p:nvPr/>
        </p:nvCxnSpPr>
        <p:spPr>
          <a:xfrm>
            <a:off x="7084097" y="3007733"/>
            <a:ext cx="652617" cy="276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9A6EC9B-E845-41F0-BDCA-FF75769A57A3}"/>
              </a:ext>
            </a:extLst>
          </p:cNvPr>
          <p:cNvSpPr txBox="1"/>
          <p:nvPr/>
        </p:nvSpPr>
        <p:spPr>
          <a:xfrm>
            <a:off x="6145994" y="3471218"/>
            <a:ext cx="107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 Space</a:t>
            </a:r>
            <a:endParaRPr lang="de-DE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D37100-12AC-40E8-9D54-6128C3C39E3F}"/>
              </a:ext>
            </a:extLst>
          </p:cNvPr>
          <p:cNvSpPr txBox="1"/>
          <p:nvPr/>
        </p:nvSpPr>
        <p:spPr>
          <a:xfrm>
            <a:off x="7625304" y="3327972"/>
            <a:ext cx="1409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Predictive Function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8141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3.2 D</a:t>
            </a:r>
            <a:r>
              <a:rPr lang="en-US" cap="none" dirty="0"/>
              <a:t>omain Shift or Domain Divergence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 size of this shift is measured by the distance between source and target subspaces.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What should we do in presence of Domain Shift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Mapping the source distribution to the target distribution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Mapping both domains into common shared domain where the distributions are aligned. </a:t>
            </a:r>
            <a:r>
              <a:rPr lang="en-US" sz="1500" i="1" dirty="0"/>
              <a:t>(Ours)</a:t>
            </a:r>
          </a:p>
          <a:p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5478C-C1E9-4DE8-B85C-3F88E383D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340BAC-CCE8-4BDD-BCDE-9288DE94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69" y="3501036"/>
            <a:ext cx="8272256" cy="2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3.3 </a:t>
            </a:r>
            <a:r>
              <a:rPr lang="en-US" cap="none" dirty="0"/>
              <a:t>Different Settings and Current Research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500" dirty="0"/>
              <a:t>Homogeneous vs Heterogeneous </a:t>
            </a:r>
          </a:p>
          <a:p>
            <a:pPr marL="304800" lvl="1" indent="-304800"/>
            <a:r>
              <a:rPr lang="en-IN" sz="1500" dirty="0"/>
              <a:t>One-Step vs Multi-Step</a:t>
            </a:r>
          </a:p>
          <a:p>
            <a:pPr marL="304800" lvl="1" indent="-304800"/>
            <a:r>
              <a:rPr lang="en-IN" sz="1500" dirty="0"/>
              <a:t>Unsupervised and Semi-Supervised </a:t>
            </a:r>
          </a:p>
          <a:p>
            <a:pPr>
              <a:lnSpc>
                <a:spcPct val="100000"/>
              </a:lnSpc>
            </a:pPr>
            <a:r>
              <a:rPr lang="en-IN" sz="1500" dirty="0"/>
              <a:t>Close Set vs Open set or Partial set</a:t>
            </a:r>
            <a:r>
              <a:rPr lang="en-IN" sz="1500" baseline="30000" dirty="0"/>
              <a:t> </a:t>
            </a:r>
            <a:endParaRPr lang="en-IN" sz="1500" dirty="0"/>
          </a:p>
          <a:p>
            <a:pPr marL="304800" lvl="1" indent="-304800"/>
            <a:r>
              <a:rPr lang="en-IN" sz="1500" dirty="0"/>
              <a:t>Single-Source and Multi-Source</a:t>
            </a:r>
          </a:p>
          <a:p>
            <a:pPr marL="304800" lvl="1" indent="-304800"/>
            <a:r>
              <a:rPr lang="de-DE" sz="1500" dirty="0"/>
              <a:t>Open Compound Domain Adaptation</a:t>
            </a:r>
            <a:r>
              <a:rPr lang="de-DE" sz="1500" baseline="30000" dirty="0"/>
              <a:t>1</a:t>
            </a:r>
          </a:p>
          <a:p>
            <a:pPr marL="574800" lvl="2" indent="-304800">
              <a:buFont typeface="Arial" panose="020B0604020202020204" pitchFamily="34" charset="0"/>
              <a:buChar char="•"/>
            </a:pPr>
            <a:r>
              <a:rPr lang="de-DE" sz="1400" dirty="0"/>
              <a:t>Unseen weather, like Overcast</a:t>
            </a:r>
            <a:endParaRPr lang="en-US" sz="1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581025" y="6375644"/>
            <a:ext cx="1025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695B1-783F-4AD4-B7AB-96BBE444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85576"/>
              </p:ext>
            </p:extLst>
          </p:nvPr>
        </p:nvGraphicFramePr>
        <p:xfrm>
          <a:off x="5229720" y="1411087"/>
          <a:ext cx="638092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437">
                  <a:extLst>
                    <a:ext uri="{9D8B030D-6E8A-4147-A177-3AD203B41FA5}">
                      <a16:colId xmlns:a16="http://schemas.microsoft.com/office/drawing/2014/main" val="2109076369"/>
                    </a:ext>
                  </a:extLst>
                </a:gridCol>
                <a:gridCol w="998284">
                  <a:extLst>
                    <a:ext uri="{9D8B030D-6E8A-4147-A177-3AD203B41FA5}">
                      <a16:colId xmlns:a16="http://schemas.microsoft.com/office/drawing/2014/main" val="2228336030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983195570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861964220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89182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/>
                        <a:t>DA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/>
                        <a:t>#Target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/>
                        <a:t>Domain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/>
                        <a:t>Open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/>
                        <a:t>Open 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Unsupervised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known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6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Multi-Target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Multiple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known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Open/Partial Set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Single</a:t>
                      </a:r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known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Open Compound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Multiple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unknown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102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5E3D8C-C939-4B95-99EC-AE1F8ACFB774}"/>
              </a:ext>
            </a:extLst>
          </p:cNvPr>
          <p:cNvSpPr txBox="1"/>
          <p:nvPr/>
        </p:nvSpPr>
        <p:spPr>
          <a:xfrm>
            <a:off x="1061395" y="6528481"/>
            <a:ext cx="1068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i="0" baseline="26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en-US" sz="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Ziwei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Liu et al. "Compound domain adaptation in an open world". In: </a:t>
            </a:r>
            <a:r>
              <a:rPr lang="en-US" sz="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arXiv:1909.03403 (2019)</a:t>
            </a:r>
            <a:endParaRPr lang="de-DE" sz="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3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cap="none" dirty="0"/>
              <a:t>Related Work: </a:t>
            </a:r>
            <a:r>
              <a:rPr lang="en-US" dirty="0"/>
              <a:t>U</a:t>
            </a:r>
            <a:r>
              <a:rPr lang="en-US" cap="none" dirty="0"/>
              <a:t>nsupervised Domain Adaptation Approaches</a:t>
            </a:r>
            <a:endParaRPr lang="en-US" dirty="0"/>
          </a:p>
        </p:txBody>
      </p:sp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6311F-92A6-480F-9F68-9F1AFB2D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4521" y="1539708"/>
            <a:ext cx="7166113" cy="4672465"/>
          </a:xfr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581024" y="6488668"/>
            <a:ext cx="1025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Image Reconstructed from: </a:t>
            </a:r>
            <a:r>
              <a:rPr lang="en-US" sz="900" dirty="0"/>
              <a:t>Yeganeh </a:t>
            </a:r>
            <a:r>
              <a:rPr lang="en-US" sz="900" dirty="0" err="1"/>
              <a:t>Madadi</a:t>
            </a:r>
            <a:r>
              <a:rPr lang="en-US" sz="900" dirty="0"/>
              <a:t> et al. “Deep Visual Unsupervised Domain Adaptation for Classification Tasks: A Survey". In: </a:t>
            </a:r>
            <a:r>
              <a:rPr lang="en-US" sz="900" dirty="0" err="1"/>
              <a:t>Iet</a:t>
            </a:r>
            <a:r>
              <a:rPr lang="en-US" sz="900" dirty="0"/>
              <a:t> Image Processing (2020)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33EC2-8C1B-48FA-B244-07CB04F17E54}"/>
              </a:ext>
            </a:extLst>
          </p:cNvPr>
          <p:cNvSpPr txBox="1">
            <a:spLocks/>
          </p:cNvSpPr>
          <p:nvPr/>
        </p:nvSpPr>
        <p:spPr>
          <a:xfrm>
            <a:off x="7900679" y="1907740"/>
            <a:ext cx="3709961" cy="358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500" dirty="0"/>
              <a:t>Categorized into five main groups based on the technology adopted.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500" dirty="0"/>
              <a:t>We will focus on Discrepancy based techniques.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783230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1113</Words>
  <Application>Microsoft Office PowerPoint</Application>
  <PresentationFormat>Widescreen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Deep Domain Adaptation in Computer Vision</vt:lpstr>
      <vt:lpstr>Agenda</vt:lpstr>
      <vt:lpstr>1. Introduction</vt:lpstr>
      <vt:lpstr>2. Motivation</vt:lpstr>
      <vt:lpstr>3. Background: Transfer Learning and Domain Adaptation</vt:lpstr>
      <vt:lpstr>3.1 Transfer Learning and Domain Adaptation</vt:lpstr>
      <vt:lpstr>3.2 Domain Shift or Domain Divergence</vt:lpstr>
      <vt:lpstr>3.3 Different Settings and Current Research </vt:lpstr>
      <vt:lpstr>4. Related Work: Unsupervised Domain Adaptation Approaches</vt:lpstr>
      <vt:lpstr>4.1 Discrepancy-based techniques</vt:lpstr>
      <vt:lpstr>5. Research Goals</vt:lpstr>
      <vt:lpstr>6. Methods: Base Model (Approach-1)</vt:lpstr>
      <vt:lpstr>6.1 Pruned Base Model (Approach-2)</vt:lpstr>
      <vt:lpstr>7. Datasets</vt:lpstr>
      <vt:lpstr>8. Experiments</vt:lpstr>
      <vt:lpstr>8.1 Initial Results</vt:lpstr>
      <vt:lpstr>9. Schedule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2020-10-16T05:48:15Z</dcterms:created>
  <dcterms:modified xsi:type="dcterms:W3CDTF">2020-10-19T16:59:18Z</dcterms:modified>
</cp:coreProperties>
</file>