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ms-office.drawingml.diagramDrawing+xml" PartName="/ppt/diagrams/drawing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drawingml.diagramLayout+xml" PartName="/ppt/diagrams/layout3.xml"/>
  <Override ContentType="application/vnd.openxmlformats-officedocument.drawingml.diagramLayout+xml" PartName="/ppt/diagrams/layout2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9AE0B8-27F9-4E2B-8029-C9F17260387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DB7FAE94-1D1E-4294-B4A4-99671BA00525}" type="pres">
      <dgm:prSet presAssocID="{BA9AE0B8-27F9-4E2B-8029-C9F172603879}" presName="Name0" presStyleCnt="0">
        <dgm:presLayoutVars>
          <dgm:dir/>
          <dgm:resizeHandles val="exact"/>
        </dgm:presLayoutVars>
      </dgm:prSet>
      <dgm:spPr/>
    </dgm:pt>
  </dgm:ptLst>
  <dgm:cxnLst>
    <dgm:cxn modelId="{BC5B5D0D-3C56-44C5-AF48-AB278E2687A2}" type="presOf" srcId="{BA9AE0B8-27F9-4E2B-8029-C9F172603879}" destId="{DB7FAE94-1D1E-4294-B4A4-99671BA00525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9AE0B8-27F9-4E2B-8029-C9F17260387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DB7FAE94-1D1E-4294-B4A4-99671BA00525}" type="pres">
      <dgm:prSet presAssocID="{BA9AE0B8-27F9-4E2B-8029-C9F172603879}" presName="Name0" presStyleCnt="0">
        <dgm:presLayoutVars>
          <dgm:dir/>
          <dgm:resizeHandles val="exact"/>
        </dgm:presLayoutVars>
      </dgm:prSet>
      <dgm:spPr/>
    </dgm:pt>
  </dgm:ptLst>
  <dgm:cxnLst>
    <dgm:cxn modelId="{BC5B5D0D-3C56-44C5-AF48-AB278E2687A2}" type="presOf" srcId="{BA9AE0B8-27F9-4E2B-8029-C9F172603879}" destId="{DB7FAE94-1D1E-4294-B4A4-99671BA00525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9AE0B8-27F9-4E2B-8029-C9F172603879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/>
      <dgm:spPr/>
    </dgm:pt>
    <dgm:pt modelId="{DB7FAE94-1D1E-4294-B4A4-99671BA00525}" type="pres">
      <dgm:prSet presAssocID="{BA9AE0B8-27F9-4E2B-8029-C9F172603879}" presName="Name0" presStyleCnt="0">
        <dgm:presLayoutVars>
          <dgm:dir/>
          <dgm:resizeHandles val="exact"/>
        </dgm:presLayoutVars>
      </dgm:prSet>
      <dgm:spPr/>
    </dgm:pt>
  </dgm:ptLst>
  <dgm:cxnLst>
    <dgm:cxn modelId="{BC5B5D0D-3C56-44C5-AF48-AB278E2687A2}" type="presOf" srcId="{BA9AE0B8-27F9-4E2B-8029-C9F172603879}" destId="{DB7FAE94-1D1E-4294-B4A4-99671BA00525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01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659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16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75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2671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6503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013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9028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882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45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6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1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4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4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0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810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4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how-to-scrape-data-from-google-maps-using-pyth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ctrTitle"/>
          </p:nvPr>
        </p:nvSpPr>
        <p:spPr>
          <a:xfrm>
            <a:off x="1483540" y="1780247"/>
            <a:ext cx="9144000" cy="133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7226187" y="3940821"/>
            <a:ext cx="4369699" cy="223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PRIYA DHARSHINI M [927623BAD085]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PRIYANKA P[927623BAD086]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RAJAVARMAN K[927623BAD087]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51" name="Google Shape;251;p19" descr="M.Kumarasamy College of Engineering, Karur :: MK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29" y="0"/>
            <a:ext cx="4466051" cy="166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 descr="M.Kumarasamy College of Engineering, Karur :: MK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51271" y="37370"/>
            <a:ext cx="3040729" cy="128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684212" y="195944"/>
            <a:ext cx="8534400" cy="125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8B67596-369E-4D0B-882C-982B78212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803" y="3040017"/>
            <a:ext cx="10531290" cy="151699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>
            <a:spLocks noGrp="1"/>
          </p:cNvSpPr>
          <p:nvPr>
            <p:ph type="title"/>
          </p:nvPr>
        </p:nvSpPr>
        <p:spPr>
          <a:xfrm>
            <a:off x="684212" y="195944"/>
            <a:ext cx="8534400" cy="125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E2BF37C-0309-4C6D-94DC-AA0264B6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9233" y="3111463"/>
            <a:ext cx="9603687" cy="1025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9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684212" y="0"/>
            <a:ext cx="8534400" cy="193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/ DESCRIPTION: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0"/>
          <p:cNvSpPr txBox="1">
            <a:spLocks noGrp="1"/>
          </p:cNvSpPr>
          <p:nvPr>
            <p:ph idx="1"/>
          </p:nvPr>
        </p:nvSpPr>
        <p:spPr>
          <a:xfrm>
            <a:off x="684212" y="1931437"/>
            <a:ext cx="8534400" cy="44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Python script to scrape relevant data from Google Maps, focusing on extracting information such as business names, addresses, phone numbers, and ratings. 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web scraping libraries like </a:t>
            </a:r>
            <a:r>
              <a:rPr lang="en-US" sz="18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Scrapy to parse HTML content efficiently.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mechanisms to handle dynamic page loading and pagination to ensure comprehensive data retrieval. Additionally, incorporate error handling to manage potential interruptions and ensure the robustness of the scraping process.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extracted data should be structured and stored in a suitable format such as CSV or JSON for further analysis or integration into other applications</a:t>
            </a:r>
            <a:endParaRPr sz="1800" dirty="0">
              <a:solidFill>
                <a:schemeClr val="tx2">
                  <a:lumMod val="20000"/>
                  <a:lumOff val="8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684212" y="154185"/>
            <a:ext cx="8534400" cy="50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ABSTRACT :</a:t>
            </a:r>
            <a:endParaRPr dirty="0"/>
          </a:p>
        </p:txBody>
      </p:sp>
      <p:sp>
        <p:nvSpPr>
          <p:cNvPr id="264" name="Google Shape;264;p21"/>
          <p:cNvSpPr txBox="1">
            <a:spLocks noGrp="1"/>
          </p:cNvSpPr>
          <p:nvPr>
            <p:ph idx="1"/>
          </p:nvPr>
        </p:nvSpPr>
        <p:spPr>
          <a:xfrm>
            <a:off x="684212" y="764499"/>
            <a:ext cx="8534400" cy="544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a Python-based solution for scraping data from Google Maps efficiently. Leveraging web scraping libraries like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BeautifulSoup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Scrapy, the program will extract valuable information such as business names, addresses, contact details, and ratings from Google Maps listings.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scraping process will be designed to handle dynamic page loading and pagination, ensuring comprehensive data retrieval. 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 error handling mechanisms will be implemented to manage interruptions and ensure the reliability of the scraping process. 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extracted data will be structured and stored in formats like CSV or JSON for further analysis or integration into other applications. 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solution will prioritize modularity and scalability, allowing for easy customization to accommodate different search criteria or geographic locations. </a:t>
            </a:r>
          </a:p>
          <a:p>
            <a:pPr marL="37719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automating the data extraction process, this project aims to provide researchers, businesses, and developers with a valuable tool for accessing and analyzing location-specific information available on Google Maps.</a:t>
            </a:r>
            <a:endParaRPr sz="1600" dirty="0">
              <a:solidFill>
                <a:schemeClr val="bg2">
                  <a:lumMod val="20000"/>
                  <a:lumOff val="8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title"/>
          </p:nvPr>
        </p:nvSpPr>
        <p:spPr>
          <a:xfrm>
            <a:off x="345233" y="2158584"/>
            <a:ext cx="8873379" cy="302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ts val="3000"/>
              <a:buFont typeface="Wingdings" panose="05000000000000000000" pitchFamily="2" charset="2"/>
              <a:buChar char="v"/>
            </a:pPr>
            <a:br>
              <a:rPr lang="en-IN" sz="1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PROPOSED SOLUTION :</a:t>
            </a:r>
            <a:br>
              <a:rPr lang="en-IN" sz="1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IN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scrape data from Google Maps using Python, you can utilize libraries such as Selenium, </a:t>
            </a:r>
            <a:r>
              <a:rPr lang="en-US" sz="12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BeautifulSoup</a:t>
            </a: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or specialized APIs like </a:t>
            </a:r>
            <a:r>
              <a:rPr lang="en-US" sz="12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Outscraper</a:t>
            </a: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Here’s a concise guide: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Set Up Your Environment</a:t>
            </a: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Install Python and pip.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Install necessary libraries: REQUESTS,beautifulsoup4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Choose Your Method:</a:t>
            </a:r>
            <a:b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</a:t>
            </a:r>
            <a:r>
              <a:rPr lang="en-US" sz="12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BeautifulSoup</a:t>
            </a: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Parses HTML to extract data. It’s simpler .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Write Your Code: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With </a:t>
            </a:r>
            <a:r>
              <a:rPr lang="en-US" sz="12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BeautifulSoup</a:t>
            </a: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send a request to the Google Maps URL and parse the response.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Handle Data: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Store the scraped data in a structured format like JSON or CSV.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Ensure compliance with Google’s Terms of Service to avoid legal issues.</a:t>
            </a:r>
            <a:b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1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Remember, web scraping can be legally sensitive, and it’s crucial to respect website terms and privacy policies. Always scrape responsibly.</a:t>
            </a:r>
            <a:br>
              <a:rPr lang="en-IN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>
            <a:spLocks noGrp="1"/>
          </p:cNvSpPr>
          <p:nvPr>
            <p:ph type="title"/>
          </p:nvPr>
        </p:nvSpPr>
        <p:spPr>
          <a:xfrm>
            <a:off x="684212" y="134911"/>
            <a:ext cx="8534400" cy="77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</a:pP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REAL LIFE APPLICATION:</a:t>
            </a: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02E0-ABCB-4155-8A02-8349B0EF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09469"/>
            <a:ext cx="8534400" cy="59136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company planning to open a new store in a particular area can use Google Maps scraping to analyze the competitive landscape.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collect data on existing businesses in the vicinity, including their types, sizes, customer reviews, and proximity to potential customers.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can inform strategic decisions such as selecting an optimal location, understanding local market dynamics, and tailoring marketing strategies to attract customers.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Maps scraping can be used in urban planning and development projects.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planners and policymakers can extract data on amenities, transportation infrastructure, and public services from Google Maps to assess the accessibility and livability of different neighborhoods.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can guide decisions related to urban design, transportation planning, and community development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initiatives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684211" y="205274"/>
            <a:ext cx="10820433" cy="103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H</a:t>
            </a:r>
            <a:r>
              <a:rPr lang="en-IN" b="1" dirty="0">
                <a:latin typeface="Times New Roman"/>
                <a:cs typeface="Times New Roman"/>
                <a:sym typeface="Times New Roman"/>
              </a:rPr>
              <a:t>ARDWARE AND SOFTWARE REQUIREMENTS:</a:t>
            </a:r>
            <a:endParaRPr dirty="0"/>
          </a:p>
        </p:txBody>
      </p:sp>
      <p:sp>
        <p:nvSpPr>
          <p:cNvPr id="282" name="Google Shape;282;p24"/>
          <p:cNvSpPr txBox="1">
            <a:spLocks noGrp="1"/>
          </p:cNvSpPr>
          <p:nvPr>
            <p:ph idx="1"/>
          </p:nvPr>
        </p:nvSpPr>
        <p:spPr>
          <a:xfrm>
            <a:off x="684211" y="1408922"/>
            <a:ext cx="10018765" cy="45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Hardware: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A computer with sufficient RAM (at least 4GB) and processing power to handle web scraping tasks and data processing.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Software: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-apple-system"/>
              </a:rPr>
              <a:t>Python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-apple-system"/>
              </a:rPr>
              <a:t>: Install the latest version of Python.</a:t>
            </a:r>
            <a:endParaRPr lang="en-IN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		2.Libraries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:</a:t>
            </a:r>
          </a:p>
          <a:p>
            <a:pPr marL="1371600" lvl="3" indent="0">
              <a:buNone/>
            </a:pPr>
            <a:r>
              <a:rPr lang="en-IN" sz="2000" b="1" dirty="0" err="1">
                <a:solidFill>
                  <a:schemeClr val="tx1"/>
                </a:solidFill>
                <a:latin typeface="-apple-system"/>
              </a:rPr>
              <a:t>BeautifulSoup</a:t>
            </a:r>
            <a:r>
              <a:rPr lang="en-IN" sz="2000" dirty="0">
                <a:solidFill>
                  <a:schemeClr val="tx1"/>
                </a:solidFill>
                <a:latin typeface="-apple-system"/>
              </a:rPr>
              <a:t>: For parsing HTML and extracting data</a:t>
            </a:r>
            <a:r>
              <a:rPr lang="en-IN" sz="2000" baseline="30000" dirty="0">
                <a:solidFill>
                  <a:schemeClr val="tx1"/>
                </a:solidFill>
                <a:latin typeface="-apple-system"/>
              </a:rPr>
              <a:t>.</a:t>
            </a:r>
            <a:endParaRPr lang="en-IN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endParaRPr lang="en-US" sz="20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Integrated Development Environment (IDE)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solidFill>
                  <a:schemeClr val="tx1"/>
                </a:solidFill>
                <a:latin typeface="-apple-system"/>
              </a:rPr>
              <a:t>				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Such as PyCharm or Visual Studio Code for writing and testing your Python cod</a:t>
            </a:r>
            <a:r>
              <a:rPr lang="en-US" b="1" dirty="0">
                <a:solidFill>
                  <a:schemeClr val="tx1"/>
                </a:solidFill>
                <a:latin typeface="-apple-system"/>
              </a:rPr>
              <a:t>e.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684212" y="1"/>
            <a:ext cx="8534400" cy="95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7D2B0-DADA-435D-9152-162BCB3F0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155347"/>
              </p:ext>
            </p:extLst>
          </p:nvPr>
        </p:nvGraphicFramePr>
        <p:xfrm>
          <a:off x="2846943" y="1874838"/>
          <a:ext cx="4208939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201560E-2523-4394-BA48-26FE6118D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193" y="829346"/>
            <a:ext cx="10278595" cy="5766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684212" y="1"/>
            <a:ext cx="8534400" cy="95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7D2B0-DADA-435D-9152-162BCB3F0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6943" y="1874838"/>
          <a:ext cx="4208939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8F32CFB-BB1B-4A72-AAE9-9E467E9786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203" y="801488"/>
            <a:ext cx="9638676" cy="57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8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684212" y="1"/>
            <a:ext cx="8534400" cy="95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Times New Roman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CODE: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7D2B0-DADA-435D-9152-162BCB3F05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46943" y="1874838"/>
          <a:ext cx="4208939" cy="242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7CA455-6EB9-4F74-821A-D0C97EF1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212" y="959371"/>
            <a:ext cx="10318568" cy="49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807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