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367" r:id="rId5"/>
    <p:sldId id="368" r:id="rId6"/>
    <p:sldId id="369" r:id="rId7"/>
    <p:sldId id="370" r:id="rId8"/>
    <p:sldId id="372" r:id="rId9"/>
    <p:sldId id="373" r:id="rId10"/>
    <p:sldId id="378" r:id="rId11"/>
    <p:sldId id="377" r:id="rId12"/>
    <p:sldId id="376"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953" autoAdjust="0"/>
  </p:normalViewPr>
  <p:slideViewPr>
    <p:cSldViewPr snapToGrid="0">
      <p:cViewPr varScale="1">
        <p:scale>
          <a:sx n="88" d="100"/>
          <a:sy n="88" d="100"/>
        </p:scale>
        <p:origin x="-876" y="-108"/>
      </p:cViewPr>
      <p:guideLst>
        <p:guide orient="horz" pos="588"/>
        <p:guide orient="horz" pos="852"/>
        <p:guide pos="144"/>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20-11-2024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 xmlns:a16="http://schemas.microsoft.com/office/drawing/2014/main" id="{4DCED223-EF63-605A-08B3-3B52963FC6A6}"/>
              </a:ext>
            </a:extLst>
          </p:cNvPr>
          <p:cNvSpPr/>
          <p:nvPr/>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 xmlns:a16="http://schemas.microsoft.com/office/drawing/2014/main" id="{FF9D9AD1-C7C2-FFF1-54BA-8514D18B8369}"/>
              </a:ext>
            </a:extLst>
          </p:cNvPr>
          <p:cNvSpPr/>
          <p:nvPr/>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12055C93-3B68-7B2F-D1BC-57DBBDF9047B}"/>
              </a:ext>
            </a:extLst>
          </p:cNvPr>
          <p:cNvPicPr>
            <a:picLocks noChangeAspect="1"/>
          </p:cNvPicPr>
          <p:nvPr/>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 xmlns:a16="http://schemas.microsoft.com/office/drawing/2014/main" id="{327CC02B-8BB1-0D1C-2198-59015B45F89B}"/>
              </a:ext>
            </a:extLst>
          </p:cNvPr>
          <p:cNvSpPr/>
          <p:nvPr/>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ideo" Target="file:///C:\Users\Admin\Documents\pdf\VID-20241120-WA0003.mp4"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 xmlns:a16="http://schemas.microsoft.com/office/drawing/2014/main" id="{5FD0626E-7FFA-F384-1DF5-056574800B20}"/>
              </a:ext>
            </a:extLst>
          </p:cNvPr>
          <p:cNvSpPr txBox="1"/>
          <p:nvPr/>
        </p:nvSpPr>
        <p:spPr>
          <a:xfrm>
            <a:off x="1311965" y="2428352"/>
            <a:ext cx="6520068" cy="1384995"/>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Algorithm Trading </a:t>
            </a:r>
            <a:endParaRPr lang="en-US" dirty="0">
              <a:latin typeface="Times New Roman" panose="02020603050405020304" pitchFamily="18" charset="0"/>
              <a:cs typeface="Times New Roman" panose="02020603050405020304" pitchFamily="18" charset="0"/>
            </a:endParaRPr>
          </a:p>
          <a:p>
            <a:endParaRPr lang="en-US" sz="1400" dirty="0"/>
          </a:p>
          <a:p>
            <a:r>
              <a:rPr lang="en-US" sz="1400" dirty="0"/>
              <a:t>Team :  </a:t>
            </a:r>
            <a:r>
              <a:rPr lang="en-US" dirty="0"/>
              <a:t>Name &amp; Email id</a:t>
            </a:r>
            <a:r>
              <a:rPr lang="en-US" sz="1400" dirty="0"/>
              <a:t> 		Guide</a:t>
            </a:r>
            <a:r>
              <a:rPr lang="en-US" dirty="0"/>
              <a:t>: P.Raja, Master Trainer</a:t>
            </a:r>
            <a:endParaRPr lang="en-US" sz="1400" dirty="0"/>
          </a:p>
          <a:p>
            <a:pPr algn="ctr"/>
            <a:endParaRPr lang="en-US" dirty="0"/>
          </a:p>
          <a:p>
            <a:pPr algn="ctr"/>
            <a:endParaRPr lang="en-US" dirty="0"/>
          </a:p>
        </p:txBody>
      </p:sp>
      <p:sp>
        <p:nvSpPr>
          <p:cNvPr id="4" name="TextBox 3"/>
          <p:cNvSpPr txBox="1"/>
          <p:nvPr/>
        </p:nvSpPr>
        <p:spPr>
          <a:xfrm>
            <a:off x="1311965" y="3438868"/>
            <a:ext cx="5948249"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J.Rajavel&amp;stonerk339@gmail.com </a:t>
            </a:r>
          </a:p>
        </p:txBody>
      </p:sp>
    </p:spTree>
    <p:extLst>
      <p:ext uri="{BB962C8B-B14F-4D97-AF65-F5344CB8AC3E}">
        <p14:creationId xmlns=""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 xmlns:a16="http://schemas.microsoft.com/office/drawing/2014/main" id="{E1494DD5-904E-76E9-38C0-10A35CC5BDD0}"/>
              </a:ext>
            </a:extLst>
          </p:cNvPr>
          <p:cNvSpPr txBox="1"/>
          <p:nvPr/>
        </p:nvSpPr>
        <p:spPr>
          <a:xfrm>
            <a:off x="654158" y="1060098"/>
            <a:ext cx="6935087" cy="2937727"/>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890587" y="1017725"/>
            <a:ext cx="7362825" cy="4308872"/>
          </a:xfrm>
          <a:prstGeom prst="rect">
            <a:avLst/>
          </a:prstGeom>
          <a:noFill/>
        </p:spPr>
        <p:txBody>
          <a:bodyPr wrap="square" rtlCol="0" anchor="t">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rapid advancements in artificial intelligence (AI) have revolutionized various sectors, including finance. This paper explores the implementation of AI-based trading algorithms designed to analyze complex market data, identify trends, and execute automated trading decisions. The primary goal is to enhance investment strategies and maximize returns by leveraging machine learning and deep learning techniques. The methodology includes data collection from reliable financial sources, feature engineering to derive predictive signals, and the use of models such as Recurrent Neural Networks (RNNs) for time series forecasting and Reinforcement Learning (RL) for adaptive strategies.</a:t>
            </a:r>
          </a:p>
          <a:p>
            <a:pPr algn="just"/>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D2E813-CB30-52BE-482F-A822E8D42EA5}"/>
              </a:ext>
            </a:extLst>
          </p:cNvPr>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914400" y="1152525"/>
            <a:ext cx="7315200" cy="276998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the highly volatile and complex financial markets, making timely and accurate trading decisions is critical for optimizing investment returns. Traditional trading strategies often rely on manual analysis or static rules-based systems that may not effectively adapt to rapidly changing market conditions. This limitation leads to suboptimal performance and increased risk exposure for traders and investors. The challenge lies in developing a robust system that can process large volumes of market data, identify meaningful patterns, and make automated, data-driven trading decisions in real-time. The objective is to leverage artificial intelligence, specifically machine learning and deep learning models, to build an adaptive algorithmic trading framework.</a:t>
            </a:r>
          </a:p>
          <a:p>
            <a:pPr algn="just"/>
            <a:endParaRPr lang="en-US" dirty="0"/>
          </a:p>
        </p:txBody>
      </p:sp>
    </p:spTree>
    <p:extLst>
      <p:ext uri="{BB962C8B-B14F-4D97-AF65-F5344CB8AC3E}">
        <p14:creationId xmlns=""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923925" y="819150"/>
            <a:ext cx="7296150" cy="3077766"/>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proposed solution aims to enhance a ChatGPT-based AI chatbot by improving its contextual understanding, domain expertise, ethical standards, and user privacy. By implementing memory systems, fine-tuning for specific industries, addressing biases, ensuring data security, and supporting multimodal interactions, this solution would significantly enhance the chatbot's capabilities, making it more reliable, personalized, and suitable for a wide range of applications. Continuous learning and transparency would further build user trust, while </a:t>
            </a:r>
            <a:r>
              <a:rPr lang="en-US" sz="1800" b="1" dirty="0">
                <a:latin typeface="Times New Roman" panose="02020603050405020304" pitchFamily="18" charset="0"/>
                <a:cs typeface="Times New Roman" panose="02020603050405020304" pitchFamily="18" charset="0"/>
              </a:rPr>
              <a:t>human-in-the-loop</a:t>
            </a:r>
            <a:r>
              <a:rPr lang="en-US" sz="1800" dirty="0">
                <a:latin typeface="Times New Roman" panose="02020603050405020304" pitchFamily="18" charset="0"/>
                <a:cs typeface="Times New Roman" panose="02020603050405020304" pitchFamily="18" charset="0"/>
              </a:rPr>
              <a:t> systems provide an extra layer of oversight for critical applications</a:t>
            </a:r>
            <a:r>
              <a:rPr lang="en-US" sz="1800" dirty="0"/>
              <a:t>.</a:t>
            </a:r>
          </a:p>
        </p:txBody>
      </p:sp>
    </p:spTree>
    <p:extLst>
      <p:ext uri="{BB962C8B-B14F-4D97-AF65-F5344CB8AC3E}">
        <p14:creationId xmlns=""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688975" y="1017588"/>
            <a:ext cx="7531100" cy="3785652"/>
          </a:xfrm>
          <a:prstGeom prst="rect">
            <a:avLst/>
          </a:prstGeom>
          <a:noFill/>
        </p:spPr>
        <p:txBody>
          <a:bodyPr wrap="square" rtlCol="0">
            <a:spAutoFit/>
          </a:bodyPr>
          <a:lstStyle/>
          <a:p>
            <a:pPr algn="just"/>
            <a:r>
              <a:rPr lang="en-US" sz="1600" dirty="0">
                <a:latin typeface="Times New Roman" panose="02020603050405020304" pitchFamily="18" charset="0"/>
                <a:ea typeface="Tahoma" panose="020B0604030504040204" pitchFamily="34" charset="0"/>
                <a:cs typeface="Times New Roman" panose="02020603050405020304" pitchFamily="18" charset="0"/>
              </a:rPr>
              <a:t>This architecture ensures a comprehensive approach to developing and deploying AI-based trading algorithms, providing robust data handling, accurate predictions, reliable execution, and comprehensive risk management to optimize trading strategies effectively.</a:t>
            </a:r>
          </a:p>
          <a:p>
            <a:pPr algn="just"/>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1.  Data Layer</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2.  Model Training Layer.</a:t>
            </a: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3.  </a:t>
            </a:r>
            <a:r>
              <a:rPr lang="en-US" sz="1600" dirty="0" err="1">
                <a:latin typeface="Times New Roman" panose="02020603050405020304" pitchFamily="18" charset="0"/>
                <a:cs typeface="Times New Roman" panose="02020603050405020304" pitchFamily="18" charset="0"/>
              </a:rPr>
              <a:t>Backtesting</a:t>
            </a:r>
            <a:r>
              <a:rPr lang="en-US" sz="1600" dirty="0">
                <a:latin typeface="Times New Roman" panose="02020603050405020304" pitchFamily="18" charset="0"/>
                <a:cs typeface="Times New Roman" panose="02020603050405020304" pitchFamily="18" charset="0"/>
              </a:rPr>
              <a:t> and Simulation Layer.</a:t>
            </a: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4.   Execution Layer</a:t>
            </a:r>
          </a:p>
          <a:p>
            <a:pPr algn="just"/>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5.   Monitoring and Risk Management Layer</a:t>
            </a:r>
          </a:p>
          <a:p>
            <a:pPr algn="just"/>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rPr>
              <a:t>Video of Project </a:t>
            </a:r>
            <a:r>
              <a:rPr lang="en-US" sz="2400" b="1" dirty="0" smtClean="0">
                <a:solidFill>
                  <a:srgbClr val="002060"/>
                </a:solidFill>
                <a:latin typeface="Arial" panose="020B0604020202020204" pitchFamily="34" charset="0"/>
                <a:cs typeface="Arial" panose="020B0604020202020204" pitchFamily="34" charset="0"/>
              </a:rPr>
              <a:t>Demo</a:t>
            </a:r>
          </a:p>
        </p:txBody>
      </p:sp>
      <p:pic>
        <p:nvPicPr>
          <p:cNvPr id="5" name="VID-20241120-WA0003.mp4">
            <a:hlinkClick r:id="" action="ppaction://media"/>
          </p:cNvPr>
          <p:cNvPicPr>
            <a:picLocks noRot="1" noChangeAspect="1"/>
          </p:cNvPicPr>
          <p:nvPr>
            <a:videoFile r:link="rId1"/>
          </p:nvPr>
        </p:nvPicPr>
        <p:blipFill>
          <a:blip r:embed="rId3"/>
          <a:stretch>
            <a:fillRect/>
          </a:stretch>
        </p:blipFill>
        <p:spPr>
          <a:xfrm>
            <a:off x="836341" y="821008"/>
            <a:ext cx="7069874" cy="3976804"/>
          </a:xfrm>
          <a:prstGeom prst="rect">
            <a:avLst/>
          </a:prstGeom>
        </p:spPr>
      </p:pic>
    </p:spTree>
    <p:extLst>
      <p:ext uri="{BB962C8B-B14F-4D97-AF65-F5344CB8AC3E}">
        <p14:creationId xmlns="" xmlns:p14="http://schemas.microsoft.com/office/powerpoint/2010/main" val="3124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6704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5122" name="AutoShape 2" descr="What is Algo Trading and how does it wor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What is Algo Trading and how does it wor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ALGO-TRADING-1.png"/>
          <p:cNvPicPr>
            <a:picLocks noGrp="1" noChangeAspect="1"/>
          </p:cNvPicPr>
          <p:nvPr isPhoto="1"/>
        </p:nvPicPr>
        <p:blipFill>
          <a:blip r:embed="rId2">
            <a:lum/>
          </a:blip>
          <a:stretch>
            <a:fillRect/>
          </a:stretch>
        </p:blipFill>
        <p:spPr>
          <a:xfrm>
            <a:off x="544285" y="979714"/>
            <a:ext cx="8109857" cy="3733800"/>
          </a:xfrm>
          <a:prstGeom prst="rect">
            <a:avLst/>
          </a:prstGeom>
          <a:noFill/>
          <a:ln>
            <a:noFill/>
          </a:ln>
        </p:spPr>
      </p:pic>
    </p:spTree>
    <p:extLst>
      <p:ext uri="{BB962C8B-B14F-4D97-AF65-F5344CB8AC3E}">
        <p14:creationId xmlns="" xmlns:p14="http://schemas.microsoft.com/office/powerpoint/2010/main" val="70511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971550" y="1017725"/>
            <a:ext cx="7162800" cy="255454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conclusion, implementing AI-based trading algorithms can significantly enhance the effectiveness of investment strategies by leveraging data-driven insights and automating decision-making processes. The development process involves careful data collection, model selection, rigorous </a:t>
            </a:r>
            <a:r>
              <a:rPr lang="en-US" sz="1600" dirty="0" err="1">
                <a:latin typeface="Times New Roman" panose="02020603050405020304" pitchFamily="18" charset="0"/>
                <a:cs typeface="Times New Roman" panose="02020603050405020304" pitchFamily="18" charset="0"/>
              </a:rPr>
              <a:t>backtesting</a:t>
            </a:r>
            <a:r>
              <a:rPr lang="en-US" sz="1600" dirty="0">
                <a:latin typeface="Times New Roman" panose="02020603050405020304" pitchFamily="18" charset="0"/>
                <a:cs typeface="Times New Roman" panose="02020603050405020304" pitchFamily="18" charset="0"/>
              </a:rPr>
              <a:t>, and strategic risk management to ensure robustness and reliability. By continuously retraining models and incorporating feedback loops, traders can adapt to changing market conditions and maintain a competitive edge. Utilizing the right technological stack and tools further supports scalability and execution efficiency. When executed thoughtfully, AI-based trading systems have the potential to optimize investment returns while mitigating risks, making them an invaluable tool for modern trading.</a:t>
            </a:r>
          </a:p>
        </p:txBody>
      </p:sp>
    </p:spTree>
    <p:extLst>
      <p:ext uri="{BB962C8B-B14F-4D97-AF65-F5344CB8AC3E}">
        <p14:creationId xmlns=""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194</TotalTime>
  <Words>584</Words>
  <Application>Microsoft Office PowerPoint</Application>
  <PresentationFormat>On-screen Show (16:9)</PresentationFormat>
  <Paragraphs>44</Paragraphs>
  <Slides>10</Slides>
  <Notes>3</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Slide 2</vt:lpstr>
      <vt:lpstr>Abstract</vt:lpstr>
      <vt:lpstr>Problem Statement</vt:lpstr>
      <vt:lpstr>Proposed Solution</vt:lpstr>
      <vt:lpstr>System Architecture</vt:lpstr>
      <vt:lpstr>Slide 7</vt:lpstr>
      <vt:lpstr>Future Scope</vt:lpstr>
      <vt:lpstr>Conclusion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25</cp:revision>
  <dcterms:modified xsi:type="dcterms:W3CDTF">2024-11-20T05:07:22Z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