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442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embeddedFontLst>
    <p:embeddedFont>
      <p:font typeface="Gelasio" panose="020B0604020202020204" charset="0"/>
      <p:regular r:id="rId14"/>
    </p:embeddedFont>
    <p:embeddedFont>
      <p:font typeface="Gelasio Semi Bold" panose="020B0604020202020204" charset="0"/>
      <p:regular r:id="rId15"/>
    </p:embeddedFont>
    <p:embeddedFont>
      <p:font typeface="Gill Sans MT" panose="020B0502020104020203" pitchFamily="34" charset="0"/>
      <p:regular r:id="rId16"/>
      <p:bold r:id="rId17"/>
      <p:italic r:id="rId18"/>
      <p:boldItalic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3" d="100"/>
          <a:sy n="63" d="100"/>
        </p:scale>
        <p:origin x="708"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0617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920240" y="2864093"/>
            <a:ext cx="10789920" cy="1975104"/>
          </a:xfrm>
          <a:solidFill>
            <a:srgbClr val="FFFFFF"/>
          </a:solidFill>
          <a:ln w="38100">
            <a:solidFill>
              <a:srgbClr val="404040"/>
            </a:solidFill>
          </a:ln>
        </p:spPr>
        <p:txBody>
          <a:bodyPr lIns="274320" rIns="274320" anchor="ctr" anchorCtr="1">
            <a:normAutofit/>
          </a:bodyPr>
          <a:lstStyle>
            <a:lvl1pPr algn="ctr">
              <a:defRPr sz="456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3234233" y="5223053"/>
            <a:ext cx="8161934" cy="1487873"/>
          </a:xfrm>
          <a:noFill/>
        </p:spPr>
        <p:txBody>
          <a:bodyPr>
            <a:normAutofit/>
          </a:bodyPr>
          <a:lstStyle>
            <a:lvl1pPr marL="0" indent="0" algn="ctr">
              <a:buNone/>
              <a:defRPr sz="2400">
                <a:solidFill>
                  <a:schemeClr val="tx1">
                    <a:lumMod val="75000"/>
                    <a:lumOff val="25000"/>
                  </a:schemeClr>
                </a:solidFill>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5/12/2025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555596929"/>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817498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83734" y="1124712"/>
            <a:ext cx="1558330" cy="59801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677364" y="1124712"/>
            <a:ext cx="7438187" cy="59801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7907049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0431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76107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02557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2122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7854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698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6173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0721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5/12/2025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74499722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44513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4216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1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2669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920240" y="2864093"/>
            <a:ext cx="10789920" cy="1975104"/>
          </a:xfrm>
          <a:solidFill>
            <a:srgbClr val="FFFFFF"/>
          </a:solidFill>
          <a:ln w="38100">
            <a:solidFill>
              <a:srgbClr val="404040"/>
            </a:solidFill>
          </a:ln>
        </p:spPr>
        <p:txBody>
          <a:bodyPr lIns="274320" rIns="274320" anchor="ctr" anchorCtr="1">
            <a:normAutofit/>
          </a:bodyPr>
          <a:lstStyle>
            <a:lvl1pPr>
              <a:defRPr sz="456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34233" y="5222958"/>
            <a:ext cx="8161934" cy="1518098"/>
          </a:xfrm>
        </p:spPr>
        <p:txBody>
          <a:bodyPr anchor="t" anchorCtr="1">
            <a:normAutofit/>
          </a:bodyPr>
          <a:lstStyle>
            <a:lvl1pPr marL="0" indent="0">
              <a:buNone/>
              <a:defRPr sz="2400">
                <a:solidFill>
                  <a:schemeClr val="tx1"/>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E36636D-D922-432D-A958-524484B5923D}" type="datetimeFigureOut">
              <a:rPr lang="en-US" smtClean="0"/>
              <a:pPr/>
              <a:t>5/12/2025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61187465"/>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98295" y="3165653"/>
            <a:ext cx="5126125" cy="37223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05979" y="3165653"/>
            <a:ext cx="5124296" cy="37223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E36636D-D922-432D-A958-524484B5923D}" type="datetimeFigureOut">
              <a:rPr lang="en-US" smtClean="0"/>
              <a:pPr/>
              <a:t>5/12/2025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27739171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00123" y="2776120"/>
            <a:ext cx="5124298" cy="844904"/>
          </a:xfrm>
        </p:spPr>
        <p:txBody>
          <a:bodyPr anchor="b" anchorCtr="1">
            <a:normAutofit/>
          </a:bodyPr>
          <a:lstStyle>
            <a:lvl1pPr marL="0" indent="0" algn="ctr">
              <a:buNone/>
              <a:defRPr sz="2280" b="0" cap="all" spc="120" baseline="0">
                <a:solidFill>
                  <a:schemeClr val="accent2">
                    <a:lumMod val="75000"/>
                  </a:schemeClr>
                </a:solidFill>
              </a:defRPr>
            </a:lvl1pPr>
            <a:lvl2pPr marL="548640" indent="0">
              <a:buNone/>
              <a:defRPr sz="228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900123" y="3771900"/>
            <a:ext cx="5124298" cy="31161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7605979" y="3771900"/>
            <a:ext cx="5104181" cy="311613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7605979" y="2776120"/>
            <a:ext cx="5124298" cy="844904"/>
          </a:xfrm>
        </p:spPr>
        <p:txBody>
          <a:bodyPr anchor="b" anchorCtr="1">
            <a:normAutofit/>
          </a:bodyPr>
          <a:lstStyle>
            <a:lvl1pPr marL="0" indent="0" algn="ctr">
              <a:buNone/>
              <a:defRPr sz="2280" b="0" cap="all" spc="120" baseline="0">
                <a:solidFill>
                  <a:schemeClr val="accent2">
                    <a:lumMod val="75000"/>
                  </a:schemeClr>
                </a:solidFill>
              </a:defRPr>
            </a:lvl1pPr>
            <a:lvl2pPr marL="548640" indent="0">
              <a:buNone/>
              <a:defRPr sz="228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7" name="Date Placeholder 6"/>
          <p:cNvSpPr>
            <a:spLocks noGrp="1"/>
          </p:cNvSpPr>
          <p:nvPr>
            <p:ph type="dt" sz="half" idx="10"/>
          </p:nvPr>
        </p:nvSpPr>
        <p:spPr/>
        <p:txBody>
          <a:bodyPr/>
          <a:lstStyle/>
          <a:p>
            <a:fld id="{8E36636D-D922-432D-A958-524484B5923D}" type="datetimeFigureOut">
              <a:rPr lang="en-US" smtClean="0"/>
              <a:pPr/>
              <a:t>5/12/2025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960359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5/12/2025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0210772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5/12/2025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9160674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7315200"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965607" y="2692594"/>
            <a:ext cx="5383987" cy="1369796"/>
          </a:xfrm>
          <a:solidFill>
            <a:srgbClr val="FFFFFF"/>
          </a:solidFill>
          <a:ln>
            <a:solidFill>
              <a:srgbClr val="404040"/>
            </a:solidFill>
          </a:ln>
        </p:spPr>
        <p:txBody>
          <a:bodyPr anchor="ctr" anchorCtr="1">
            <a:normAutofit/>
          </a:bodyPr>
          <a:lstStyle>
            <a:lvl1pPr>
              <a:defRPr sz="264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8083296" y="965607"/>
            <a:ext cx="5779008" cy="6298387"/>
          </a:xfrm>
        </p:spPr>
        <p:txBody>
          <a:bodyPr>
            <a:normAutofit/>
          </a:bodyPr>
          <a:lstStyle>
            <a:lvl1pPr>
              <a:defRPr sz="2280">
                <a:solidFill>
                  <a:schemeClr val="tx1"/>
                </a:solidFill>
              </a:defRPr>
            </a:lvl1pPr>
            <a:lvl2pPr>
              <a:defRPr sz="1920">
                <a:solidFill>
                  <a:schemeClr val="tx1"/>
                </a:solidFill>
              </a:defRPr>
            </a:lvl2pPr>
            <a:lvl3pPr>
              <a:defRPr sz="1920">
                <a:solidFill>
                  <a:schemeClr val="tx1"/>
                </a:solidFill>
              </a:defRPr>
            </a:lvl3pPr>
            <a:lvl4pPr>
              <a:defRPr sz="1920">
                <a:solidFill>
                  <a:schemeClr val="tx1"/>
                </a:solidFill>
              </a:defRPr>
            </a:lvl4pPr>
            <a:lvl5pPr>
              <a:defRPr sz="1920">
                <a:solidFill>
                  <a:schemeClr val="tx1"/>
                </a:solidFill>
              </a:defRPr>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38682" y="4259902"/>
            <a:ext cx="4553712" cy="2632843"/>
          </a:xfrm>
        </p:spPr>
        <p:txBody>
          <a:bodyPr anchor="t" anchorCtr="1">
            <a:normAutofit/>
          </a:bodyPr>
          <a:lstStyle>
            <a:lvl1pPr marL="0" indent="0" algn="ctr">
              <a:buNone/>
              <a:defRPr sz="1800">
                <a:solidFill>
                  <a:srgbClr val="FFFFFF"/>
                </a:solidFill>
              </a:defRPr>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9" name="Date Placeholder 8"/>
          <p:cNvSpPr>
            <a:spLocks noGrp="1"/>
          </p:cNvSpPr>
          <p:nvPr>
            <p:ph type="dt" sz="half" idx="10"/>
          </p:nvPr>
        </p:nvSpPr>
        <p:spPr/>
        <p:txBody>
          <a:bodyPr/>
          <a:lstStyle/>
          <a:p>
            <a:fld id="{8E36636D-D922-432D-A958-524484B5923D}" type="datetimeFigureOut">
              <a:rPr lang="en-US" smtClean="0"/>
              <a:pPr/>
              <a:t>5/12/2025</a:t>
            </a:fld>
            <a:endParaRPr lang="en-US" dirty="0"/>
          </a:p>
        </p:txBody>
      </p:sp>
      <p:sp>
        <p:nvSpPr>
          <p:cNvPr id="10" name="Footer Placeholder 9"/>
          <p:cNvSpPr>
            <a:spLocks noGrp="1"/>
          </p:cNvSpPr>
          <p:nvPr>
            <p:ph type="ftr" sz="quarter" idx="11"/>
          </p:nvPr>
        </p:nvSpPr>
        <p:spPr>
          <a:xfrm>
            <a:off x="965607" y="7483450"/>
            <a:ext cx="6149756" cy="384048"/>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04642874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7315199"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970227" y="2692594"/>
            <a:ext cx="5393998" cy="1361568"/>
          </a:xfrm>
          <a:solidFill>
            <a:srgbClr val="FFFFFF"/>
          </a:solidFill>
          <a:ln>
            <a:solidFill>
              <a:srgbClr val="404040"/>
            </a:solidFill>
          </a:ln>
        </p:spPr>
        <p:txBody>
          <a:bodyPr anchor="ctr" anchorCtr="1">
            <a:noAutofit/>
          </a:bodyPr>
          <a:lstStyle>
            <a:lvl1pPr>
              <a:defRPr sz="264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7315200" y="0"/>
            <a:ext cx="7322516" cy="8229600"/>
          </a:xfrm>
          <a:solidFill>
            <a:schemeClr val="bg1">
              <a:lumMod val="75000"/>
            </a:schemeClr>
          </a:solidFill>
        </p:spPr>
        <p:txBody>
          <a:bodyPr anchor="t"/>
          <a:lstStyle>
            <a:lvl1pPr marL="0" indent="0">
              <a:buNone/>
              <a:defRPr sz="3840">
                <a:solidFill>
                  <a:schemeClr val="bg1">
                    <a:lumMod val="85000"/>
                    <a:lumOff val="15000"/>
                  </a:schemeClr>
                </a:solidFill>
              </a:defRPr>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338682" y="4259902"/>
            <a:ext cx="4553712" cy="2632844"/>
          </a:xfrm>
        </p:spPr>
        <p:txBody>
          <a:bodyPr anchor="t" anchorCtr="1">
            <a:normAutofit/>
          </a:bodyPr>
          <a:lstStyle>
            <a:lvl1pPr marL="0" indent="0" algn="ctr">
              <a:buNone/>
              <a:defRPr sz="1800">
                <a:solidFill>
                  <a:srgbClr val="FFFFFF"/>
                </a:solidFill>
              </a:defRPr>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8E36636D-D922-432D-A958-524484B5923D}" type="datetimeFigureOut">
              <a:rPr lang="en-US" smtClean="0"/>
              <a:pPr/>
              <a:t>5/12/2025</a:t>
            </a:fld>
            <a:endParaRPr lang="en-US" dirty="0"/>
          </a:p>
        </p:txBody>
      </p:sp>
      <p:sp>
        <p:nvSpPr>
          <p:cNvPr id="9" name="Footer Placeholder 8"/>
          <p:cNvSpPr>
            <a:spLocks noGrp="1"/>
          </p:cNvSpPr>
          <p:nvPr>
            <p:ph type="ftr" sz="quarter" idx="11"/>
          </p:nvPr>
        </p:nvSpPr>
        <p:spPr>
          <a:xfrm>
            <a:off x="965607" y="7483450"/>
            <a:ext cx="6149756" cy="384048"/>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65679708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677363" y="1157630"/>
            <a:ext cx="9275674" cy="1426464"/>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677363" y="3165653"/>
            <a:ext cx="9275674" cy="3722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385715" y="7486579"/>
            <a:ext cx="3304495" cy="388762"/>
          </a:xfrm>
          <a:prstGeom prst="rect">
            <a:avLst/>
          </a:prstGeom>
        </p:spPr>
        <p:txBody>
          <a:bodyPr vert="horz" lIns="91440" tIns="45720" rIns="91440" bIns="45720" rtlCol="0" anchor="ctr"/>
          <a:lstStyle>
            <a:lvl1pPr algn="r">
              <a:defRPr sz="1260">
                <a:solidFill>
                  <a:schemeClr val="tx1">
                    <a:alpha val="70000"/>
                  </a:schemeClr>
                </a:solidFill>
              </a:defRPr>
            </a:lvl1pPr>
          </a:lstStyle>
          <a:p>
            <a:fld id="{8E36636D-D922-432D-A958-524484B5923D}" type="datetimeFigureOut">
              <a:rPr lang="en-US" smtClean="0"/>
              <a:pPr/>
              <a:t>5/12/2025</a:t>
            </a:fld>
            <a:endParaRPr lang="en-US" dirty="0"/>
          </a:p>
        </p:txBody>
      </p:sp>
      <p:sp>
        <p:nvSpPr>
          <p:cNvPr id="5" name="Footer Placeholder 4"/>
          <p:cNvSpPr>
            <a:spLocks noGrp="1"/>
          </p:cNvSpPr>
          <p:nvPr>
            <p:ph type="ftr" sz="quarter" idx="3"/>
          </p:nvPr>
        </p:nvSpPr>
        <p:spPr>
          <a:xfrm>
            <a:off x="1920241" y="7483450"/>
            <a:ext cx="7081427" cy="384048"/>
          </a:xfrm>
          <a:prstGeom prst="rect">
            <a:avLst/>
          </a:prstGeom>
        </p:spPr>
        <p:txBody>
          <a:bodyPr vert="horz" lIns="91440" tIns="45720" rIns="91440" bIns="45720" rtlCol="0" anchor="ctr"/>
          <a:lstStyle>
            <a:lvl1pPr algn="l">
              <a:defRPr sz="126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2910706" y="7461504"/>
            <a:ext cx="438912" cy="438912"/>
          </a:xfrm>
          <a:prstGeom prst="ellipse">
            <a:avLst/>
          </a:prstGeom>
          <a:solidFill>
            <a:srgbClr val="1D1D1D">
              <a:alpha val="70000"/>
            </a:srgbClr>
          </a:solidFill>
        </p:spPr>
        <p:txBody>
          <a:bodyPr vert="horz" lIns="18288" tIns="45720" rIns="18288" bIns="45720" rtlCol="0" anchor="ctr">
            <a:noAutofit/>
          </a:bodyPr>
          <a:lstStyle>
            <a:lvl1pPr algn="ctr">
              <a:defRPr sz="1320" spc="0" baseline="0">
                <a:solidFill>
                  <a:srgbClr val="FFFFFF"/>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134008451"/>
      </p:ext>
    </p:extLst>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 id="2147484432" r:id="rId12"/>
    <p:sldLayoutId id="2147484433" r:id="rId13"/>
    <p:sldLayoutId id="2147484434" r:id="rId14"/>
    <p:sldLayoutId id="2147484435" r:id="rId15"/>
    <p:sldLayoutId id="2147484436" r:id="rId16"/>
    <p:sldLayoutId id="2147484437" r:id="rId17"/>
    <p:sldLayoutId id="2147484438" r:id="rId18"/>
    <p:sldLayoutId id="2147484439" r:id="rId19"/>
    <p:sldLayoutId id="2147484440" r:id="rId20"/>
    <p:sldLayoutId id="2147484441" r:id="rId21"/>
    <p:sldLayoutId id="2147484442" r:id="rId22"/>
  </p:sldLayoutIdLst>
  <p:hf sldNum="0" hdr="0" ftr="0" dt="0"/>
  <p:txStyles>
    <p:titleStyle>
      <a:lvl1pPr algn="ctr" defTabSz="1097280" rtl="0" eaLnBrk="1" latinLnBrk="0" hangingPunct="1">
        <a:lnSpc>
          <a:spcPct val="90000"/>
        </a:lnSpc>
        <a:spcBef>
          <a:spcPct val="0"/>
        </a:spcBef>
        <a:buNone/>
        <a:defRPr sz="3360" kern="1200" cap="all" spc="240" baseline="0">
          <a:solidFill>
            <a:srgbClr val="262626"/>
          </a:solidFill>
          <a:latin typeface="+mj-lt"/>
          <a:ea typeface="+mj-ea"/>
          <a:cs typeface="+mj-cs"/>
        </a:defRPr>
      </a:lvl1pPr>
    </p:titleStyle>
    <p:bodyStyle>
      <a:lvl1pPr marL="274320" indent="-274320" algn="l" defTabSz="1097280" rtl="0" eaLnBrk="1" latinLnBrk="0" hangingPunct="1">
        <a:lnSpc>
          <a:spcPct val="100000"/>
        </a:lnSpc>
        <a:spcBef>
          <a:spcPts val="1200"/>
        </a:spcBef>
        <a:buClr>
          <a:schemeClr val="accent2"/>
        </a:buClr>
        <a:buFont typeface="Arial" panose="020B0604020202020204" pitchFamily="34" charset="0"/>
        <a:buChar char="•"/>
        <a:defRPr sz="2160" kern="1200">
          <a:solidFill>
            <a:schemeClr val="tx1">
              <a:lumMod val="85000"/>
              <a:lumOff val="15000"/>
            </a:schemeClr>
          </a:solidFill>
          <a:latin typeface="+mn-lt"/>
          <a:ea typeface="+mn-ea"/>
          <a:cs typeface="+mn-cs"/>
        </a:defRPr>
      </a:lvl1pPr>
      <a:lvl2pPr marL="548640"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a:solidFill>
            <a:schemeClr val="tx1">
              <a:lumMod val="85000"/>
              <a:lumOff val="15000"/>
            </a:schemeClr>
          </a:solidFill>
          <a:latin typeface="+mn-lt"/>
          <a:ea typeface="+mn-ea"/>
          <a:cs typeface="+mn-cs"/>
        </a:defRPr>
      </a:lvl2pPr>
      <a:lvl3pPr marL="822960"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a:solidFill>
            <a:schemeClr val="tx1">
              <a:lumMod val="85000"/>
              <a:lumOff val="15000"/>
            </a:schemeClr>
          </a:solidFill>
          <a:latin typeface="+mn-lt"/>
          <a:ea typeface="+mn-ea"/>
          <a:cs typeface="+mn-cs"/>
        </a:defRPr>
      </a:lvl3pPr>
      <a:lvl4pPr marL="1097280"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a:solidFill>
            <a:schemeClr val="tx1">
              <a:lumMod val="85000"/>
              <a:lumOff val="15000"/>
            </a:schemeClr>
          </a:solidFill>
          <a:latin typeface="+mn-lt"/>
          <a:ea typeface="+mn-ea"/>
          <a:cs typeface="+mn-cs"/>
        </a:defRPr>
      </a:lvl4pPr>
      <a:lvl5pPr marL="1371600"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a:solidFill>
            <a:schemeClr val="tx1">
              <a:lumMod val="85000"/>
              <a:lumOff val="15000"/>
            </a:schemeClr>
          </a:solidFill>
          <a:latin typeface="+mn-lt"/>
          <a:ea typeface="+mn-ea"/>
          <a:cs typeface="+mn-cs"/>
        </a:defRPr>
      </a:lvl5pPr>
      <a:lvl6pPr marL="1575436"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a:solidFill>
            <a:schemeClr val="tx1"/>
          </a:solidFill>
          <a:latin typeface="+mn-lt"/>
          <a:ea typeface="+mn-ea"/>
          <a:cs typeface="+mn-cs"/>
        </a:defRPr>
      </a:lvl6pPr>
      <a:lvl7pPr marL="1781176"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a:solidFill>
            <a:schemeClr val="tx1"/>
          </a:solidFill>
          <a:latin typeface="+mn-lt"/>
          <a:ea typeface="+mn-ea"/>
          <a:cs typeface="+mn-cs"/>
        </a:defRPr>
      </a:lvl7pPr>
      <a:lvl8pPr marL="1988820"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baseline="0">
          <a:solidFill>
            <a:schemeClr val="tx1"/>
          </a:solidFill>
          <a:latin typeface="+mn-lt"/>
          <a:ea typeface="+mn-ea"/>
          <a:cs typeface="+mn-cs"/>
        </a:defRPr>
      </a:lvl8pPr>
      <a:lvl9pPr marL="2259330" indent="-274320" algn="l" defTabSz="1097280" rtl="0" eaLnBrk="1" latinLnBrk="0" hangingPunct="1">
        <a:lnSpc>
          <a:spcPct val="100000"/>
        </a:lnSpc>
        <a:spcBef>
          <a:spcPts val="1200"/>
        </a:spcBef>
        <a:buClr>
          <a:schemeClr val="accent2"/>
        </a:buClr>
        <a:buFont typeface="Arial" panose="020B0604020202020204" pitchFamily="34" charset="0"/>
        <a:buChar char="•"/>
        <a:defRPr sz="1920" kern="1200" baseline="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0.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636871"/>
            <a:ext cx="13042821" cy="1417558"/>
          </a:xfrm>
          <a:prstGeom prst="rect">
            <a:avLst/>
          </a:prstGeom>
          <a:noFill/>
          <a:ln/>
        </p:spPr>
        <p:txBody>
          <a:bodyPr wrap="square" lIns="0" tIns="0" rIns="0" bIns="0" rtlCol="0" anchor="t"/>
          <a:lstStyle/>
          <a:p>
            <a:pPr marL="0" indent="0" algn="l">
              <a:lnSpc>
                <a:spcPts val="5550"/>
              </a:lnSpc>
              <a:buNone/>
            </a:pPr>
            <a:r>
              <a:rPr lang="en-US" sz="4450" b="1" dirty="0">
                <a:latin typeface="Times New Roman" panose="02020603050405020304" pitchFamily="18" charset="0"/>
                <a:ea typeface="Gelasio Semi Bold" pitchFamily="34" charset="-122"/>
                <a:cs typeface="Times New Roman" panose="02020603050405020304" pitchFamily="18" charset="0"/>
              </a:rPr>
              <a:t>MONEYTRIX – An Escrow Payment System for  Online Businesses</a:t>
            </a:r>
            <a:endParaRPr lang="en-US" sz="4450" b="1" dirty="0">
              <a:latin typeface="Times New Roman" panose="02020603050405020304" pitchFamily="18" charset="0"/>
              <a:cs typeface="Times New Roman" panose="02020603050405020304" pitchFamily="18" charset="0"/>
            </a:endParaRPr>
          </a:p>
        </p:txBody>
      </p:sp>
      <p:sp>
        <p:nvSpPr>
          <p:cNvPr id="3" name="Text 1"/>
          <p:cNvSpPr/>
          <p:nvPr/>
        </p:nvSpPr>
        <p:spPr>
          <a:xfrm>
            <a:off x="793789" y="3364412"/>
            <a:ext cx="13042821" cy="362903"/>
          </a:xfrm>
          <a:prstGeom prst="rect">
            <a:avLst/>
          </a:prstGeom>
          <a:noFill/>
          <a:ln/>
        </p:spPr>
        <p:txBody>
          <a:bodyPr wrap="none" lIns="0" tIns="0" rIns="0" bIns="0" rtlCol="0" anchor="t"/>
          <a:lstStyle/>
          <a:p>
            <a:pPr marL="0" indent="0" algn="l">
              <a:lnSpc>
                <a:spcPts val="2850"/>
              </a:lnSpc>
              <a:buNone/>
            </a:pPr>
            <a:r>
              <a:rPr lang="en-US" sz="2800" b="1" dirty="0">
                <a:latin typeface="Times New Roman" panose="02020603050405020304" pitchFamily="18" charset="0"/>
                <a:ea typeface="Gelasio" pitchFamily="34" charset="-122"/>
                <a:cs typeface="Times New Roman" panose="02020603050405020304" pitchFamily="18" charset="0"/>
              </a:rPr>
              <a:t>Presented by:</a:t>
            </a:r>
            <a:endParaRPr lang="en-US" sz="2800" b="1" dirty="0">
              <a:latin typeface="Times New Roman" panose="02020603050405020304" pitchFamily="18" charset="0"/>
              <a:cs typeface="Times New Roman" panose="02020603050405020304" pitchFamily="18" charset="0"/>
            </a:endParaRPr>
          </a:p>
        </p:txBody>
      </p:sp>
      <p:sp>
        <p:nvSpPr>
          <p:cNvPr id="4" name="Text 2"/>
          <p:cNvSpPr/>
          <p:nvPr/>
        </p:nvSpPr>
        <p:spPr>
          <a:xfrm>
            <a:off x="793788" y="4037298"/>
            <a:ext cx="13042821" cy="362903"/>
          </a:xfrm>
          <a:prstGeom prst="rect">
            <a:avLst/>
          </a:prstGeom>
          <a:noFill/>
          <a:ln/>
        </p:spPr>
        <p:txBody>
          <a:bodyPr wrap="none" lIns="0" tIns="0" rIns="0" bIns="0" rtlCol="0" anchor="t"/>
          <a:lstStyle/>
          <a:p>
            <a:pPr marL="0" indent="0" algn="l">
              <a:lnSpc>
                <a:spcPts val="2850"/>
              </a:lnSpc>
              <a:buNone/>
            </a:pPr>
            <a:r>
              <a:rPr lang="en-US" sz="2400" b="1" dirty="0">
                <a:latin typeface="Times New Roman" panose="02020603050405020304" pitchFamily="18" charset="0"/>
                <a:ea typeface="Gelasio" pitchFamily="34" charset="-122"/>
                <a:cs typeface="Times New Roman" panose="02020603050405020304" pitchFamily="18" charset="0"/>
              </a:rPr>
              <a:t>PRAVEENA K M - 221001116</a:t>
            </a:r>
            <a:endParaRPr lang="en-US" sz="2400" b="1" dirty="0">
              <a:latin typeface="Times New Roman" panose="02020603050405020304" pitchFamily="18" charset="0"/>
              <a:cs typeface="Times New Roman" panose="02020603050405020304" pitchFamily="18" charset="0"/>
            </a:endParaRPr>
          </a:p>
        </p:txBody>
      </p:sp>
      <p:sp>
        <p:nvSpPr>
          <p:cNvPr id="5" name="Text 3"/>
          <p:cNvSpPr/>
          <p:nvPr/>
        </p:nvSpPr>
        <p:spPr>
          <a:xfrm>
            <a:off x="793790" y="4630698"/>
            <a:ext cx="13042821" cy="362903"/>
          </a:xfrm>
          <a:prstGeom prst="rect">
            <a:avLst/>
          </a:prstGeom>
          <a:noFill/>
          <a:ln/>
        </p:spPr>
        <p:txBody>
          <a:bodyPr wrap="none" lIns="0" tIns="0" rIns="0" bIns="0" rtlCol="0" anchor="t"/>
          <a:lstStyle/>
          <a:p>
            <a:pPr marL="0" indent="0" algn="l">
              <a:lnSpc>
                <a:spcPts val="2850"/>
              </a:lnSpc>
              <a:buNone/>
            </a:pPr>
            <a:r>
              <a:rPr lang="en-US" sz="2400" b="1" dirty="0">
                <a:latin typeface="Times New Roman" panose="02020603050405020304" pitchFamily="18" charset="0"/>
                <a:ea typeface="Gelasio" pitchFamily="34" charset="-122"/>
                <a:cs typeface="Times New Roman" panose="02020603050405020304" pitchFamily="18" charset="0"/>
              </a:rPr>
              <a:t>PRIYADARSHINEE</a:t>
            </a:r>
            <a:r>
              <a:rPr lang="en-US" sz="1750" b="1" dirty="0">
                <a:latin typeface="Times New Roman" panose="02020603050405020304" pitchFamily="18" charset="0"/>
                <a:ea typeface="Gelasio" pitchFamily="34" charset="-122"/>
                <a:cs typeface="Times New Roman" panose="02020603050405020304" pitchFamily="18" charset="0"/>
              </a:rPr>
              <a:t> </a:t>
            </a:r>
            <a:r>
              <a:rPr lang="en-US" sz="2400" b="1" dirty="0">
                <a:latin typeface="Times New Roman" panose="02020603050405020304" pitchFamily="18" charset="0"/>
                <a:ea typeface="Gelasio" pitchFamily="34" charset="-122"/>
                <a:cs typeface="Times New Roman" panose="02020603050405020304" pitchFamily="18" charset="0"/>
              </a:rPr>
              <a:t>A B  -221001118</a:t>
            </a:r>
            <a:endParaRPr lang="en-US" sz="2400" b="1" dirty="0">
              <a:latin typeface="Times New Roman" panose="02020603050405020304" pitchFamily="18" charset="0"/>
              <a:cs typeface="Times New Roman" panose="02020603050405020304" pitchFamily="18" charset="0"/>
            </a:endParaRPr>
          </a:p>
        </p:txBody>
      </p:sp>
      <p:sp>
        <p:nvSpPr>
          <p:cNvPr id="6" name="Text 4"/>
          <p:cNvSpPr/>
          <p:nvPr/>
        </p:nvSpPr>
        <p:spPr>
          <a:xfrm>
            <a:off x="793790" y="5248751"/>
            <a:ext cx="13042821" cy="362903"/>
          </a:xfrm>
          <a:prstGeom prst="rect">
            <a:avLst/>
          </a:prstGeom>
          <a:noFill/>
          <a:ln/>
        </p:spPr>
        <p:txBody>
          <a:bodyPr wrap="none" lIns="0" tIns="0" rIns="0" bIns="0" rtlCol="0" anchor="t"/>
          <a:lstStyle/>
          <a:p>
            <a:pPr marL="0" indent="0" algn="l">
              <a:lnSpc>
                <a:spcPts val="2850"/>
              </a:lnSpc>
              <a:buNone/>
            </a:pPr>
            <a:r>
              <a:rPr lang="en-US" sz="2400" b="1" dirty="0">
                <a:latin typeface="Times New Roman" panose="02020603050405020304" pitchFamily="18" charset="0"/>
                <a:ea typeface="Gelasio" pitchFamily="34" charset="-122"/>
                <a:cs typeface="Times New Roman" panose="02020603050405020304" pitchFamily="18" charset="0"/>
              </a:rPr>
              <a:t>RAJA M -221001125</a:t>
            </a:r>
            <a:endParaRPr lang="en-US" sz="2400" b="1" dirty="0">
              <a:latin typeface="Times New Roman" panose="02020603050405020304" pitchFamily="18" charset="0"/>
              <a:cs typeface="Times New Roman" panose="02020603050405020304" pitchFamily="18" charset="0"/>
            </a:endParaRPr>
          </a:p>
        </p:txBody>
      </p:sp>
      <p:sp>
        <p:nvSpPr>
          <p:cNvPr id="7" name="Text 5"/>
          <p:cNvSpPr/>
          <p:nvPr/>
        </p:nvSpPr>
        <p:spPr>
          <a:xfrm>
            <a:off x="793790" y="5866805"/>
            <a:ext cx="13042821" cy="725805"/>
          </a:xfrm>
          <a:prstGeom prst="rect">
            <a:avLst/>
          </a:prstGeom>
          <a:noFill/>
          <a:ln/>
        </p:spPr>
        <p:txBody>
          <a:bodyPr wrap="square" lIns="0" tIns="0" rIns="0" bIns="0" rtlCol="0" anchor="t"/>
          <a:lstStyle/>
          <a:p>
            <a:pPr marL="0" indent="0" algn="l">
              <a:lnSpc>
                <a:spcPts val="2850"/>
              </a:lnSpc>
              <a:buNone/>
            </a:pPr>
            <a:r>
              <a:rPr lang="en-US" sz="3200" b="1" dirty="0">
                <a:latin typeface="Times New Roman" panose="02020603050405020304" pitchFamily="18" charset="0"/>
                <a:ea typeface="Gelasio" pitchFamily="34" charset="-122"/>
                <a:cs typeface="Times New Roman" panose="02020603050405020304" pitchFamily="18" charset="0"/>
              </a:rPr>
              <a:t>                                                        Department of Information Technology</a:t>
            </a:r>
          </a:p>
          <a:p>
            <a:pPr marL="0" indent="0" algn="l">
              <a:lnSpc>
                <a:spcPts val="2850"/>
              </a:lnSpc>
              <a:buNone/>
            </a:pPr>
            <a:r>
              <a:rPr lang="en-US" sz="3200" b="1" dirty="0">
                <a:latin typeface="Times New Roman" panose="02020603050405020304" pitchFamily="18" charset="0"/>
                <a:ea typeface="Gelasio" pitchFamily="34" charset="-122"/>
                <a:cs typeface="Times New Roman" panose="02020603050405020304" pitchFamily="18" charset="0"/>
              </a:rPr>
              <a:t>
                                                  Rajalakshmi Engineering College, Chennai</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177058"/>
            <a:ext cx="9593818" cy="708779"/>
          </a:xfrm>
          <a:prstGeom prst="rect">
            <a:avLst/>
          </a:prstGeom>
          <a:noFill/>
          <a:ln/>
        </p:spPr>
        <p:txBody>
          <a:bodyPr wrap="none" lIns="0" tIns="0" rIns="0" bIns="0" rtlCol="0" anchor="t"/>
          <a:lstStyle/>
          <a:p>
            <a:pPr marL="0" indent="0" algn="l">
              <a:lnSpc>
                <a:spcPts val="5550"/>
              </a:lnSpc>
              <a:buNone/>
            </a:pPr>
            <a:r>
              <a:rPr lang="en-US" sz="4450" b="1" dirty="0">
                <a:latin typeface="Times New Roman" panose="02020603050405020304" pitchFamily="18" charset="0"/>
                <a:ea typeface="Gelasio Semi Bold" pitchFamily="34" charset="-122"/>
                <a:cs typeface="Times New Roman" panose="02020603050405020304" pitchFamily="18" charset="0"/>
              </a:rPr>
              <a:t>Future Work and Expansion Plans</a:t>
            </a:r>
            <a:endParaRPr lang="en-US" sz="4450" b="1" dirty="0">
              <a:latin typeface="Times New Roman" panose="02020603050405020304" pitchFamily="18" charset="0"/>
              <a:cs typeface="Times New Roman" panose="02020603050405020304" pitchFamily="18" charset="0"/>
            </a:endParaRPr>
          </a:p>
        </p:txBody>
      </p:sp>
      <p:sp>
        <p:nvSpPr>
          <p:cNvPr id="3" name="Text 1"/>
          <p:cNvSpPr/>
          <p:nvPr/>
        </p:nvSpPr>
        <p:spPr>
          <a:xfrm>
            <a:off x="793790" y="3452813"/>
            <a:ext cx="2835235" cy="354330"/>
          </a:xfrm>
          <a:prstGeom prst="rect">
            <a:avLst/>
          </a:prstGeom>
          <a:noFill/>
          <a:ln/>
        </p:spPr>
        <p:txBody>
          <a:bodyPr wrap="none" lIns="0" tIns="0" rIns="0" bIns="0" rtlCol="0" anchor="t"/>
          <a:lstStyle/>
          <a:p>
            <a:pPr marL="342900" indent="-342900" algn="l">
              <a:lnSpc>
                <a:spcPts val="2750"/>
              </a:lnSpc>
              <a:buFont typeface="Arial" panose="020B0604020202020204" pitchFamily="34" charset="0"/>
              <a:buChar char="•"/>
            </a:pPr>
            <a:r>
              <a:rPr lang="en-US" sz="2200" dirty="0">
                <a:latin typeface="Gelasio Semi Bold" pitchFamily="34" charset="0"/>
                <a:ea typeface="Gelasio Semi Bold" pitchFamily="34" charset="-122"/>
                <a:cs typeface="Gelasio Semi Bold" pitchFamily="34" charset="-120"/>
              </a:rPr>
              <a:t>Mobile Application</a:t>
            </a:r>
            <a:endParaRPr lang="en-US" sz="2200" dirty="0"/>
          </a:p>
        </p:txBody>
      </p:sp>
      <p:sp>
        <p:nvSpPr>
          <p:cNvPr id="4" name="Text 2"/>
          <p:cNvSpPr/>
          <p:nvPr/>
        </p:nvSpPr>
        <p:spPr>
          <a:xfrm>
            <a:off x="793790" y="4033957"/>
            <a:ext cx="3978116" cy="1088708"/>
          </a:xfrm>
          <a:prstGeom prst="rect">
            <a:avLst/>
          </a:prstGeom>
          <a:noFill/>
          <a:ln/>
        </p:spPr>
        <p:txBody>
          <a:bodyPr wrap="squar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Developing a mobile app to enhance accessibility and convenience for users on the go.</a:t>
            </a:r>
            <a:endParaRPr lang="en-US" sz="1750" dirty="0"/>
          </a:p>
        </p:txBody>
      </p:sp>
      <p:sp>
        <p:nvSpPr>
          <p:cNvPr id="5" name="Text 3"/>
          <p:cNvSpPr/>
          <p:nvPr/>
        </p:nvSpPr>
        <p:spPr>
          <a:xfrm>
            <a:off x="5332928" y="3452813"/>
            <a:ext cx="3166824" cy="354330"/>
          </a:xfrm>
          <a:prstGeom prst="rect">
            <a:avLst/>
          </a:prstGeom>
          <a:noFill/>
          <a:ln/>
        </p:spPr>
        <p:txBody>
          <a:bodyPr wrap="none" lIns="0" tIns="0" rIns="0" bIns="0" rtlCol="0" anchor="t"/>
          <a:lstStyle/>
          <a:p>
            <a:pPr marL="342900" indent="-342900" algn="l">
              <a:lnSpc>
                <a:spcPts val="2750"/>
              </a:lnSpc>
              <a:buFont typeface="Arial" panose="020B0604020202020204" pitchFamily="34" charset="0"/>
              <a:buChar char="•"/>
            </a:pPr>
            <a:r>
              <a:rPr lang="en-US" sz="2200" dirty="0">
                <a:latin typeface="Gelasio Semi Bold" pitchFamily="34" charset="0"/>
                <a:ea typeface="Gelasio Semi Bold" pitchFamily="34" charset="-122"/>
                <a:cs typeface="Gelasio Semi Bold" pitchFamily="34" charset="-120"/>
              </a:rPr>
              <a:t>Advanced Integrations</a:t>
            </a:r>
            <a:endParaRPr lang="en-US" sz="2200" dirty="0"/>
          </a:p>
        </p:txBody>
      </p:sp>
      <p:sp>
        <p:nvSpPr>
          <p:cNvPr id="6" name="Text 4"/>
          <p:cNvSpPr/>
          <p:nvPr/>
        </p:nvSpPr>
        <p:spPr>
          <a:xfrm>
            <a:off x="5332928" y="4033957"/>
            <a:ext cx="3978116" cy="1451610"/>
          </a:xfrm>
          <a:prstGeom prst="rect">
            <a:avLst/>
          </a:prstGeom>
          <a:noFill/>
          <a:ln/>
        </p:spPr>
        <p:txBody>
          <a:bodyPr wrap="squar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Incorporating courier tracking APIs and AI-based fraud detection to automate dispute prevention and resolution.</a:t>
            </a:r>
            <a:endParaRPr lang="en-US" sz="1750" dirty="0"/>
          </a:p>
        </p:txBody>
      </p:sp>
      <p:sp>
        <p:nvSpPr>
          <p:cNvPr id="7" name="Text 5"/>
          <p:cNvSpPr/>
          <p:nvPr/>
        </p:nvSpPr>
        <p:spPr>
          <a:xfrm>
            <a:off x="9872067" y="3452813"/>
            <a:ext cx="3450312" cy="354330"/>
          </a:xfrm>
          <a:prstGeom prst="rect">
            <a:avLst/>
          </a:prstGeom>
          <a:noFill/>
          <a:ln/>
        </p:spPr>
        <p:txBody>
          <a:bodyPr wrap="none" lIns="0" tIns="0" rIns="0" bIns="0" rtlCol="0" anchor="t"/>
          <a:lstStyle/>
          <a:p>
            <a:pPr marL="342900" indent="-342900" algn="l">
              <a:lnSpc>
                <a:spcPts val="2750"/>
              </a:lnSpc>
              <a:buFont typeface="Arial" panose="020B0604020202020204" pitchFamily="34" charset="0"/>
              <a:buChar char="•"/>
            </a:pPr>
            <a:r>
              <a:rPr lang="en-US" sz="2200" dirty="0">
                <a:latin typeface="Gelasio Semi Bold" pitchFamily="34" charset="0"/>
                <a:ea typeface="Gelasio Semi Bold" pitchFamily="34" charset="-122"/>
                <a:cs typeface="Gelasio Semi Bold" pitchFamily="34" charset="-120"/>
              </a:rPr>
              <a:t>Plugin and Globalization</a:t>
            </a:r>
            <a:endParaRPr lang="en-US" sz="2200" dirty="0"/>
          </a:p>
        </p:txBody>
      </p:sp>
      <p:sp>
        <p:nvSpPr>
          <p:cNvPr id="8" name="Text 6"/>
          <p:cNvSpPr/>
          <p:nvPr/>
        </p:nvSpPr>
        <p:spPr>
          <a:xfrm>
            <a:off x="9872067" y="4033957"/>
            <a:ext cx="3978116" cy="1814513"/>
          </a:xfrm>
          <a:prstGeom prst="rect">
            <a:avLst/>
          </a:prstGeom>
          <a:noFill/>
          <a:ln/>
        </p:spPr>
        <p:txBody>
          <a:bodyPr wrap="squar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Introducing third-party plugins for popular websites like Wix and Shopify, along with multi-currency, cross-border transaction support to expand market reach.</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497925"/>
            <a:ext cx="5670590" cy="708779"/>
          </a:xfrm>
          <a:prstGeom prst="rect">
            <a:avLst/>
          </a:prstGeom>
          <a:noFill/>
          <a:ln/>
        </p:spPr>
        <p:txBody>
          <a:bodyPr wrap="none" lIns="0" tIns="0" rIns="0" bIns="0" rtlCol="0" anchor="t"/>
          <a:lstStyle/>
          <a:p>
            <a:pPr marL="0" indent="0" algn="l">
              <a:lnSpc>
                <a:spcPts val="5550"/>
              </a:lnSpc>
              <a:buNone/>
            </a:pPr>
            <a:r>
              <a:rPr lang="en-US" sz="4450" b="1" dirty="0">
                <a:latin typeface="Times New Roman" panose="02020603050405020304" pitchFamily="18" charset="0"/>
                <a:ea typeface="Gelasio Semi Bold" pitchFamily="34" charset="-122"/>
                <a:cs typeface="Times New Roman" panose="02020603050405020304" pitchFamily="18" charset="0"/>
              </a:rPr>
              <a:t>References</a:t>
            </a:r>
            <a:endParaRPr lang="en-US" sz="4450" b="1" dirty="0">
              <a:latin typeface="Times New Roman" panose="02020603050405020304" pitchFamily="18" charset="0"/>
              <a:cs typeface="Times New Roman" panose="02020603050405020304" pitchFamily="18" charset="0"/>
            </a:endParaRPr>
          </a:p>
        </p:txBody>
      </p:sp>
      <p:sp>
        <p:nvSpPr>
          <p:cNvPr id="3" name="Text 1"/>
          <p:cNvSpPr/>
          <p:nvPr/>
        </p:nvSpPr>
        <p:spPr>
          <a:xfrm>
            <a:off x="793790" y="2660332"/>
            <a:ext cx="13042821" cy="362903"/>
          </a:xfrm>
          <a:prstGeom prst="rect">
            <a:avLst/>
          </a:prstGeom>
          <a:noFill/>
          <a:ln/>
        </p:spPr>
        <p:txBody>
          <a:bodyPr wrap="non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 Investopedia: How Escrow Payment Systems Work</a:t>
            </a:r>
            <a:endParaRPr lang="en-US" sz="1750" dirty="0"/>
          </a:p>
        </p:txBody>
      </p:sp>
      <p:sp>
        <p:nvSpPr>
          <p:cNvPr id="4" name="Text 2"/>
          <p:cNvSpPr/>
          <p:nvPr/>
        </p:nvSpPr>
        <p:spPr>
          <a:xfrm>
            <a:off x="793790" y="3278386"/>
            <a:ext cx="13042821" cy="362903"/>
          </a:xfrm>
          <a:prstGeom prst="rect">
            <a:avLst/>
          </a:prstGeom>
          <a:noFill/>
          <a:ln/>
        </p:spPr>
        <p:txBody>
          <a:bodyPr wrap="non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 Razorpay API Documentation</a:t>
            </a:r>
            <a:endParaRPr lang="en-US" sz="1750" dirty="0"/>
          </a:p>
        </p:txBody>
      </p:sp>
      <p:sp>
        <p:nvSpPr>
          <p:cNvPr id="5" name="Text 3"/>
          <p:cNvSpPr/>
          <p:nvPr/>
        </p:nvSpPr>
        <p:spPr>
          <a:xfrm>
            <a:off x="793790" y="3896439"/>
            <a:ext cx="13042821" cy="362903"/>
          </a:xfrm>
          <a:prstGeom prst="rect">
            <a:avLst/>
          </a:prstGeom>
          <a:noFill/>
          <a:ln/>
        </p:spPr>
        <p:txBody>
          <a:bodyPr wrap="non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 Stripe Payment Lifecycle Documentation</a:t>
            </a:r>
            <a:endParaRPr lang="en-US" sz="1750" dirty="0"/>
          </a:p>
        </p:txBody>
      </p:sp>
      <p:sp>
        <p:nvSpPr>
          <p:cNvPr id="6" name="Text 4"/>
          <p:cNvSpPr/>
          <p:nvPr/>
        </p:nvSpPr>
        <p:spPr>
          <a:xfrm>
            <a:off x="793790" y="4514493"/>
            <a:ext cx="13042821" cy="362903"/>
          </a:xfrm>
          <a:prstGeom prst="rect">
            <a:avLst/>
          </a:prstGeom>
          <a:noFill/>
          <a:ln/>
        </p:spPr>
        <p:txBody>
          <a:bodyPr wrap="non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 NASSCOM Digital India Report (2023)</a:t>
            </a:r>
            <a:endParaRPr lang="en-US" sz="1750" dirty="0"/>
          </a:p>
        </p:txBody>
      </p:sp>
      <p:sp>
        <p:nvSpPr>
          <p:cNvPr id="7" name="Text 5"/>
          <p:cNvSpPr/>
          <p:nvPr/>
        </p:nvSpPr>
        <p:spPr>
          <a:xfrm>
            <a:off x="793790" y="5132546"/>
            <a:ext cx="13042821" cy="362903"/>
          </a:xfrm>
          <a:prstGeom prst="rect">
            <a:avLst/>
          </a:prstGeom>
          <a:noFill/>
          <a:ln/>
        </p:spPr>
        <p:txBody>
          <a:bodyPr wrap="non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 User Interviews (January–March 2025)</a:t>
            </a:r>
            <a:endParaRPr lang="en-US" sz="1750" dirty="0"/>
          </a:p>
        </p:txBody>
      </p:sp>
      <p:sp>
        <p:nvSpPr>
          <p:cNvPr id="8" name="Text 6"/>
          <p:cNvSpPr/>
          <p:nvPr/>
        </p:nvSpPr>
        <p:spPr>
          <a:xfrm>
            <a:off x="793790" y="5750600"/>
            <a:ext cx="13042821" cy="362903"/>
          </a:xfrm>
          <a:prstGeom prst="rect">
            <a:avLst/>
          </a:prstGeom>
          <a:noFill/>
          <a:ln/>
        </p:spPr>
        <p:txBody>
          <a:bodyPr wrap="non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 Twilio and SendGrid Documentation</a:t>
            </a:r>
            <a:endParaRPr lang="en-US" sz="1750" dirty="0"/>
          </a:p>
        </p:txBody>
      </p:sp>
      <p:sp>
        <p:nvSpPr>
          <p:cNvPr id="9" name="Text 7"/>
          <p:cNvSpPr/>
          <p:nvPr/>
        </p:nvSpPr>
        <p:spPr>
          <a:xfrm>
            <a:off x="793790" y="6368653"/>
            <a:ext cx="13042821" cy="362903"/>
          </a:xfrm>
          <a:prstGeom prst="rect">
            <a:avLst/>
          </a:prstGeom>
          <a:noFill/>
          <a:ln/>
        </p:spPr>
        <p:txBody>
          <a:bodyPr wrap="non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 Shopify and Wix API Notes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101810"/>
            <a:ext cx="13042821" cy="1417558"/>
          </a:xfrm>
          <a:prstGeom prst="rect">
            <a:avLst/>
          </a:prstGeom>
          <a:noFill/>
          <a:ln/>
        </p:spPr>
        <p:txBody>
          <a:bodyPr wrap="square" lIns="0" tIns="0" rIns="0" bIns="0" rtlCol="0" anchor="t"/>
          <a:lstStyle/>
          <a:p>
            <a:pPr marL="0" indent="0" algn="l">
              <a:lnSpc>
                <a:spcPts val="5550"/>
              </a:lnSpc>
              <a:buNone/>
            </a:pPr>
            <a:r>
              <a:rPr lang="en-US" sz="4450" b="1" dirty="0">
                <a:solidFill>
                  <a:schemeClr val="tx1">
                    <a:lumMod val="95000"/>
                  </a:schemeClr>
                </a:solidFill>
                <a:latin typeface="Times New Roman" panose="02020603050405020304" pitchFamily="18" charset="0"/>
                <a:ea typeface="Gelasio Semi Bold" pitchFamily="34" charset="-122"/>
                <a:cs typeface="Times New Roman" panose="02020603050405020304" pitchFamily="18" charset="0"/>
              </a:rPr>
              <a:t>Abstract: Securing Online Transactions for Small Businesses</a:t>
            </a:r>
            <a:endParaRPr lang="en-US" sz="445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4" name="Text 2"/>
          <p:cNvSpPr/>
          <p:nvPr/>
        </p:nvSpPr>
        <p:spPr>
          <a:xfrm>
            <a:off x="1020604" y="4086344"/>
            <a:ext cx="5954435" cy="1814513"/>
          </a:xfrm>
          <a:prstGeom prst="rect">
            <a:avLst/>
          </a:prstGeom>
          <a:noFill/>
          <a:ln/>
        </p:spPr>
        <p:txBody>
          <a:bodyPr wrap="square" lIns="0" tIns="0" rIns="0" bIns="0" rtlCol="0" anchor="t"/>
          <a:lstStyle/>
          <a:p>
            <a:pPr marL="0" indent="0" algn="l">
              <a:lnSpc>
                <a:spcPts val="2850"/>
              </a:lnSpc>
              <a:buNone/>
            </a:pPr>
            <a:r>
              <a:rPr lang="en-US" sz="1750" dirty="0">
                <a:latin typeface="Times New Roman" panose="02020603050405020304" pitchFamily="18" charset="0"/>
                <a:ea typeface="Gelasio" pitchFamily="34" charset="-122"/>
                <a:cs typeface="Times New Roman" panose="02020603050405020304" pitchFamily="18" charset="0"/>
              </a:rPr>
              <a:t>Small-scale businesses frequently confront issues of fraud and mistrust in online transactions, where buyers risk losing money and sellers face unpaid orders. These challenges deter online commerce growth for informal sellers.</a:t>
            </a:r>
            <a:endParaRPr lang="en-US" sz="1750" dirty="0">
              <a:latin typeface="Times New Roman" panose="02020603050405020304" pitchFamily="18" charset="0"/>
              <a:cs typeface="Times New Roman" panose="02020603050405020304" pitchFamily="18" charset="0"/>
            </a:endParaRPr>
          </a:p>
        </p:txBody>
      </p:sp>
      <p:sp>
        <p:nvSpPr>
          <p:cNvPr id="6" name="Text 4"/>
          <p:cNvSpPr/>
          <p:nvPr/>
        </p:nvSpPr>
        <p:spPr>
          <a:xfrm>
            <a:off x="7655481" y="4086344"/>
            <a:ext cx="5954435" cy="1814513"/>
          </a:xfrm>
          <a:prstGeom prst="rect">
            <a:avLst/>
          </a:prstGeom>
          <a:noFill/>
          <a:ln/>
        </p:spPr>
        <p:txBody>
          <a:bodyPr wrap="square" lIns="0" tIns="0" rIns="0" bIns="0" rtlCol="0" anchor="t"/>
          <a:lstStyle/>
          <a:p>
            <a:pPr marL="0" indent="0" algn="l">
              <a:lnSpc>
                <a:spcPts val="2850"/>
              </a:lnSpc>
              <a:buNone/>
            </a:pPr>
            <a:r>
              <a:rPr lang="en-US" sz="1750" dirty="0">
                <a:latin typeface="Times New Roman" panose="02020603050405020304" pitchFamily="18" charset="0"/>
                <a:ea typeface="Gelasio" pitchFamily="34" charset="-122"/>
                <a:cs typeface="Times New Roman" panose="02020603050405020304" pitchFamily="18" charset="0"/>
              </a:rPr>
              <a:t>Our digital escrow system securely holds payment until the buyer confirms delivery, acting as a trusted intermediary. This mechanism builds confidence between parties by reducing transactional risks while being simple and scalable for informal and small sellers</a:t>
            </a:r>
            <a:r>
              <a:rPr lang="en-US" sz="1750" dirty="0">
                <a:latin typeface="Gelasio" pitchFamily="34" charset="0"/>
                <a:ea typeface="Gelasio" pitchFamily="34" charset="-122"/>
                <a:cs typeface="Gelasio" pitchFamily="34" charset="-120"/>
              </a:rPr>
              <a:t>.</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887974"/>
            <a:ext cx="12829580" cy="708779"/>
          </a:xfrm>
          <a:prstGeom prst="rect">
            <a:avLst/>
          </a:prstGeom>
          <a:noFill/>
          <a:ln/>
        </p:spPr>
        <p:txBody>
          <a:bodyPr wrap="none" lIns="0" tIns="0" rIns="0" bIns="0" rtlCol="0" anchor="t"/>
          <a:lstStyle/>
          <a:p>
            <a:pPr marL="0" indent="0" algn="l">
              <a:lnSpc>
                <a:spcPts val="5550"/>
              </a:lnSpc>
              <a:buNone/>
            </a:pPr>
            <a:r>
              <a:rPr lang="en-US" sz="4450" dirty="0">
                <a:latin typeface="Times New Roman" panose="02020603050405020304" pitchFamily="18" charset="0"/>
                <a:ea typeface="Gelasio Semi Bold" pitchFamily="34" charset="-122"/>
                <a:cs typeface="Times New Roman" panose="02020603050405020304" pitchFamily="18" charset="0"/>
              </a:rPr>
              <a:t>User Empathy: Understanding Vulnerabilities</a:t>
            </a:r>
            <a:endParaRPr lang="en-US" sz="4450" dirty="0">
              <a:latin typeface="Times New Roman" panose="02020603050405020304" pitchFamily="18" charset="0"/>
              <a:cs typeface="Times New Roman" panose="02020603050405020304" pitchFamily="18" charset="0"/>
            </a:endParaRPr>
          </a:p>
        </p:txBody>
      </p:sp>
      <p:sp>
        <p:nvSpPr>
          <p:cNvPr id="3" name="Shape 1"/>
          <p:cNvSpPr/>
          <p:nvPr/>
        </p:nvSpPr>
        <p:spPr>
          <a:xfrm>
            <a:off x="793790" y="2936915"/>
            <a:ext cx="510302" cy="510302"/>
          </a:xfrm>
          <a:prstGeom prst="roundRect">
            <a:avLst>
              <a:gd name="adj" fmla="val 6667"/>
            </a:avLst>
          </a:prstGeom>
          <a:solidFill>
            <a:srgbClr val="EEE8DD"/>
          </a:solidFill>
          <a:ln/>
        </p:spPr>
      </p:sp>
      <p:pic>
        <p:nvPicPr>
          <p:cNvPr id="4" name="Image 0" descr="preencoded.png"/>
          <p:cNvPicPr>
            <a:picLocks noChangeAspect="1"/>
          </p:cNvPicPr>
          <p:nvPr/>
        </p:nvPicPr>
        <p:blipFill>
          <a:blip r:embed="rId3"/>
          <a:stretch>
            <a:fillRect/>
          </a:stretch>
        </p:blipFill>
        <p:spPr>
          <a:xfrm>
            <a:off x="878860" y="2979420"/>
            <a:ext cx="340162" cy="425291"/>
          </a:xfrm>
          <a:prstGeom prst="rect">
            <a:avLst/>
          </a:prstGeom>
        </p:spPr>
      </p:pic>
      <p:sp>
        <p:nvSpPr>
          <p:cNvPr id="5" name="Text 2"/>
          <p:cNvSpPr/>
          <p:nvPr/>
        </p:nvSpPr>
        <p:spPr>
          <a:xfrm>
            <a:off x="1530906" y="3014782"/>
            <a:ext cx="2892266" cy="354330"/>
          </a:xfrm>
          <a:prstGeom prst="rect">
            <a:avLst/>
          </a:prstGeom>
          <a:noFill/>
          <a:ln/>
        </p:spPr>
        <p:txBody>
          <a:bodyPr wrap="none" lIns="0" tIns="0" rIns="0" bIns="0" rtlCol="0" anchor="t"/>
          <a:lstStyle/>
          <a:p>
            <a:pPr marL="0" indent="0" algn="l">
              <a:lnSpc>
                <a:spcPts val="2750"/>
              </a:lnSpc>
              <a:buNone/>
            </a:pPr>
            <a:r>
              <a:rPr lang="en-US" sz="2200" dirty="0">
                <a:latin typeface="Gelasio Semi Bold" pitchFamily="34" charset="0"/>
                <a:ea typeface="Gelasio Semi Bold" pitchFamily="34" charset="-122"/>
                <a:cs typeface="Gelasio Semi Bold" pitchFamily="34" charset="-120"/>
              </a:rPr>
              <a:t>Stakeholder Insights</a:t>
            </a:r>
            <a:endParaRPr lang="en-US" sz="2200" dirty="0"/>
          </a:p>
        </p:txBody>
      </p:sp>
      <p:sp>
        <p:nvSpPr>
          <p:cNvPr id="6" name="Text 3"/>
          <p:cNvSpPr/>
          <p:nvPr/>
        </p:nvSpPr>
        <p:spPr>
          <a:xfrm>
            <a:off x="1530906" y="3505200"/>
            <a:ext cx="5642610" cy="1088708"/>
          </a:xfrm>
          <a:prstGeom prst="rect">
            <a:avLst/>
          </a:prstGeom>
          <a:noFill/>
          <a:ln/>
        </p:spPr>
        <p:txBody>
          <a:bodyPr wrap="square" lIns="0" tIns="0" rIns="0" bIns="0" rtlCol="0" anchor="t"/>
          <a:lstStyle/>
          <a:p>
            <a:pPr marL="0" indent="0" algn="l">
              <a:lnSpc>
                <a:spcPts val="2850"/>
              </a:lnSpc>
              <a:buNone/>
            </a:pPr>
            <a:r>
              <a:rPr lang="en-US" sz="1750" dirty="0">
                <a:solidFill>
                  <a:schemeClr val="tx1">
                    <a:lumMod val="85000"/>
                  </a:schemeClr>
                </a:solidFill>
                <a:latin typeface="Gelasio" pitchFamily="34" charset="0"/>
                <a:ea typeface="Gelasio" pitchFamily="34" charset="-122"/>
                <a:cs typeface="Gelasio" pitchFamily="34" charset="-120"/>
              </a:rPr>
              <a:t>Over 40 interviews revealed common concerns: fear of advance payment, fraud risks, and disputes over delivery accuracy.</a:t>
            </a:r>
            <a:endParaRPr lang="en-US" sz="1750" dirty="0">
              <a:solidFill>
                <a:schemeClr val="tx1">
                  <a:lumMod val="85000"/>
                </a:schemeClr>
              </a:solidFill>
            </a:endParaRPr>
          </a:p>
        </p:txBody>
      </p:sp>
      <p:sp>
        <p:nvSpPr>
          <p:cNvPr id="7" name="Shape 4"/>
          <p:cNvSpPr/>
          <p:nvPr/>
        </p:nvSpPr>
        <p:spPr>
          <a:xfrm>
            <a:off x="7457003" y="2936915"/>
            <a:ext cx="510302" cy="510302"/>
          </a:xfrm>
          <a:prstGeom prst="roundRect">
            <a:avLst>
              <a:gd name="adj" fmla="val 6667"/>
            </a:avLst>
          </a:prstGeom>
          <a:solidFill>
            <a:srgbClr val="EEE8DD"/>
          </a:solidFill>
          <a:ln/>
        </p:spPr>
      </p:sp>
      <p:pic>
        <p:nvPicPr>
          <p:cNvPr id="8" name="Image 1" descr="preencoded.png"/>
          <p:cNvPicPr>
            <a:picLocks noChangeAspect="1"/>
          </p:cNvPicPr>
          <p:nvPr/>
        </p:nvPicPr>
        <p:blipFill>
          <a:blip r:embed="rId4"/>
          <a:stretch>
            <a:fillRect/>
          </a:stretch>
        </p:blipFill>
        <p:spPr>
          <a:xfrm>
            <a:off x="7542074" y="2979420"/>
            <a:ext cx="340162" cy="425291"/>
          </a:xfrm>
          <a:prstGeom prst="rect">
            <a:avLst/>
          </a:prstGeom>
        </p:spPr>
      </p:pic>
      <p:sp>
        <p:nvSpPr>
          <p:cNvPr id="9" name="Text 5"/>
          <p:cNvSpPr/>
          <p:nvPr/>
        </p:nvSpPr>
        <p:spPr>
          <a:xfrm>
            <a:off x="8194119" y="3014782"/>
            <a:ext cx="2835235" cy="354330"/>
          </a:xfrm>
          <a:prstGeom prst="rect">
            <a:avLst/>
          </a:prstGeom>
          <a:noFill/>
          <a:ln/>
        </p:spPr>
        <p:txBody>
          <a:bodyPr wrap="none" lIns="0" tIns="0" rIns="0" bIns="0" rtlCol="0" anchor="t"/>
          <a:lstStyle/>
          <a:p>
            <a:pPr marL="0" indent="0" algn="l">
              <a:lnSpc>
                <a:spcPts val="2750"/>
              </a:lnSpc>
              <a:buNone/>
            </a:pPr>
            <a:r>
              <a:rPr lang="en-US" sz="2200" dirty="0">
                <a:latin typeface="Gelasio Semi Bold" pitchFamily="34" charset="0"/>
                <a:ea typeface="Gelasio Semi Bold" pitchFamily="34" charset="-122"/>
                <a:cs typeface="Gelasio Semi Bold" pitchFamily="34" charset="-120"/>
              </a:rPr>
              <a:t>Seller Perspective</a:t>
            </a:r>
            <a:endParaRPr lang="en-US" sz="2200" dirty="0"/>
          </a:p>
        </p:txBody>
      </p:sp>
      <p:sp>
        <p:nvSpPr>
          <p:cNvPr id="10" name="Text 6"/>
          <p:cNvSpPr/>
          <p:nvPr/>
        </p:nvSpPr>
        <p:spPr>
          <a:xfrm>
            <a:off x="8258999" y="3498175"/>
            <a:ext cx="5642610" cy="725805"/>
          </a:xfrm>
          <a:prstGeom prst="rect">
            <a:avLst/>
          </a:prstGeom>
          <a:noFill/>
          <a:ln/>
        </p:spPr>
        <p:txBody>
          <a:bodyPr wrap="squar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People hesitate to pay upfront even though I’m genuine, expressed a common seller worry about trust.</a:t>
            </a:r>
            <a:endParaRPr lang="en-US" sz="1750" dirty="0"/>
          </a:p>
        </p:txBody>
      </p:sp>
      <p:sp>
        <p:nvSpPr>
          <p:cNvPr id="11" name="Shape 7"/>
          <p:cNvSpPr/>
          <p:nvPr/>
        </p:nvSpPr>
        <p:spPr>
          <a:xfrm>
            <a:off x="793790" y="5047536"/>
            <a:ext cx="510302" cy="510302"/>
          </a:xfrm>
          <a:prstGeom prst="roundRect">
            <a:avLst>
              <a:gd name="adj" fmla="val 6667"/>
            </a:avLst>
          </a:prstGeom>
          <a:solidFill>
            <a:srgbClr val="EEE8DD"/>
          </a:solidFill>
          <a:ln/>
        </p:spPr>
      </p:sp>
      <p:pic>
        <p:nvPicPr>
          <p:cNvPr id="12" name="Image 2" descr="preencoded.png"/>
          <p:cNvPicPr>
            <a:picLocks noChangeAspect="1"/>
          </p:cNvPicPr>
          <p:nvPr/>
        </p:nvPicPr>
        <p:blipFill>
          <a:blip r:embed="rId5"/>
          <a:stretch>
            <a:fillRect/>
          </a:stretch>
        </p:blipFill>
        <p:spPr>
          <a:xfrm>
            <a:off x="878860" y="5090041"/>
            <a:ext cx="340162" cy="425291"/>
          </a:xfrm>
          <a:prstGeom prst="rect">
            <a:avLst/>
          </a:prstGeom>
        </p:spPr>
      </p:pic>
      <p:sp>
        <p:nvSpPr>
          <p:cNvPr id="13" name="Text 8"/>
          <p:cNvSpPr/>
          <p:nvPr/>
        </p:nvSpPr>
        <p:spPr>
          <a:xfrm>
            <a:off x="1530906" y="5125403"/>
            <a:ext cx="2835235" cy="354330"/>
          </a:xfrm>
          <a:prstGeom prst="rect">
            <a:avLst/>
          </a:prstGeom>
          <a:noFill/>
          <a:ln/>
        </p:spPr>
        <p:txBody>
          <a:bodyPr wrap="none" lIns="0" tIns="0" rIns="0" bIns="0" rtlCol="0" anchor="t"/>
          <a:lstStyle/>
          <a:p>
            <a:pPr marL="0" indent="0" algn="l">
              <a:lnSpc>
                <a:spcPts val="2750"/>
              </a:lnSpc>
              <a:buNone/>
            </a:pPr>
            <a:r>
              <a:rPr lang="en-US" sz="2200" dirty="0">
                <a:latin typeface="Gelasio Semi Bold" pitchFamily="34" charset="0"/>
                <a:ea typeface="Gelasio Semi Bold" pitchFamily="34" charset="-122"/>
                <a:cs typeface="Gelasio Semi Bold" pitchFamily="34" charset="-120"/>
              </a:rPr>
              <a:t>Buyer Perspective</a:t>
            </a:r>
            <a:endParaRPr lang="en-US" sz="2200" dirty="0"/>
          </a:p>
        </p:txBody>
      </p:sp>
      <p:sp>
        <p:nvSpPr>
          <p:cNvPr id="14" name="Text 9"/>
          <p:cNvSpPr/>
          <p:nvPr/>
        </p:nvSpPr>
        <p:spPr>
          <a:xfrm>
            <a:off x="1530906" y="5615821"/>
            <a:ext cx="5642610" cy="725805"/>
          </a:xfrm>
          <a:prstGeom prst="rect">
            <a:avLst/>
          </a:prstGeom>
          <a:noFill/>
          <a:ln/>
        </p:spPr>
        <p:txBody>
          <a:bodyPr wrap="squar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Many buyers skip purchases out of fear of losing money without proper confirmation of receipt.</a:t>
            </a:r>
            <a:endParaRPr lang="en-US" sz="1750" dirty="0"/>
          </a:p>
        </p:txBody>
      </p:sp>
      <p:sp>
        <p:nvSpPr>
          <p:cNvPr id="15" name="Shape 10"/>
          <p:cNvSpPr/>
          <p:nvPr/>
        </p:nvSpPr>
        <p:spPr>
          <a:xfrm>
            <a:off x="7457003" y="5047536"/>
            <a:ext cx="510302" cy="510302"/>
          </a:xfrm>
          <a:prstGeom prst="roundRect">
            <a:avLst>
              <a:gd name="adj" fmla="val 6667"/>
            </a:avLst>
          </a:prstGeom>
          <a:solidFill>
            <a:srgbClr val="EEE8DD"/>
          </a:solidFill>
          <a:ln/>
        </p:spPr>
      </p:sp>
      <p:pic>
        <p:nvPicPr>
          <p:cNvPr id="16" name="Image 3" descr="preencoded.png"/>
          <p:cNvPicPr>
            <a:picLocks noChangeAspect="1"/>
          </p:cNvPicPr>
          <p:nvPr/>
        </p:nvPicPr>
        <p:blipFill>
          <a:blip r:embed="rId6"/>
          <a:stretch>
            <a:fillRect/>
          </a:stretch>
        </p:blipFill>
        <p:spPr>
          <a:xfrm>
            <a:off x="7542074" y="5090041"/>
            <a:ext cx="340162" cy="425291"/>
          </a:xfrm>
          <a:prstGeom prst="rect">
            <a:avLst/>
          </a:prstGeom>
        </p:spPr>
      </p:pic>
      <p:sp>
        <p:nvSpPr>
          <p:cNvPr id="17" name="Text 11"/>
          <p:cNvSpPr/>
          <p:nvPr/>
        </p:nvSpPr>
        <p:spPr>
          <a:xfrm>
            <a:off x="8194119" y="5125403"/>
            <a:ext cx="2835235" cy="354330"/>
          </a:xfrm>
          <a:prstGeom prst="rect">
            <a:avLst/>
          </a:prstGeom>
          <a:noFill/>
          <a:ln/>
        </p:spPr>
        <p:txBody>
          <a:bodyPr wrap="none" lIns="0" tIns="0" rIns="0" bIns="0" rtlCol="0" anchor="t"/>
          <a:lstStyle/>
          <a:p>
            <a:pPr marL="0" indent="0" algn="l">
              <a:lnSpc>
                <a:spcPts val="2750"/>
              </a:lnSpc>
              <a:buNone/>
            </a:pPr>
            <a:r>
              <a:rPr lang="en-US" sz="2200" dirty="0">
                <a:latin typeface="Gelasio Semi Bold" pitchFamily="34" charset="0"/>
                <a:ea typeface="Gelasio Semi Bold" pitchFamily="34" charset="-122"/>
                <a:cs typeface="Gelasio Semi Bold" pitchFamily="34" charset="-120"/>
              </a:rPr>
              <a:t>User Needs</a:t>
            </a:r>
            <a:endParaRPr lang="en-US" sz="2200" dirty="0"/>
          </a:p>
        </p:txBody>
      </p:sp>
      <p:sp>
        <p:nvSpPr>
          <p:cNvPr id="18" name="Text 12"/>
          <p:cNvSpPr/>
          <p:nvPr/>
        </p:nvSpPr>
        <p:spPr>
          <a:xfrm>
            <a:off x="8364166" y="5615820"/>
            <a:ext cx="5642610" cy="725805"/>
          </a:xfrm>
          <a:prstGeom prst="rect">
            <a:avLst/>
          </a:prstGeom>
          <a:noFill/>
          <a:ln/>
        </p:spPr>
        <p:txBody>
          <a:bodyPr wrap="squar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Users desire a safeguard that ensures safety without sacrificing their independence or ease of use.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624251"/>
            <a:ext cx="13042821" cy="1417558"/>
          </a:xfrm>
          <a:prstGeom prst="rect">
            <a:avLst/>
          </a:prstGeom>
          <a:noFill/>
          <a:ln/>
        </p:spPr>
        <p:txBody>
          <a:bodyPr wrap="square" lIns="0" tIns="0" rIns="0" bIns="0" rtlCol="0" anchor="t"/>
          <a:lstStyle/>
          <a:p>
            <a:pPr marL="0" indent="0" algn="l">
              <a:lnSpc>
                <a:spcPts val="5550"/>
              </a:lnSpc>
              <a:buNone/>
            </a:pPr>
            <a:r>
              <a:rPr lang="en-US" sz="4450" b="1" dirty="0">
                <a:solidFill>
                  <a:schemeClr val="tx1">
                    <a:lumMod val="95000"/>
                  </a:schemeClr>
                </a:solidFill>
                <a:latin typeface="Times New Roman" panose="02020603050405020304" pitchFamily="18" charset="0"/>
                <a:ea typeface="Gelasio Semi Bold" pitchFamily="34" charset="-122"/>
                <a:cs typeface="Times New Roman" panose="02020603050405020304" pitchFamily="18" charset="0"/>
              </a:rPr>
              <a:t>Market Exploration: Existing Solutions and Gaps</a:t>
            </a:r>
            <a:endParaRPr lang="en-US" sz="4450" b="1" dirty="0">
              <a:solidFill>
                <a:schemeClr val="tx1">
                  <a:lumMod val="95000"/>
                </a:schemeClr>
              </a:solidFill>
              <a:latin typeface="Times New Roman" panose="02020603050405020304" pitchFamily="18" charset="0"/>
              <a:cs typeface="Times New Roman" panose="02020603050405020304" pitchFamily="18" charset="0"/>
            </a:endParaRPr>
          </a:p>
        </p:txBody>
      </p:sp>
      <p:sp>
        <p:nvSpPr>
          <p:cNvPr id="3" name="Text 1"/>
          <p:cNvSpPr/>
          <p:nvPr/>
        </p:nvSpPr>
        <p:spPr>
          <a:xfrm>
            <a:off x="793790" y="3608784"/>
            <a:ext cx="2835235" cy="354330"/>
          </a:xfrm>
          <a:prstGeom prst="rect">
            <a:avLst/>
          </a:prstGeom>
          <a:noFill/>
          <a:ln/>
        </p:spPr>
        <p:txBody>
          <a:bodyPr wrap="none" lIns="0" tIns="0" rIns="0" bIns="0" rtlCol="0" anchor="t"/>
          <a:lstStyle/>
          <a:p>
            <a:pPr marL="0" indent="0" algn="l">
              <a:lnSpc>
                <a:spcPts val="2750"/>
              </a:lnSpc>
              <a:buNone/>
            </a:pPr>
            <a:r>
              <a:rPr lang="en-US" sz="2200" b="1" dirty="0">
                <a:latin typeface="Gelasio Semi Bold" pitchFamily="34" charset="0"/>
                <a:ea typeface="Gelasio Semi Bold" pitchFamily="34" charset="-122"/>
                <a:cs typeface="Gelasio Semi Bold" pitchFamily="34" charset="-120"/>
              </a:rPr>
              <a:t>Common Practices</a:t>
            </a:r>
            <a:endParaRPr lang="en-US" sz="2200" b="1" dirty="0"/>
          </a:p>
        </p:txBody>
      </p:sp>
      <p:sp>
        <p:nvSpPr>
          <p:cNvPr id="4" name="Text 2"/>
          <p:cNvSpPr/>
          <p:nvPr/>
        </p:nvSpPr>
        <p:spPr>
          <a:xfrm>
            <a:off x="793790" y="4189928"/>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latin typeface="Gelasio" pitchFamily="34" charset="0"/>
                <a:ea typeface="Gelasio" pitchFamily="34" charset="-122"/>
                <a:cs typeface="Gelasio" pitchFamily="34" charset="-120"/>
              </a:rPr>
              <a:t>Small businesses primarily rely on UPI and direct bank transfers</a:t>
            </a:r>
            <a:r>
              <a:rPr lang="en-US" sz="1750" dirty="0">
                <a:solidFill>
                  <a:srgbClr val="746558"/>
                </a:solidFill>
                <a:latin typeface="Gelasio" pitchFamily="34" charset="0"/>
                <a:ea typeface="Gelasio" pitchFamily="34" charset="-122"/>
                <a:cs typeface="Gelasio" pitchFamily="34" charset="-120"/>
              </a:rPr>
              <a:t>.</a:t>
            </a:r>
            <a:endParaRPr lang="en-US" sz="1750" dirty="0"/>
          </a:p>
        </p:txBody>
      </p:sp>
      <p:sp>
        <p:nvSpPr>
          <p:cNvPr id="5" name="Text 3"/>
          <p:cNvSpPr/>
          <p:nvPr/>
        </p:nvSpPr>
        <p:spPr>
          <a:xfrm>
            <a:off x="793790" y="4995029"/>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chemeClr val="tx1">
                    <a:lumMod val="95000"/>
                  </a:schemeClr>
                </a:solidFill>
                <a:latin typeface="Gelasio" pitchFamily="34" charset="0"/>
                <a:ea typeface="Gelasio" pitchFamily="34" charset="-122"/>
                <a:cs typeface="Gelasio" pitchFamily="34" charset="-120"/>
              </a:rPr>
              <a:t>Cash on Delivery (COD) is often expensive or unavailable for many sellers.</a:t>
            </a:r>
            <a:endParaRPr lang="en-US" sz="1750" dirty="0">
              <a:solidFill>
                <a:schemeClr val="tx1">
                  <a:lumMod val="95000"/>
                </a:schemeClr>
              </a:solidFill>
            </a:endParaRPr>
          </a:p>
        </p:txBody>
      </p:sp>
      <p:sp>
        <p:nvSpPr>
          <p:cNvPr id="6" name="Text 4"/>
          <p:cNvSpPr/>
          <p:nvPr/>
        </p:nvSpPr>
        <p:spPr>
          <a:xfrm>
            <a:off x="793790" y="580013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latin typeface="Gelasio" pitchFamily="34" charset="0"/>
                <a:ea typeface="Gelasio" pitchFamily="34" charset="-122"/>
                <a:cs typeface="Gelasio" pitchFamily="34" charset="-120"/>
              </a:rPr>
              <a:t>No formal tracking or protection exists to prevent fraud or disputes.</a:t>
            </a:r>
            <a:endParaRPr lang="en-US" sz="1750" dirty="0"/>
          </a:p>
        </p:txBody>
      </p:sp>
      <p:sp>
        <p:nvSpPr>
          <p:cNvPr id="7" name="Text 5"/>
          <p:cNvSpPr/>
          <p:nvPr/>
        </p:nvSpPr>
        <p:spPr>
          <a:xfrm>
            <a:off x="7599521" y="3608784"/>
            <a:ext cx="4633198" cy="354330"/>
          </a:xfrm>
          <a:prstGeom prst="rect">
            <a:avLst/>
          </a:prstGeom>
          <a:noFill/>
          <a:ln/>
        </p:spPr>
        <p:txBody>
          <a:bodyPr wrap="none" lIns="0" tIns="0" rIns="0" bIns="0" rtlCol="0" anchor="t"/>
          <a:lstStyle/>
          <a:p>
            <a:pPr marL="0" indent="0" algn="l">
              <a:lnSpc>
                <a:spcPts val="2750"/>
              </a:lnSpc>
              <a:buNone/>
            </a:pPr>
            <a:r>
              <a:rPr lang="en-US" sz="2200" b="1" dirty="0">
                <a:latin typeface="Gelasio Semi Bold" pitchFamily="34" charset="0"/>
                <a:ea typeface="Gelasio Semi Bold" pitchFamily="34" charset="-122"/>
                <a:cs typeface="Gelasio Semi Bold" pitchFamily="34" charset="-120"/>
              </a:rPr>
              <a:t>Limitations of Existing Platforms</a:t>
            </a:r>
            <a:endParaRPr lang="en-US" sz="2200" b="1" dirty="0"/>
          </a:p>
        </p:txBody>
      </p:sp>
      <p:sp>
        <p:nvSpPr>
          <p:cNvPr id="8" name="Text 6"/>
          <p:cNvSpPr/>
          <p:nvPr/>
        </p:nvSpPr>
        <p:spPr>
          <a:xfrm>
            <a:off x="7599521" y="4189928"/>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latin typeface="Gelasio" pitchFamily="34" charset="0"/>
                <a:ea typeface="Gelasio" pitchFamily="34" charset="-122"/>
                <a:cs typeface="Gelasio" pitchFamily="34" charset="-120"/>
              </a:rPr>
              <a:t>Major marketplaces have escrow but are inaccessible to informal or unregistered sellers.</a:t>
            </a:r>
            <a:endParaRPr lang="en-US" sz="1750" dirty="0"/>
          </a:p>
        </p:txBody>
      </p:sp>
      <p:sp>
        <p:nvSpPr>
          <p:cNvPr id="9" name="Text 7"/>
          <p:cNvSpPr/>
          <p:nvPr/>
        </p:nvSpPr>
        <p:spPr>
          <a:xfrm>
            <a:off x="7599521" y="4995029"/>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latin typeface="Gelasio" pitchFamily="34" charset="0"/>
                <a:ea typeface="Gelasio" pitchFamily="34" charset="-122"/>
                <a:cs typeface="Gelasio" pitchFamily="34" charset="-120"/>
              </a:rPr>
              <a:t>There is a clear need for a simple third-party escrow solution to ensure fairness and trust.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920478"/>
            <a:ext cx="10345103" cy="708779"/>
          </a:xfrm>
          <a:prstGeom prst="rect">
            <a:avLst/>
          </a:prstGeom>
          <a:noFill/>
          <a:ln/>
        </p:spPr>
        <p:txBody>
          <a:bodyPr wrap="none" lIns="0" tIns="0" rIns="0" bIns="0" rtlCol="0" anchor="t"/>
          <a:lstStyle/>
          <a:p>
            <a:pPr marL="0" indent="0" algn="l">
              <a:lnSpc>
                <a:spcPts val="5550"/>
              </a:lnSpc>
              <a:buNone/>
            </a:pPr>
            <a:r>
              <a:rPr lang="en-US" sz="4450" b="1" dirty="0">
                <a:latin typeface="Times New Roman" panose="02020603050405020304" pitchFamily="18" charset="0"/>
                <a:ea typeface="Gelasio Semi Bold" pitchFamily="34" charset="-122"/>
                <a:cs typeface="Times New Roman" panose="02020603050405020304" pitchFamily="18" charset="0"/>
              </a:rPr>
              <a:t>Problem Definition and Our Solution</a:t>
            </a:r>
            <a:endParaRPr lang="en-US" sz="4450" b="1" dirty="0">
              <a:latin typeface="Times New Roman" panose="02020603050405020304" pitchFamily="18" charset="0"/>
              <a:cs typeface="Times New Roman" panose="02020603050405020304" pitchFamily="18" charset="0"/>
            </a:endParaRPr>
          </a:p>
        </p:txBody>
      </p:sp>
      <p:pic>
        <p:nvPicPr>
          <p:cNvPr id="3" name="Image 0" descr="preencoded.png"/>
          <p:cNvPicPr>
            <a:picLocks noChangeAspect="1"/>
          </p:cNvPicPr>
          <p:nvPr/>
        </p:nvPicPr>
        <p:blipFill>
          <a:blip r:embed="rId3"/>
          <a:stretch>
            <a:fillRect/>
          </a:stretch>
        </p:blipFill>
        <p:spPr>
          <a:xfrm>
            <a:off x="793790" y="2969419"/>
            <a:ext cx="1134070" cy="1669852"/>
          </a:xfrm>
          <a:prstGeom prst="rect">
            <a:avLst/>
          </a:prstGeom>
        </p:spPr>
      </p:pic>
      <p:sp>
        <p:nvSpPr>
          <p:cNvPr id="4" name="Text 1"/>
          <p:cNvSpPr/>
          <p:nvPr/>
        </p:nvSpPr>
        <p:spPr>
          <a:xfrm>
            <a:off x="2268022" y="3196233"/>
            <a:ext cx="2835235" cy="354330"/>
          </a:xfrm>
          <a:prstGeom prst="rect">
            <a:avLst/>
          </a:prstGeom>
          <a:noFill/>
          <a:ln/>
        </p:spPr>
        <p:txBody>
          <a:bodyPr wrap="none" lIns="0" tIns="0" rIns="0" bIns="0" rtlCol="0" anchor="t"/>
          <a:lstStyle/>
          <a:p>
            <a:pPr marL="0" indent="0" algn="l">
              <a:lnSpc>
                <a:spcPts val="2750"/>
              </a:lnSpc>
              <a:buNone/>
            </a:pPr>
            <a:r>
              <a:rPr lang="en-US" sz="2200" dirty="0">
                <a:latin typeface="Gelasio Semi Bold" pitchFamily="34" charset="0"/>
                <a:ea typeface="Gelasio Semi Bold" pitchFamily="34" charset="-122"/>
                <a:cs typeface="Gelasio Semi Bold" pitchFamily="34" charset="-120"/>
              </a:rPr>
              <a:t>Problem</a:t>
            </a:r>
            <a:endParaRPr lang="en-US" sz="2200" dirty="0"/>
          </a:p>
        </p:txBody>
      </p:sp>
      <p:sp>
        <p:nvSpPr>
          <p:cNvPr id="5" name="Text 2"/>
          <p:cNvSpPr/>
          <p:nvPr/>
        </p:nvSpPr>
        <p:spPr>
          <a:xfrm>
            <a:off x="2268022" y="3686651"/>
            <a:ext cx="11568589" cy="725805"/>
          </a:xfrm>
          <a:prstGeom prst="rect">
            <a:avLst/>
          </a:prstGeom>
          <a:noFill/>
          <a:ln/>
        </p:spPr>
        <p:txBody>
          <a:bodyPr wrap="squar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Small-scale online sellers and buyers lack a secure payment mechanism to protect against fraud and payment disputes, limiting e-commerce growth in informal sectors.</a:t>
            </a:r>
            <a:endParaRPr lang="en-US" sz="1750" dirty="0"/>
          </a:p>
        </p:txBody>
      </p:sp>
      <p:pic>
        <p:nvPicPr>
          <p:cNvPr id="6" name="Image 1" descr="preencoded.png"/>
          <p:cNvPicPr>
            <a:picLocks noChangeAspect="1"/>
          </p:cNvPicPr>
          <p:nvPr/>
        </p:nvPicPr>
        <p:blipFill>
          <a:blip r:embed="rId4"/>
          <a:stretch>
            <a:fillRect/>
          </a:stretch>
        </p:blipFill>
        <p:spPr>
          <a:xfrm>
            <a:off x="793790" y="4639270"/>
            <a:ext cx="1134070" cy="1669852"/>
          </a:xfrm>
          <a:prstGeom prst="rect">
            <a:avLst/>
          </a:prstGeom>
        </p:spPr>
      </p:pic>
      <p:sp>
        <p:nvSpPr>
          <p:cNvPr id="7" name="Text 3"/>
          <p:cNvSpPr/>
          <p:nvPr/>
        </p:nvSpPr>
        <p:spPr>
          <a:xfrm>
            <a:off x="2268022" y="4866084"/>
            <a:ext cx="2835235" cy="354330"/>
          </a:xfrm>
          <a:prstGeom prst="rect">
            <a:avLst/>
          </a:prstGeom>
          <a:noFill/>
          <a:ln/>
        </p:spPr>
        <p:txBody>
          <a:bodyPr wrap="none" lIns="0" tIns="0" rIns="0" bIns="0" rtlCol="0" anchor="t"/>
          <a:lstStyle/>
          <a:p>
            <a:pPr marL="0" indent="0" algn="l">
              <a:lnSpc>
                <a:spcPts val="2750"/>
              </a:lnSpc>
              <a:buNone/>
            </a:pPr>
            <a:r>
              <a:rPr lang="en-US" sz="2200" dirty="0">
                <a:latin typeface="Gelasio Semi Bold" pitchFamily="34" charset="0"/>
                <a:ea typeface="Gelasio Semi Bold" pitchFamily="34" charset="-122"/>
                <a:cs typeface="Gelasio Semi Bold" pitchFamily="34" charset="-120"/>
              </a:rPr>
              <a:t>Solution</a:t>
            </a:r>
            <a:endParaRPr lang="en-US" sz="2200" dirty="0"/>
          </a:p>
        </p:txBody>
      </p:sp>
      <p:sp>
        <p:nvSpPr>
          <p:cNvPr id="8" name="Text 4"/>
          <p:cNvSpPr/>
          <p:nvPr/>
        </p:nvSpPr>
        <p:spPr>
          <a:xfrm>
            <a:off x="2268022" y="5356503"/>
            <a:ext cx="11568589" cy="725805"/>
          </a:xfrm>
          <a:prstGeom prst="rect">
            <a:avLst/>
          </a:prstGeom>
          <a:noFill/>
          <a:ln/>
        </p:spPr>
        <p:txBody>
          <a:bodyPr wrap="squar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Develop a lightweight escrow system that holds buyer payments securely until delivery confirmation is received, fostering trust and enabling secure digital transactions for small sellers.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430060"/>
            <a:ext cx="10979944" cy="708779"/>
          </a:xfrm>
          <a:prstGeom prst="rect">
            <a:avLst/>
          </a:prstGeom>
          <a:noFill/>
          <a:ln/>
        </p:spPr>
        <p:txBody>
          <a:bodyPr wrap="none" lIns="0" tIns="0" rIns="0" bIns="0" rtlCol="0" anchor="t"/>
          <a:lstStyle/>
          <a:p>
            <a:pPr marL="0" indent="0" algn="l">
              <a:lnSpc>
                <a:spcPts val="5550"/>
              </a:lnSpc>
              <a:buNone/>
            </a:pPr>
            <a:r>
              <a:rPr lang="en-US" sz="4450" b="1" dirty="0">
                <a:latin typeface="Times New Roman" panose="02020603050405020304" pitchFamily="18" charset="0"/>
                <a:ea typeface="Gelasio Semi Bold" pitchFamily="34" charset="-122"/>
                <a:cs typeface="Times New Roman" panose="02020603050405020304" pitchFamily="18" charset="0"/>
              </a:rPr>
              <a:t>Key Platform Features and Innovations</a:t>
            </a:r>
            <a:endParaRPr lang="en-US" sz="4450" b="1" dirty="0">
              <a:latin typeface="Times New Roman" panose="02020603050405020304" pitchFamily="18" charset="0"/>
              <a:cs typeface="Times New Roman" panose="02020603050405020304" pitchFamily="18" charset="0"/>
            </a:endParaRPr>
          </a:p>
        </p:txBody>
      </p:sp>
      <p:sp>
        <p:nvSpPr>
          <p:cNvPr id="3" name="Shape 1"/>
          <p:cNvSpPr/>
          <p:nvPr/>
        </p:nvSpPr>
        <p:spPr>
          <a:xfrm>
            <a:off x="793790" y="2479000"/>
            <a:ext cx="170021" cy="853321"/>
          </a:xfrm>
          <a:prstGeom prst="roundRect">
            <a:avLst>
              <a:gd name="adj" fmla="val 20012"/>
            </a:avLst>
          </a:prstGeom>
          <a:solidFill>
            <a:srgbClr val="EEE8DD"/>
          </a:solidFill>
          <a:ln/>
        </p:spPr>
      </p:sp>
      <p:sp>
        <p:nvSpPr>
          <p:cNvPr id="4" name="Text 2"/>
          <p:cNvSpPr/>
          <p:nvPr/>
        </p:nvSpPr>
        <p:spPr>
          <a:xfrm>
            <a:off x="1303973" y="2479000"/>
            <a:ext cx="3030498" cy="354330"/>
          </a:xfrm>
          <a:prstGeom prst="rect">
            <a:avLst/>
          </a:prstGeom>
          <a:noFill/>
          <a:ln/>
        </p:spPr>
        <p:txBody>
          <a:bodyPr wrap="none" lIns="0" tIns="0" rIns="0" bIns="0" rtlCol="0" anchor="t"/>
          <a:lstStyle/>
          <a:p>
            <a:pPr marL="0" indent="0" algn="l">
              <a:lnSpc>
                <a:spcPts val="2750"/>
              </a:lnSpc>
              <a:buNone/>
            </a:pPr>
            <a:r>
              <a:rPr lang="en-US" sz="2200" dirty="0">
                <a:latin typeface="Gelasio Semi Bold" pitchFamily="34" charset="0"/>
                <a:ea typeface="Gelasio Semi Bold" pitchFamily="34" charset="-122"/>
                <a:cs typeface="Gelasio Semi Bold" pitchFamily="34" charset="-120"/>
              </a:rPr>
              <a:t>Secure Escrow Wallet</a:t>
            </a:r>
            <a:endParaRPr lang="en-US" sz="2200" dirty="0"/>
          </a:p>
        </p:txBody>
      </p:sp>
      <p:sp>
        <p:nvSpPr>
          <p:cNvPr id="5" name="Text 3"/>
          <p:cNvSpPr/>
          <p:nvPr/>
        </p:nvSpPr>
        <p:spPr>
          <a:xfrm>
            <a:off x="1303973" y="2969419"/>
            <a:ext cx="12532638" cy="362903"/>
          </a:xfrm>
          <a:prstGeom prst="rect">
            <a:avLst/>
          </a:prstGeom>
          <a:noFill/>
          <a:ln/>
        </p:spPr>
        <p:txBody>
          <a:bodyPr wrap="non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Holds payments safely until transaction completion confirmation.</a:t>
            </a:r>
            <a:endParaRPr lang="en-US" sz="1750" dirty="0"/>
          </a:p>
        </p:txBody>
      </p:sp>
      <p:sp>
        <p:nvSpPr>
          <p:cNvPr id="6" name="Shape 4"/>
          <p:cNvSpPr/>
          <p:nvPr/>
        </p:nvSpPr>
        <p:spPr>
          <a:xfrm>
            <a:off x="1133951" y="3559135"/>
            <a:ext cx="170021" cy="853321"/>
          </a:xfrm>
          <a:prstGeom prst="roundRect">
            <a:avLst>
              <a:gd name="adj" fmla="val 20012"/>
            </a:avLst>
          </a:prstGeom>
          <a:solidFill>
            <a:srgbClr val="EEE8DD"/>
          </a:solidFill>
          <a:ln/>
        </p:spPr>
      </p:sp>
      <p:sp>
        <p:nvSpPr>
          <p:cNvPr id="7" name="Text 5"/>
          <p:cNvSpPr/>
          <p:nvPr/>
        </p:nvSpPr>
        <p:spPr>
          <a:xfrm>
            <a:off x="1644134" y="3559135"/>
            <a:ext cx="2835235" cy="354330"/>
          </a:xfrm>
          <a:prstGeom prst="rect">
            <a:avLst/>
          </a:prstGeom>
          <a:noFill/>
          <a:ln/>
        </p:spPr>
        <p:txBody>
          <a:bodyPr wrap="none" lIns="0" tIns="0" rIns="0" bIns="0" rtlCol="0" anchor="t"/>
          <a:lstStyle/>
          <a:p>
            <a:pPr marL="0" indent="0" algn="l">
              <a:lnSpc>
                <a:spcPts val="2750"/>
              </a:lnSpc>
              <a:buNone/>
            </a:pPr>
            <a:r>
              <a:rPr lang="en-US" sz="2200" dirty="0">
                <a:latin typeface="Gelasio Semi Bold" pitchFamily="34" charset="0"/>
                <a:ea typeface="Gelasio Semi Bold" pitchFamily="34" charset="-122"/>
                <a:cs typeface="Gelasio Semi Bold" pitchFamily="34" charset="-120"/>
              </a:rPr>
              <a:t>Status Tracking</a:t>
            </a:r>
            <a:endParaRPr lang="en-US" sz="2200" dirty="0"/>
          </a:p>
        </p:txBody>
      </p:sp>
      <p:sp>
        <p:nvSpPr>
          <p:cNvPr id="8" name="Text 6"/>
          <p:cNvSpPr/>
          <p:nvPr/>
        </p:nvSpPr>
        <p:spPr>
          <a:xfrm>
            <a:off x="1644134" y="4049554"/>
            <a:ext cx="12192476" cy="362903"/>
          </a:xfrm>
          <a:prstGeom prst="rect">
            <a:avLst/>
          </a:prstGeom>
          <a:noFill/>
          <a:ln/>
        </p:spPr>
        <p:txBody>
          <a:bodyPr wrap="non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Transparent progress from payment initiation to shipment and confirmation.</a:t>
            </a:r>
            <a:endParaRPr lang="en-US" sz="1750" dirty="0"/>
          </a:p>
        </p:txBody>
      </p:sp>
      <p:sp>
        <p:nvSpPr>
          <p:cNvPr id="9" name="Shape 7"/>
          <p:cNvSpPr/>
          <p:nvPr/>
        </p:nvSpPr>
        <p:spPr>
          <a:xfrm>
            <a:off x="1474232" y="4639270"/>
            <a:ext cx="170021" cy="853321"/>
          </a:xfrm>
          <a:prstGeom prst="roundRect">
            <a:avLst>
              <a:gd name="adj" fmla="val 20012"/>
            </a:avLst>
          </a:prstGeom>
          <a:solidFill>
            <a:srgbClr val="EEE8DD"/>
          </a:solidFill>
          <a:ln/>
        </p:spPr>
      </p:sp>
      <p:sp>
        <p:nvSpPr>
          <p:cNvPr id="10" name="Text 8"/>
          <p:cNvSpPr/>
          <p:nvPr/>
        </p:nvSpPr>
        <p:spPr>
          <a:xfrm>
            <a:off x="1984415" y="4639270"/>
            <a:ext cx="3295650" cy="354330"/>
          </a:xfrm>
          <a:prstGeom prst="rect">
            <a:avLst/>
          </a:prstGeom>
          <a:noFill/>
          <a:ln/>
        </p:spPr>
        <p:txBody>
          <a:bodyPr wrap="none" lIns="0" tIns="0" rIns="0" bIns="0" rtlCol="0" anchor="t"/>
          <a:lstStyle/>
          <a:p>
            <a:pPr marL="0" indent="0" algn="l">
              <a:lnSpc>
                <a:spcPts val="2750"/>
              </a:lnSpc>
              <a:buNone/>
            </a:pPr>
            <a:r>
              <a:rPr lang="en-US" sz="2200" dirty="0">
                <a:latin typeface="Gelasio Semi Bold" pitchFamily="34" charset="0"/>
                <a:ea typeface="Gelasio Semi Bold" pitchFamily="34" charset="-122"/>
                <a:cs typeface="Gelasio Semi Bold" pitchFamily="34" charset="-120"/>
              </a:rPr>
              <a:t>User-Friendly Interface</a:t>
            </a:r>
            <a:endParaRPr lang="en-US" sz="2200" dirty="0"/>
          </a:p>
        </p:txBody>
      </p:sp>
      <p:sp>
        <p:nvSpPr>
          <p:cNvPr id="11" name="Text 9"/>
          <p:cNvSpPr/>
          <p:nvPr/>
        </p:nvSpPr>
        <p:spPr>
          <a:xfrm>
            <a:off x="1984415" y="5129689"/>
            <a:ext cx="11852196" cy="362903"/>
          </a:xfrm>
          <a:prstGeom prst="rect">
            <a:avLst/>
          </a:prstGeom>
          <a:noFill/>
          <a:ln/>
        </p:spPr>
        <p:txBody>
          <a:bodyPr wrap="non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Designed for ease of use by both buyers and sellers, including those without formal websites.</a:t>
            </a:r>
            <a:endParaRPr lang="en-US" sz="1750" dirty="0"/>
          </a:p>
        </p:txBody>
      </p:sp>
      <p:sp>
        <p:nvSpPr>
          <p:cNvPr id="12" name="Shape 10"/>
          <p:cNvSpPr/>
          <p:nvPr/>
        </p:nvSpPr>
        <p:spPr>
          <a:xfrm>
            <a:off x="1814513" y="5719405"/>
            <a:ext cx="170021" cy="853321"/>
          </a:xfrm>
          <a:prstGeom prst="roundRect">
            <a:avLst>
              <a:gd name="adj" fmla="val 20012"/>
            </a:avLst>
          </a:prstGeom>
          <a:solidFill>
            <a:srgbClr val="EEE8DD"/>
          </a:solidFill>
          <a:ln/>
        </p:spPr>
      </p:sp>
      <p:sp>
        <p:nvSpPr>
          <p:cNvPr id="13" name="Text 11"/>
          <p:cNvSpPr/>
          <p:nvPr/>
        </p:nvSpPr>
        <p:spPr>
          <a:xfrm>
            <a:off x="2324695" y="5719405"/>
            <a:ext cx="2835235" cy="354330"/>
          </a:xfrm>
          <a:prstGeom prst="rect">
            <a:avLst/>
          </a:prstGeom>
          <a:noFill/>
          <a:ln/>
        </p:spPr>
        <p:txBody>
          <a:bodyPr wrap="none" lIns="0" tIns="0" rIns="0" bIns="0" rtlCol="0" anchor="t"/>
          <a:lstStyle/>
          <a:p>
            <a:pPr marL="0" indent="0" algn="l">
              <a:lnSpc>
                <a:spcPts val="2750"/>
              </a:lnSpc>
              <a:buNone/>
            </a:pPr>
            <a:r>
              <a:rPr lang="en-US" sz="2200" dirty="0">
                <a:latin typeface="Gelasio Semi Bold" pitchFamily="34" charset="0"/>
                <a:ea typeface="Gelasio Semi Bold" pitchFamily="34" charset="-122"/>
                <a:cs typeface="Gelasio Semi Bold" pitchFamily="34" charset="-120"/>
              </a:rPr>
              <a:t>Dispute Resolution</a:t>
            </a:r>
            <a:endParaRPr lang="en-US" sz="2200" dirty="0"/>
          </a:p>
        </p:txBody>
      </p:sp>
      <p:sp>
        <p:nvSpPr>
          <p:cNvPr id="14" name="Text 12"/>
          <p:cNvSpPr/>
          <p:nvPr/>
        </p:nvSpPr>
        <p:spPr>
          <a:xfrm>
            <a:off x="2324695" y="6209824"/>
            <a:ext cx="11511915" cy="362903"/>
          </a:xfrm>
          <a:prstGeom prst="rect">
            <a:avLst/>
          </a:prstGeom>
          <a:noFill/>
          <a:ln/>
        </p:spPr>
        <p:txBody>
          <a:bodyPr wrap="non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Built-in panel with admin oversight to handle conflicts effectively.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2569488"/>
            <a:ext cx="11119485" cy="708779"/>
          </a:xfrm>
          <a:prstGeom prst="rect">
            <a:avLst/>
          </a:prstGeom>
          <a:noFill/>
          <a:ln/>
        </p:spPr>
        <p:txBody>
          <a:bodyPr wrap="none" lIns="0" tIns="0" rIns="0" bIns="0" rtlCol="0" anchor="t"/>
          <a:lstStyle/>
          <a:p>
            <a:pPr marL="0" indent="0" algn="l">
              <a:lnSpc>
                <a:spcPts val="5550"/>
              </a:lnSpc>
              <a:buNone/>
            </a:pPr>
            <a:r>
              <a:rPr lang="en-US" sz="4450" b="1" dirty="0">
                <a:latin typeface="Times New Roman" panose="02020603050405020304" pitchFamily="18" charset="0"/>
                <a:ea typeface="Gelasio Semi Bold" pitchFamily="34" charset="-122"/>
                <a:cs typeface="Times New Roman" panose="02020603050405020304" pitchFamily="18" charset="0"/>
              </a:rPr>
              <a:t>System Prototype and Technology Stack</a:t>
            </a:r>
            <a:endParaRPr lang="en-US" sz="4450" b="1" dirty="0">
              <a:latin typeface="Times New Roman" panose="02020603050405020304" pitchFamily="18" charset="0"/>
              <a:cs typeface="Times New Roman" panose="02020603050405020304" pitchFamily="18" charset="0"/>
            </a:endParaRPr>
          </a:p>
        </p:txBody>
      </p:sp>
      <p:sp>
        <p:nvSpPr>
          <p:cNvPr id="3" name="Shape 1"/>
          <p:cNvSpPr/>
          <p:nvPr/>
        </p:nvSpPr>
        <p:spPr>
          <a:xfrm>
            <a:off x="793790" y="3618428"/>
            <a:ext cx="13042821" cy="2041684"/>
          </a:xfrm>
          <a:prstGeom prst="roundRect">
            <a:avLst>
              <a:gd name="adj" fmla="val 1666"/>
            </a:avLst>
          </a:prstGeom>
          <a:noFill/>
          <a:ln w="7620">
            <a:solidFill>
              <a:srgbClr val="000000">
                <a:alpha val="8000"/>
              </a:srgbClr>
            </a:solidFill>
            <a:prstDash val="solid"/>
          </a:ln>
        </p:spPr>
      </p:sp>
      <p:sp>
        <p:nvSpPr>
          <p:cNvPr id="4" name="Shape 2"/>
          <p:cNvSpPr/>
          <p:nvPr/>
        </p:nvSpPr>
        <p:spPr>
          <a:xfrm>
            <a:off x="801410" y="3626048"/>
            <a:ext cx="13027581" cy="1013222"/>
          </a:xfrm>
          <a:prstGeom prst="rect">
            <a:avLst/>
          </a:prstGeom>
          <a:solidFill>
            <a:srgbClr val="FFFFFF">
              <a:alpha val="4000"/>
            </a:srgbClr>
          </a:solidFill>
          <a:ln/>
        </p:spPr>
      </p:sp>
      <p:sp>
        <p:nvSpPr>
          <p:cNvPr id="5" name="Text 3"/>
          <p:cNvSpPr/>
          <p:nvPr/>
        </p:nvSpPr>
        <p:spPr>
          <a:xfrm>
            <a:off x="1028224" y="3769757"/>
            <a:ext cx="6056352" cy="362903"/>
          </a:xfrm>
          <a:prstGeom prst="rect">
            <a:avLst/>
          </a:prstGeom>
          <a:noFill/>
          <a:ln/>
        </p:spPr>
        <p:txBody>
          <a:bodyPr wrap="non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System Modules</a:t>
            </a:r>
            <a:endParaRPr lang="en-US" sz="1750" dirty="0"/>
          </a:p>
        </p:txBody>
      </p:sp>
      <p:sp>
        <p:nvSpPr>
          <p:cNvPr id="6" name="Text 4"/>
          <p:cNvSpPr/>
          <p:nvPr/>
        </p:nvSpPr>
        <p:spPr>
          <a:xfrm>
            <a:off x="7545824" y="3769757"/>
            <a:ext cx="6056352" cy="725805"/>
          </a:xfrm>
          <a:prstGeom prst="rect">
            <a:avLst/>
          </a:prstGeom>
          <a:noFill/>
          <a:ln/>
        </p:spPr>
        <p:txBody>
          <a:bodyPr wrap="squar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User Authentication, Escrow Wallet, Transaction Tracking, Delivery Confirmation, Dispute Panel, Admin Dashboard</a:t>
            </a:r>
            <a:endParaRPr lang="en-US" sz="1750" dirty="0"/>
          </a:p>
        </p:txBody>
      </p:sp>
      <p:sp>
        <p:nvSpPr>
          <p:cNvPr id="7" name="Shape 5"/>
          <p:cNvSpPr/>
          <p:nvPr/>
        </p:nvSpPr>
        <p:spPr>
          <a:xfrm>
            <a:off x="809030" y="6000273"/>
            <a:ext cx="13027581" cy="1013222"/>
          </a:xfrm>
          <a:prstGeom prst="rect">
            <a:avLst/>
          </a:prstGeom>
          <a:solidFill>
            <a:srgbClr val="000000">
              <a:alpha val="4000"/>
            </a:srgbClr>
          </a:solidFill>
          <a:ln/>
        </p:spPr>
        <p:txBody>
          <a:bodyPr/>
          <a:lstStyle/>
          <a:p>
            <a:r>
              <a:rPr lang="en-IN" dirty="0"/>
              <a:t>  </a:t>
            </a:r>
          </a:p>
          <a:p>
            <a:endParaRPr lang="en-IN" dirty="0"/>
          </a:p>
          <a:p>
            <a:endParaRPr lang="en-IN" dirty="0"/>
          </a:p>
        </p:txBody>
      </p:sp>
      <p:sp>
        <p:nvSpPr>
          <p:cNvPr id="8" name="Text 6"/>
          <p:cNvSpPr/>
          <p:nvPr/>
        </p:nvSpPr>
        <p:spPr>
          <a:xfrm>
            <a:off x="1028224" y="4782979"/>
            <a:ext cx="6056352" cy="362903"/>
          </a:xfrm>
          <a:prstGeom prst="rect">
            <a:avLst/>
          </a:prstGeom>
          <a:noFill/>
          <a:ln/>
        </p:spPr>
        <p:txBody>
          <a:bodyPr wrap="non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Technology Stack</a:t>
            </a:r>
            <a:endParaRPr lang="en-US" sz="1750" dirty="0"/>
          </a:p>
        </p:txBody>
      </p:sp>
      <p:sp>
        <p:nvSpPr>
          <p:cNvPr id="9" name="Text 7"/>
          <p:cNvSpPr/>
          <p:nvPr/>
        </p:nvSpPr>
        <p:spPr>
          <a:xfrm>
            <a:off x="7545824" y="4782979"/>
            <a:ext cx="6056352" cy="725805"/>
          </a:xfrm>
          <a:prstGeom prst="rect">
            <a:avLst/>
          </a:prstGeom>
          <a:noFill/>
          <a:ln/>
        </p:spPr>
        <p:txBody>
          <a:bodyPr wrap="squar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Frontend: React.js; Backend: Node.js, </a:t>
            </a:r>
            <a:r>
              <a:rPr lang="en-US" sz="1750" dirty="0" err="1">
                <a:latin typeface="Gelasio" pitchFamily="34" charset="0"/>
                <a:ea typeface="Gelasio" pitchFamily="34" charset="-122"/>
                <a:cs typeface="Gelasio" pitchFamily="34" charset="-120"/>
              </a:rPr>
              <a:t>Supabase</a:t>
            </a:r>
            <a:r>
              <a:rPr lang="en-US" sz="1750" dirty="0">
                <a:latin typeface="Gelasio" pitchFamily="34" charset="0"/>
                <a:ea typeface="Gelasio" pitchFamily="34" charset="-122"/>
                <a:cs typeface="Gelasio" pitchFamily="34" charset="-120"/>
              </a:rPr>
              <a:t>; APIs: Razorpay, SendGrid, Twilio</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807012"/>
            <a:ext cx="7510224" cy="708779"/>
          </a:xfrm>
          <a:prstGeom prst="rect">
            <a:avLst/>
          </a:prstGeom>
          <a:noFill/>
          <a:ln/>
        </p:spPr>
        <p:txBody>
          <a:bodyPr wrap="none" lIns="0" tIns="0" rIns="0" bIns="0" rtlCol="0" anchor="t"/>
          <a:lstStyle/>
          <a:p>
            <a:pPr marL="0" indent="0" algn="l">
              <a:lnSpc>
                <a:spcPts val="5550"/>
              </a:lnSpc>
              <a:buNone/>
            </a:pPr>
            <a:r>
              <a:rPr lang="en-US" sz="4450" b="1" dirty="0">
                <a:latin typeface="Times New Roman" panose="02020603050405020304" pitchFamily="18" charset="0"/>
                <a:ea typeface="Gelasio Semi Bold" pitchFamily="34" charset="-122"/>
                <a:cs typeface="Times New Roman" panose="02020603050405020304" pitchFamily="18" charset="0"/>
              </a:rPr>
              <a:t>Testing and User Feedback</a:t>
            </a:r>
            <a:endParaRPr lang="en-US" sz="4450" b="1" dirty="0">
              <a:latin typeface="Times New Roman" panose="02020603050405020304" pitchFamily="18" charset="0"/>
              <a:cs typeface="Times New Roman" panose="02020603050405020304" pitchFamily="18" charset="0"/>
            </a:endParaRPr>
          </a:p>
        </p:txBody>
      </p:sp>
      <p:sp>
        <p:nvSpPr>
          <p:cNvPr id="4" name="Text 2"/>
          <p:cNvSpPr/>
          <p:nvPr/>
        </p:nvSpPr>
        <p:spPr>
          <a:xfrm>
            <a:off x="1020604" y="3082766"/>
            <a:ext cx="2835235" cy="354330"/>
          </a:xfrm>
          <a:prstGeom prst="rect">
            <a:avLst/>
          </a:prstGeom>
          <a:noFill/>
          <a:ln/>
        </p:spPr>
        <p:txBody>
          <a:bodyPr wrap="none" lIns="0" tIns="0" rIns="0" bIns="0" rtlCol="0" anchor="t"/>
          <a:lstStyle/>
          <a:p>
            <a:pPr marL="0" indent="0" algn="l">
              <a:lnSpc>
                <a:spcPts val="2750"/>
              </a:lnSpc>
              <a:buNone/>
            </a:pPr>
            <a:r>
              <a:rPr lang="en-US" sz="2200" dirty="0">
                <a:latin typeface="Gelasio Semi Bold" pitchFamily="34" charset="0"/>
                <a:ea typeface="Gelasio Semi Bold" pitchFamily="34" charset="-122"/>
                <a:cs typeface="Gelasio Semi Bold" pitchFamily="34" charset="-120"/>
              </a:rPr>
              <a:t>User Testing</a:t>
            </a:r>
            <a:endParaRPr lang="en-US" sz="2200" dirty="0"/>
          </a:p>
        </p:txBody>
      </p:sp>
      <p:sp>
        <p:nvSpPr>
          <p:cNvPr id="5" name="Text 3"/>
          <p:cNvSpPr/>
          <p:nvPr/>
        </p:nvSpPr>
        <p:spPr>
          <a:xfrm>
            <a:off x="1020604" y="3573185"/>
            <a:ext cx="5954435" cy="725805"/>
          </a:xfrm>
          <a:prstGeom prst="rect">
            <a:avLst/>
          </a:prstGeom>
          <a:noFill/>
          <a:ln/>
        </p:spPr>
        <p:txBody>
          <a:bodyPr wrap="squar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Conducted with 10 users, split evenly between buyers and sellers, demonstrating a 91% transaction completion rate.</a:t>
            </a:r>
            <a:endParaRPr lang="en-US" sz="1750" dirty="0"/>
          </a:p>
        </p:txBody>
      </p:sp>
      <p:sp>
        <p:nvSpPr>
          <p:cNvPr id="7" name="Text 5"/>
          <p:cNvSpPr/>
          <p:nvPr/>
        </p:nvSpPr>
        <p:spPr>
          <a:xfrm>
            <a:off x="7655481" y="3082766"/>
            <a:ext cx="2835235" cy="354330"/>
          </a:xfrm>
          <a:prstGeom prst="rect">
            <a:avLst/>
          </a:prstGeom>
          <a:noFill/>
          <a:ln/>
        </p:spPr>
        <p:txBody>
          <a:bodyPr wrap="none" lIns="0" tIns="0" rIns="0" bIns="0" rtlCol="0" anchor="t"/>
          <a:lstStyle/>
          <a:p>
            <a:pPr marL="0" indent="0" algn="l">
              <a:lnSpc>
                <a:spcPts val="2750"/>
              </a:lnSpc>
              <a:buNone/>
            </a:pPr>
            <a:r>
              <a:rPr lang="en-US" sz="2200" dirty="0">
                <a:latin typeface="Gelasio Semi Bold" pitchFamily="34" charset="0"/>
                <a:ea typeface="Gelasio Semi Bold" pitchFamily="34" charset="-122"/>
                <a:cs typeface="Gelasio Semi Bold" pitchFamily="34" charset="-120"/>
              </a:rPr>
              <a:t>Feedback Insights</a:t>
            </a:r>
            <a:endParaRPr lang="en-US" sz="2200" dirty="0"/>
          </a:p>
        </p:txBody>
      </p:sp>
      <p:sp>
        <p:nvSpPr>
          <p:cNvPr id="8" name="Text 6"/>
          <p:cNvSpPr/>
          <p:nvPr/>
        </p:nvSpPr>
        <p:spPr>
          <a:xfrm>
            <a:off x="7655481" y="3573185"/>
            <a:ext cx="5954435" cy="725805"/>
          </a:xfrm>
          <a:prstGeom prst="rect">
            <a:avLst/>
          </a:prstGeom>
          <a:noFill/>
          <a:ln/>
        </p:spPr>
        <p:txBody>
          <a:bodyPr wrap="squar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Users requested UI improvements and clearer status indicators for better transaction transparency.</a:t>
            </a:r>
            <a:endParaRPr lang="en-US" sz="1750" dirty="0"/>
          </a:p>
        </p:txBody>
      </p:sp>
      <p:sp>
        <p:nvSpPr>
          <p:cNvPr id="10" name="Text 8"/>
          <p:cNvSpPr/>
          <p:nvPr/>
        </p:nvSpPr>
        <p:spPr>
          <a:xfrm>
            <a:off x="1020604" y="4979432"/>
            <a:ext cx="3211711" cy="354330"/>
          </a:xfrm>
          <a:prstGeom prst="rect">
            <a:avLst/>
          </a:prstGeom>
          <a:noFill/>
          <a:ln/>
        </p:spPr>
        <p:txBody>
          <a:bodyPr wrap="none" lIns="0" tIns="0" rIns="0" bIns="0" rtlCol="0" anchor="t"/>
          <a:lstStyle/>
          <a:p>
            <a:pPr marL="0" indent="0" algn="l">
              <a:lnSpc>
                <a:spcPts val="2750"/>
              </a:lnSpc>
              <a:buNone/>
            </a:pPr>
            <a:r>
              <a:rPr lang="en-US" sz="2200" dirty="0">
                <a:latin typeface="Gelasio Semi Bold" pitchFamily="34" charset="0"/>
                <a:ea typeface="Gelasio Semi Bold" pitchFamily="34" charset="-122"/>
                <a:cs typeface="Gelasio Semi Bold" pitchFamily="34" charset="-120"/>
              </a:rPr>
              <a:t>Real-World Resolution</a:t>
            </a:r>
            <a:endParaRPr lang="en-US" sz="2200" dirty="0"/>
          </a:p>
        </p:txBody>
      </p:sp>
      <p:sp>
        <p:nvSpPr>
          <p:cNvPr id="11" name="Text 9"/>
          <p:cNvSpPr/>
          <p:nvPr/>
        </p:nvSpPr>
        <p:spPr>
          <a:xfrm>
            <a:off x="1020604" y="5469850"/>
            <a:ext cx="5954435" cy="725805"/>
          </a:xfrm>
          <a:prstGeom prst="rect">
            <a:avLst/>
          </a:prstGeom>
          <a:noFill/>
          <a:ln/>
        </p:spPr>
        <p:txBody>
          <a:bodyPr wrap="squar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Handled a dispute efficiently using uploaded courier proof, reassuring users of the system's reliability.</a:t>
            </a:r>
            <a:endParaRPr lang="en-US" sz="1750" dirty="0"/>
          </a:p>
        </p:txBody>
      </p:sp>
      <p:sp>
        <p:nvSpPr>
          <p:cNvPr id="13" name="Text 11"/>
          <p:cNvSpPr/>
          <p:nvPr/>
        </p:nvSpPr>
        <p:spPr>
          <a:xfrm>
            <a:off x="7655481" y="4979432"/>
            <a:ext cx="2835235" cy="354330"/>
          </a:xfrm>
          <a:prstGeom prst="rect">
            <a:avLst/>
          </a:prstGeom>
          <a:noFill/>
          <a:ln/>
        </p:spPr>
        <p:txBody>
          <a:bodyPr wrap="none" lIns="0" tIns="0" rIns="0" bIns="0" rtlCol="0" anchor="t"/>
          <a:lstStyle/>
          <a:p>
            <a:pPr marL="0" indent="0" algn="l">
              <a:lnSpc>
                <a:spcPts val="2750"/>
              </a:lnSpc>
              <a:buNone/>
            </a:pPr>
            <a:r>
              <a:rPr lang="en-US" sz="2200" dirty="0">
                <a:latin typeface="Gelasio Semi Bold" pitchFamily="34" charset="0"/>
                <a:ea typeface="Gelasio Semi Bold" pitchFamily="34" charset="-122"/>
                <a:cs typeface="Gelasio Semi Bold" pitchFamily="34" charset="-120"/>
              </a:rPr>
              <a:t>User Confidence</a:t>
            </a:r>
            <a:endParaRPr lang="en-US" sz="2200" dirty="0"/>
          </a:p>
        </p:txBody>
      </p:sp>
      <p:sp>
        <p:nvSpPr>
          <p:cNvPr id="14" name="Text 12"/>
          <p:cNvSpPr/>
          <p:nvPr/>
        </p:nvSpPr>
        <p:spPr>
          <a:xfrm>
            <a:off x="7655481" y="5469850"/>
            <a:ext cx="5954435" cy="725805"/>
          </a:xfrm>
          <a:prstGeom prst="rect">
            <a:avLst/>
          </a:prstGeom>
          <a:noFill/>
          <a:ln/>
        </p:spPr>
        <p:txBody>
          <a:bodyPr wrap="squar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Feedback confirmed increased trust and clarity when using the platform for online transactions.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871663"/>
            <a:ext cx="13042821" cy="1417558"/>
          </a:xfrm>
          <a:prstGeom prst="rect">
            <a:avLst/>
          </a:prstGeom>
          <a:noFill/>
          <a:ln/>
        </p:spPr>
        <p:txBody>
          <a:bodyPr wrap="square" lIns="0" tIns="0" rIns="0" bIns="0" rtlCol="0" anchor="t"/>
          <a:lstStyle/>
          <a:p>
            <a:pPr marL="0" indent="0" algn="l">
              <a:lnSpc>
                <a:spcPts val="5550"/>
              </a:lnSpc>
              <a:buNone/>
            </a:pPr>
            <a:r>
              <a:rPr lang="en-US" sz="4450" b="1" dirty="0">
                <a:latin typeface="Times New Roman" panose="02020603050405020304" pitchFamily="18" charset="0"/>
                <a:ea typeface="Gelasio Semi Bold" pitchFamily="34" charset="-122"/>
                <a:cs typeface="Times New Roman" panose="02020603050405020304" pitchFamily="18" charset="0"/>
              </a:rPr>
              <a:t>Conclusion: Empowering Micro-Entrepreneurs</a:t>
            </a:r>
            <a:endParaRPr lang="en-US" sz="4450" b="1" dirty="0">
              <a:latin typeface="Times New Roman" panose="02020603050405020304" pitchFamily="18" charset="0"/>
              <a:cs typeface="Times New Roman" panose="02020603050405020304" pitchFamily="18" charset="0"/>
            </a:endParaRPr>
          </a:p>
        </p:txBody>
      </p:sp>
      <p:sp>
        <p:nvSpPr>
          <p:cNvPr id="3" name="Shape 1"/>
          <p:cNvSpPr/>
          <p:nvPr/>
        </p:nvSpPr>
        <p:spPr>
          <a:xfrm>
            <a:off x="793790" y="3629382"/>
            <a:ext cx="510302" cy="510302"/>
          </a:xfrm>
          <a:prstGeom prst="roundRect">
            <a:avLst>
              <a:gd name="adj" fmla="val 6667"/>
            </a:avLst>
          </a:prstGeom>
          <a:solidFill>
            <a:srgbClr val="EEE8DD"/>
          </a:solidFill>
          <a:ln/>
        </p:spPr>
      </p:sp>
      <p:pic>
        <p:nvPicPr>
          <p:cNvPr id="4" name="Image 0" descr="preencoded.png"/>
          <p:cNvPicPr>
            <a:picLocks noChangeAspect="1"/>
          </p:cNvPicPr>
          <p:nvPr/>
        </p:nvPicPr>
        <p:blipFill>
          <a:blip r:embed="rId3"/>
          <a:stretch>
            <a:fillRect/>
          </a:stretch>
        </p:blipFill>
        <p:spPr>
          <a:xfrm>
            <a:off x="878860" y="3671888"/>
            <a:ext cx="340162" cy="425291"/>
          </a:xfrm>
          <a:prstGeom prst="rect">
            <a:avLst/>
          </a:prstGeom>
        </p:spPr>
      </p:pic>
      <p:sp>
        <p:nvSpPr>
          <p:cNvPr id="5" name="Text 2"/>
          <p:cNvSpPr/>
          <p:nvPr/>
        </p:nvSpPr>
        <p:spPr>
          <a:xfrm>
            <a:off x="1530906" y="3707249"/>
            <a:ext cx="3421499" cy="708660"/>
          </a:xfrm>
          <a:prstGeom prst="rect">
            <a:avLst/>
          </a:prstGeom>
          <a:noFill/>
          <a:ln/>
        </p:spPr>
        <p:txBody>
          <a:bodyPr wrap="square" lIns="0" tIns="0" rIns="0" bIns="0" rtlCol="0" anchor="t"/>
          <a:lstStyle/>
          <a:p>
            <a:pPr marL="0" indent="0" algn="l">
              <a:lnSpc>
                <a:spcPts val="2750"/>
              </a:lnSpc>
              <a:buNone/>
            </a:pPr>
            <a:r>
              <a:rPr lang="en-US" sz="2200" dirty="0">
                <a:latin typeface="Gelasio Semi Bold" pitchFamily="34" charset="0"/>
                <a:ea typeface="Gelasio Semi Bold" pitchFamily="34" charset="-122"/>
                <a:cs typeface="Gelasio Semi Bold" pitchFamily="34" charset="-120"/>
              </a:rPr>
              <a:t>Enhancing Trust and Safety</a:t>
            </a:r>
            <a:endParaRPr lang="en-US" sz="2200" dirty="0"/>
          </a:p>
        </p:txBody>
      </p:sp>
      <p:sp>
        <p:nvSpPr>
          <p:cNvPr id="6" name="Text 3"/>
          <p:cNvSpPr/>
          <p:nvPr/>
        </p:nvSpPr>
        <p:spPr>
          <a:xfrm>
            <a:off x="1530906" y="4551998"/>
            <a:ext cx="3421499" cy="1451610"/>
          </a:xfrm>
          <a:prstGeom prst="rect">
            <a:avLst/>
          </a:prstGeom>
          <a:noFill/>
          <a:ln/>
        </p:spPr>
        <p:txBody>
          <a:bodyPr wrap="squar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Our escrow platform creates a neutral third-party that secures payments and releases funds only upon delivery confirmation.</a:t>
            </a:r>
            <a:endParaRPr lang="en-US" sz="1750" dirty="0"/>
          </a:p>
        </p:txBody>
      </p:sp>
      <p:sp>
        <p:nvSpPr>
          <p:cNvPr id="7" name="Shape 4"/>
          <p:cNvSpPr/>
          <p:nvPr/>
        </p:nvSpPr>
        <p:spPr>
          <a:xfrm>
            <a:off x="5235893" y="3629382"/>
            <a:ext cx="510302" cy="510302"/>
          </a:xfrm>
          <a:prstGeom prst="roundRect">
            <a:avLst>
              <a:gd name="adj" fmla="val 6667"/>
            </a:avLst>
          </a:prstGeom>
          <a:solidFill>
            <a:srgbClr val="EEE8DD"/>
          </a:solidFill>
          <a:ln/>
        </p:spPr>
      </p:sp>
      <p:pic>
        <p:nvPicPr>
          <p:cNvPr id="8" name="Image 1" descr="preencoded.png"/>
          <p:cNvPicPr>
            <a:picLocks noChangeAspect="1"/>
          </p:cNvPicPr>
          <p:nvPr/>
        </p:nvPicPr>
        <p:blipFill>
          <a:blip r:embed="rId4"/>
          <a:stretch>
            <a:fillRect/>
          </a:stretch>
        </p:blipFill>
        <p:spPr>
          <a:xfrm>
            <a:off x="5320963" y="3671888"/>
            <a:ext cx="340162" cy="425291"/>
          </a:xfrm>
          <a:prstGeom prst="rect">
            <a:avLst/>
          </a:prstGeom>
        </p:spPr>
      </p:pic>
      <p:sp>
        <p:nvSpPr>
          <p:cNvPr id="9" name="Text 5"/>
          <p:cNvSpPr/>
          <p:nvPr/>
        </p:nvSpPr>
        <p:spPr>
          <a:xfrm>
            <a:off x="5973008" y="3707249"/>
            <a:ext cx="3421499" cy="1062990"/>
          </a:xfrm>
          <a:prstGeom prst="rect">
            <a:avLst/>
          </a:prstGeom>
          <a:noFill/>
          <a:ln/>
        </p:spPr>
        <p:txBody>
          <a:bodyPr wrap="square" lIns="0" tIns="0" rIns="0" bIns="0" rtlCol="0" anchor="t"/>
          <a:lstStyle/>
          <a:p>
            <a:pPr marL="0" indent="0" algn="l">
              <a:lnSpc>
                <a:spcPts val="2750"/>
              </a:lnSpc>
              <a:buNone/>
            </a:pPr>
            <a:r>
              <a:rPr lang="en-US" sz="2200" dirty="0">
                <a:latin typeface="Gelasio Semi Bold" pitchFamily="34" charset="0"/>
                <a:ea typeface="Gelasio Semi Bold" pitchFamily="34" charset="-122"/>
                <a:cs typeface="Gelasio Semi Bold" pitchFamily="34" charset="-120"/>
              </a:rPr>
              <a:t>Promoting Transparency and Honesty</a:t>
            </a:r>
            <a:endParaRPr lang="en-US" sz="2200" dirty="0"/>
          </a:p>
        </p:txBody>
      </p:sp>
      <p:sp>
        <p:nvSpPr>
          <p:cNvPr id="10" name="Text 6"/>
          <p:cNvSpPr/>
          <p:nvPr/>
        </p:nvSpPr>
        <p:spPr>
          <a:xfrm>
            <a:off x="5973008" y="4906328"/>
            <a:ext cx="3421499" cy="1451610"/>
          </a:xfrm>
          <a:prstGeom prst="rect">
            <a:avLst/>
          </a:prstGeom>
          <a:noFill/>
          <a:ln/>
        </p:spPr>
        <p:txBody>
          <a:bodyPr wrap="squar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By increasing transaction clarity, the system encourages honest dealings and supports the growth of micro-entrepreneurs.</a:t>
            </a:r>
            <a:endParaRPr lang="en-US" sz="1750" dirty="0"/>
          </a:p>
        </p:txBody>
      </p:sp>
      <p:sp>
        <p:nvSpPr>
          <p:cNvPr id="11" name="Shape 7"/>
          <p:cNvSpPr/>
          <p:nvPr/>
        </p:nvSpPr>
        <p:spPr>
          <a:xfrm>
            <a:off x="9677995" y="3629382"/>
            <a:ext cx="510302" cy="510302"/>
          </a:xfrm>
          <a:prstGeom prst="roundRect">
            <a:avLst>
              <a:gd name="adj" fmla="val 6667"/>
            </a:avLst>
          </a:prstGeom>
          <a:solidFill>
            <a:srgbClr val="EEE8DD"/>
          </a:solidFill>
          <a:ln/>
        </p:spPr>
      </p:sp>
      <p:pic>
        <p:nvPicPr>
          <p:cNvPr id="12" name="Image 2" descr="preencoded.png"/>
          <p:cNvPicPr>
            <a:picLocks noChangeAspect="1"/>
          </p:cNvPicPr>
          <p:nvPr/>
        </p:nvPicPr>
        <p:blipFill>
          <a:blip r:embed="rId5"/>
          <a:stretch>
            <a:fillRect/>
          </a:stretch>
        </p:blipFill>
        <p:spPr>
          <a:xfrm>
            <a:off x="9763065" y="3671888"/>
            <a:ext cx="340162" cy="425291"/>
          </a:xfrm>
          <a:prstGeom prst="rect">
            <a:avLst/>
          </a:prstGeom>
        </p:spPr>
      </p:pic>
      <p:sp>
        <p:nvSpPr>
          <p:cNvPr id="13" name="Text 8"/>
          <p:cNvSpPr/>
          <p:nvPr/>
        </p:nvSpPr>
        <p:spPr>
          <a:xfrm>
            <a:off x="10415111" y="3707249"/>
            <a:ext cx="3347323" cy="354330"/>
          </a:xfrm>
          <a:prstGeom prst="rect">
            <a:avLst/>
          </a:prstGeom>
          <a:noFill/>
          <a:ln/>
        </p:spPr>
        <p:txBody>
          <a:bodyPr wrap="none" lIns="0" tIns="0" rIns="0" bIns="0" rtlCol="0" anchor="t"/>
          <a:lstStyle/>
          <a:p>
            <a:pPr marL="0" indent="0" algn="l">
              <a:lnSpc>
                <a:spcPts val="2750"/>
              </a:lnSpc>
              <a:buNone/>
            </a:pPr>
            <a:r>
              <a:rPr lang="en-US" sz="2200" dirty="0">
                <a:latin typeface="Gelasio Semi Bold" pitchFamily="34" charset="0"/>
                <a:ea typeface="Gelasio Semi Bold" pitchFamily="34" charset="-122"/>
                <a:cs typeface="Gelasio Semi Bold" pitchFamily="34" charset="-120"/>
              </a:rPr>
              <a:t>Practical and Accessible</a:t>
            </a:r>
            <a:endParaRPr lang="en-US" sz="2200" dirty="0"/>
          </a:p>
        </p:txBody>
      </p:sp>
      <p:sp>
        <p:nvSpPr>
          <p:cNvPr id="14" name="Text 9"/>
          <p:cNvSpPr/>
          <p:nvPr/>
        </p:nvSpPr>
        <p:spPr>
          <a:xfrm>
            <a:off x="10415111" y="4197668"/>
            <a:ext cx="3421499" cy="1451610"/>
          </a:xfrm>
          <a:prstGeom prst="rect">
            <a:avLst/>
          </a:prstGeom>
          <a:noFill/>
          <a:ln/>
        </p:spPr>
        <p:txBody>
          <a:bodyPr wrap="square" lIns="0" tIns="0" rIns="0" bIns="0" rtlCol="0" anchor="t"/>
          <a:lstStyle/>
          <a:p>
            <a:pPr marL="0" indent="0" algn="l">
              <a:lnSpc>
                <a:spcPts val="2850"/>
              </a:lnSpc>
              <a:buNone/>
            </a:pPr>
            <a:r>
              <a:rPr lang="en-US" sz="1750" dirty="0">
                <a:latin typeface="Gelasio" pitchFamily="34" charset="0"/>
                <a:ea typeface="Gelasio" pitchFamily="34" charset="-122"/>
                <a:cs typeface="Gelasio" pitchFamily="34" charset="-120"/>
              </a:rPr>
              <a:t>Designed to be simple and scalable, it empowers informal sellers without requiring complex infrastructure.</a:t>
            </a:r>
            <a:endParaRPr lang="en-US" sz="1750"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80</TotalTime>
  <Words>714</Words>
  <Application>Microsoft Office PowerPoint</Application>
  <PresentationFormat>Custom</PresentationFormat>
  <Paragraphs>89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Times New Roman</vt:lpstr>
      <vt:lpstr>Arial</vt:lpstr>
      <vt:lpstr>Gelasio Semi Bold</vt:lpstr>
      <vt:lpstr>Gill Sans MT</vt:lpstr>
      <vt:lpstr>Gelasio</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Raja Vicky</cp:lastModifiedBy>
  <cp:revision>5</cp:revision>
  <dcterms:created xsi:type="dcterms:W3CDTF">2025-05-11T16:54:36Z</dcterms:created>
  <dcterms:modified xsi:type="dcterms:W3CDTF">2025-05-12T04:24:21Z</dcterms:modified>
</cp:coreProperties>
</file>