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7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1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96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7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300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71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91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4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6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03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9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01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72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1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algn="ctr">
              <a:lnSpc>
                <a:spcPct val="100000"/>
              </a:lnSpc>
              <a:spcBef>
                <a:spcPts val="100"/>
              </a:spcBef>
            </a:pPr>
            <a:endParaRPr dirty="0"/>
          </a:p>
          <a:p>
            <a:pPr marL="23495" algn="ctr">
              <a:lnSpc>
                <a:spcPct val="100000"/>
              </a:lnSpc>
              <a:spcBef>
                <a:spcPts val="30"/>
              </a:spcBef>
            </a:pPr>
            <a:r>
              <a:rPr sz="3600" dirty="0">
                <a:solidFill>
                  <a:srgbClr val="134F5C"/>
                </a:solidFill>
              </a:rPr>
              <a:t>Play</a:t>
            </a:r>
            <a:r>
              <a:rPr sz="3600" spc="-25" dirty="0">
                <a:solidFill>
                  <a:srgbClr val="134F5C"/>
                </a:solidFill>
              </a:rPr>
              <a:t> </a:t>
            </a:r>
            <a:r>
              <a:rPr sz="3600" dirty="0">
                <a:solidFill>
                  <a:srgbClr val="134F5C"/>
                </a:solidFill>
              </a:rPr>
              <a:t>Store</a:t>
            </a:r>
            <a:r>
              <a:rPr sz="3600" spc="-20" dirty="0">
                <a:solidFill>
                  <a:srgbClr val="134F5C"/>
                </a:solidFill>
              </a:rPr>
              <a:t> </a:t>
            </a:r>
            <a:r>
              <a:rPr sz="3600" dirty="0">
                <a:solidFill>
                  <a:srgbClr val="134F5C"/>
                </a:solidFill>
              </a:rPr>
              <a:t>App</a:t>
            </a:r>
            <a:r>
              <a:rPr sz="3600" spc="-25" dirty="0">
                <a:solidFill>
                  <a:srgbClr val="134F5C"/>
                </a:solidFill>
              </a:rPr>
              <a:t> </a:t>
            </a:r>
            <a:r>
              <a:rPr sz="3600" spc="-5" dirty="0">
                <a:solidFill>
                  <a:srgbClr val="134F5C"/>
                </a:solidFill>
              </a:rPr>
              <a:t>Review</a:t>
            </a:r>
            <a:r>
              <a:rPr sz="3600" spc="-25" dirty="0">
                <a:solidFill>
                  <a:srgbClr val="134F5C"/>
                </a:solidFill>
              </a:rPr>
              <a:t> </a:t>
            </a:r>
            <a:r>
              <a:rPr sz="3600" dirty="0">
                <a:solidFill>
                  <a:srgbClr val="134F5C"/>
                </a:solidFill>
              </a:rPr>
              <a:t>Analysis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397830" y="2645340"/>
            <a:ext cx="2393369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</a:p>
          <a:p>
            <a:pPr marL="15875" algn="ctr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solidFill>
                  <a:srgbClr val="FF0000"/>
                </a:solidFill>
                <a:latin typeface="Arial"/>
                <a:cs typeface="Arial"/>
              </a:rPr>
              <a:t>Rajbeer Singh</a:t>
            </a:r>
          </a:p>
          <a:p>
            <a:pPr marL="15875" algn="ctr">
              <a:lnSpc>
                <a:spcPct val="100000"/>
              </a:lnSpc>
              <a:spcBef>
                <a:spcPts val="100"/>
              </a:spcBef>
            </a:pPr>
            <a:endParaRPr lang="en-IN"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F306AAE0-CAD5-13EE-89C8-0EB1AE9C6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3350"/>
            <a:ext cx="1792281" cy="5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124" y="224022"/>
            <a:ext cx="7086227" cy="47240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695705"/>
            <a:ext cx="7010399" cy="36575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364" y="124206"/>
            <a:ext cx="5433883" cy="4876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973" y="109728"/>
            <a:ext cx="5123469" cy="48764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758" y="90677"/>
            <a:ext cx="7628508" cy="49526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495" y="981455"/>
            <a:ext cx="3581096" cy="32099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11081" y="4495672"/>
            <a:ext cx="26949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Popularity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Free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vs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Paid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40" y="295656"/>
            <a:ext cx="3884623" cy="4276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0311" y="4722784"/>
            <a:ext cx="22421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Distribution</a:t>
            </a:r>
            <a:r>
              <a:rPr sz="1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Sentiments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123" y="490721"/>
            <a:ext cx="6333752" cy="41906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812" y="604856"/>
            <a:ext cx="340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CONCLUSIONS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125" y="1668424"/>
            <a:ext cx="77527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most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popular</a:t>
            </a:r>
            <a:r>
              <a:rPr sz="1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Category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"Game".</a:t>
            </a:r>
            <a:endParaRPr sz="1400">
              <a:latin typeface="Arial"/>
              <a:cs typeface="Arial"/>
            </a:endParaRPr>
          </a:p>
          <a:p>
            <a:pPr marL="355600" marR="14604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large number</a:t>
            </a:r>
            <a:r>
              <a:rPr sz="14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 Apps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fall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into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"Family"</a:t>
            </a:r>
            <a:r>
              <a:rPr sz="1400" b="1" spc="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Category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i.e.,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this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is the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category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with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highest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number of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subsequent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The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total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average</a:t>
            </a:r>
            <a:r>
              <a:rPr sz="1400" b="1" spc="-2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rating</a:t>
            </a:r>
            <a:r>
              <a:rPr sz="1400" b="1" spc="-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Play Store Apps is 4.18.</a:t>
            </a:r>
            <a:endParaRPr sz="1400">
              <a:latin typeface="Arial"/>
              <a:cs typeface="Arial"/>
            </a:endParaRPr>
          </a:p>
          <a:p>
            <a:pPr marL="355600" marR="21209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The App Categories with least and highest average ratings are "Dating" and "Events"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respectively.</a:t>
            </a:r>
            <a:endParaRPr sz="1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Free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are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highly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popular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when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compared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Paid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Most of the apps receive Positive reviews i.e., about 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63.5%.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Free apps might have a </a:t>
            </a:r>
            <a:r>
              <a:rPr sz="14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broader range of reviews than Paid apps, but the median of Sentiment Polarity is higher </a:t>
            </a:r>
            <a:r>
              <a:rPr sz="1400" b="1" spc="-37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in</a:t>
            </a:r>
            <a:r>
              <a:rPr sz="1400" b="1" spc="-1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Paid</a:t>
            </a:r>
            <a:r>
              <a:rPr sz="14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134F5C"/>
                </a:solidFill>
                <a:latin typeface="Arial"/>
                <a:cs typeface="Arial"/>
              </a:rPr>
              <a:t>apps.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826" y="529565"/>
            <a:ext cx="2540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CONTENTS</a:t>
            </a:r>
            <a:endParaRPr sz="36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7646" y="1606194"/>
          <a:ext cx="6096635" cy="22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Sr.</a:t>
                      </a:r>
                      <a:r>
                        <a:rPr sz="1400" b="1" spc="-40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38100">
                      <a:solidFill>
                        <a:srgbClr val="134F5C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R="5314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134F5C"/>
                          </a:solidFill>
                          <a:latin typeface="Arial"/>
                          <a:cs typeface="Arial"/>
                        </a:rPr>
                        <a:t>Topic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38100">
                      <a:solidFill>
                        <a:srgbClr val="134F5C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1)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381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PROBLEM</a:t>
                      </a: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STATEMENT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381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2)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APPROACH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3)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b="1" spc="-2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SUMMARY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4)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b="1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VISUALIZATIONS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5)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Arial"/>
                          <a:cs typeface="Arial"/>
                        </a:rPr>
                        <a:t>CONCLUSIONS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134F5C"/>
                      </a:solidFill>
                      <a:prstDash val="solid"/>
                    </a:lnL>
                    <a:lnR w="12700">
                      <a:solidFill>
                        <a:srgbClr val="134F5C"/>
                      </a:solidFill>
                      <a:prstDash val="solid"/>
                    </a:lnR>
                    <a:lnT w="12700">
                      <a:solidFill>
                        <a:srgbClr val="134F5C"/>
                      </a:solidFill>
                      <a:prstDash val="solid"/>
                    </a:lnT>
                    <a:lnB w="12700">
                      <a:solidFill>
                        <a:srgbClr val="134F5C"/>
                      </a:solidFill>
                      <a:prstDash val="solid"/>
                    </a:lnB>
                    <a:solidFill>
                      <a:srgbClr val="EB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481" y="529565"/>
            <a:ext cx="523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3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274" y="1521602"/>
            <a:ext cx="712660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Google Play was launched on March 6, 2012, bringing together Android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Market, and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Google under one brand, marking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shift in Google's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digital distribution strategy. The Google Play store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had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over 108.5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billion 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app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downloads in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2020.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The Play Store Apps data has enormous potential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drive app-making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businesses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success. Actionable insights can be drawn for developers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work on and capture the Android market. The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aim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of this project is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explore and analyze this data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discover key factors responsible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for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app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engagement and success.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528" y="486468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APPROACH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063" y="1406900"/>
            <a:ext cx="687006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In this project,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we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analyzed thousands of applications on Google Play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Store and their corresponding reviews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understand the Android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App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 market. The project has been divided into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2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parts: Apps analysis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and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 Sentiment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Analysis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User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reviews.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Initially,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we</a:t>
            </a:r>
            <a:r>
              <a:rPr sz="1600" b="1" spc="44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imported,</a:t>
            </a:r>
            <a:r>
              <a:rPr sz="1600" b="1" spc="43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cleaned </a:t>
            </a:r>
            <a:r>
              <a:rPr sz="1600" b="1" spc="-434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analyzed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various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features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of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the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Apps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dataset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through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exploration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visualizations.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In the next part,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we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loaded and cleaned the User Reviews dataset. </a:t>
            </a:r>
            <a:r>
              <a:rPr sz="1600" b="1" spc="-10" dirty="0">
                <a:solidFill>
                  <a:srgbClr val="134F5C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two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datasets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are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then merged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visualize the composition of the total 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reviews</a:t>
            </a:r>
            <a:r>
              <a:rPr sz="1600" b="1" spc="1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and the</a:t>
            </a:r>
            <a:r>
              <a:rPr sz="1600" b="1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sentiment</a:t>
            </a:r>
            <a:r>
              <a:rPr sz="1600" b="1" spc="20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polarity</a:t>
            </a:r>
            <a:r>
              <a:rPr sz="1600" b="1" spc="5" dirty="0">
                <a:solidFill>
                  <a:srgbClr val="134F5C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134F5C"/>
                </a:solidFill>
                <a:latin typeface="Arial"/>
                <a:cs typeface="Arial"/>
              </a:rPr>
              <a:t>distribution.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449" y="349674"/>
            <a:ext cx="378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36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SUMMARY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328" y="1101090"/>
            <a:ext cx="3057152" cy="34293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12256" y="4712355"/>
            <a:ext cx="22936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Apps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DataFrame</a:t>
            </a:r>
            <a:r>
              <a:rPr sz="1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" y="1032510"/>
            <a:ext cx="8983979" cy="31635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42392" y="4354671"/>
            <a:ext cx="33762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Apps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DataFrame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before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Wrangling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1110996"/>
            <a:ext cx="8994647" cy="30144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21740" y="4249573"/>
            <a:ext cx="32194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Apps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DataFrame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after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1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Wrangling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" y="1407414"/>
            <a:ext cx="8994647" cy="28239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84257" y="4260206"/>
            <a:ext cx="31457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Merged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DataFrame</a:t>
            </a:r>
            <a:r>
              <a:rPr sz="1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(Apps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00000"/>
                </a:solidFill>
                <a:latin typeface="Arial"/>
                <a:cs typeface="Arial"/>
              </a:rPr>
              <a:t>Reviews)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481" y="392206"/>
            <a:ext cx="5234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sz="36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VISUALIZATIONS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84351"/>
            <a:ext cx="7238999" cy="39334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378</Words>
  <Application>Microsoft Office PowerPoint</Application>
  <PresentationFormat>On-screen Show (16:9)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 Play Store App Review Analysis</vt:lpstr>
      <vt:lpstr>CONTENTS</vt:lpstr>
      <vt:lpstr>PROBLEM STATEMENT</vt:lpstr>
      <vt:lpstr>APPROACH</vt:lpstr>
      <vt:lpstr>DATA SUMMARY</vt:lpstr>
      <vt:lpstr>PowerPoint Presentation</vt:lpstr>
      <vt:lpstr>PowerPoint Presentation</vt:lpstr>
      <vt:lpstr>PowerPoint Presentation</vt:lpstr>
      <vt:lpstr>DATA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Play Store App Review Analysis   </dc:title>
  <cp:lastModifiedBy>Rajbeer Singh</cp:lastModifiedBy>
  <cp:revision>1</cp:revision>
  <dcterms:created xsi:type="dcterms:W3CDTF">2024-07-01T18:22:16Z</dcterms:created>
  <dcterms:modified xsi:type="dcterms:W3CDTF">2024-07-01T18:25:20Z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2024-07-01T00:00:00Z</vt:filetime>
  </property>
</Properties>
</file>