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66" r:id="rId6"/>
    <p:sldId id="267" r:id="rId7"/>
    <p:sldId id="268" r:id="rId8"/>
    <p:sldId id="269" r:id="rId9"/>
    <p:sldId id="270" r:id="rId10"/>
    <p:sldId id="271" r:id="rId11"/>
    <p:sldId id="272" r:id="rId12"/>
    <p:sldId id="282" r:id="rId13"/>
    <p:sldId id="273" r:id="rId14"/>
    <p:sldId id="283" r:id="rId15"/>
    <p:sldId id="274" r:id="rId16"/>
    <p:sldId id="284" r:id="rId17"/>
    <p:sldId id="275" r:id="rId18"/>
    <p:sldId id="285" r:id="rId19"/>
    <p:sldId id="276" r:id="rId20"/>
    <p:sldId id="286" r:id="rId21"/>
    <p:sldId id="277" r:id="rId22"/>
    <p:sldId id="287" r:id="rId23"/>
    <p:sldId id="278" r:id="rId24"/>
    <p:sldId id="288" r:id="rId25"/>
    <p:sldId id="279" r:id="rId26"/>
    <p:sldId id="289" r:id="rId27"/>
    <p:sldId id="280" r:id="rId28"/>
    <p:sldId id="290" r:id="rId29"/>
    <p:sldId id="281" r:id="rId30"/>
    <p:sldId id="29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30A363-12D2-49DD-A933-CF9A09549811}" v="51" dt="2022-09-28T06:55:19.7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Rajbhar" userId="0f67eaef7525b5e7" providerId="LiveId" clId="{DA30A363-12D2-49DD-A933-CF9A09549811}"/>
    <pc:docChg chg="undo custSel addSld delSld modSld">
      <pc:chgData name="Sachin Rajbhar" userId="0f67eaef7525b5e7" providerId="LiveId" clId="{DA30A363-12D2-49DD-A933-CF9A09549811}" dt="2022-09-28T06:55:19.771" v="397"/>
      <pc:docMkLst>
        <pc:docMk/>
      </pc:docMkLst>
      <pc:sldChg chg="modSp mod">
        <pc:chgData name="Sachin Rajbhar" userId="0f67eaef7525b5e7" providerId="LiveId" clId="{DA30A363-12D2-49DD-A933-CF9A09549811}" dt="2022-09-28T05:00:44.069" v="15" actId="20577"/>
        <pc:sldMkLst>
          <pc:docMk/>
          <pc:sldMk cId="3387825307" sldId="266"/>
        </pc:sldMkLst>
        <pc:spChg chg="mod">
          <ac:chgData name="Sachin Rajbhar" userId="0f67eaef7525b5e7" providerId="LiveId" clId="{DA30A363-12D2-49DD-A933-CF9A09549811}" dt="2022-09-28T05:00:44.069" v="15" actId="20577"/>
          <ac:spMkLst>
            <pc:docMk/>
            <pc:sldMk cId="3387825307" sldId="266"/>
            <ac:spMk id="3" creationId="{0A65C0B8-610B-6DD9-8C8D-0992F40BBA6C}"/>
          </ac:spMkLst>
        </pc:spChg>
      </pc:sldChg>
      <pc:sldChg chg="addSp delSp modSp new mod">
        <pc:chgData name="Sachin Rajbhar" userId="0f67eaef7525b5e7" providerId="LiveId" clId="{DA30A363-12D2-49DD-A933-CF9A09549811}" dt="2022-09-28T05:05:36.052" v="22" actId="1076"/>
        <pc:sldMkLst>
          <pc:docMk/>
          <pc:sldMk cId="2525089321" sldId="271"/>
        </pc:sldMkLst>
        <pc:spChg chg="mod">
          <ac:chgData name="Sachin Rajbhar" userId="0f67eaef7525b5e7" providerId="LiveId" clId="{DA30A363-12D2-49DD-A933-CF9A09549811}" dt="2022-09-28T05:01:40.921" v="19" actId="1076"/>
          <ac:spMkLst>
            <pc:docMk/>
            <pc:sldMk cId="2525089321" sldId="271"/>
            <ac:spMk id="2" creationId="{AD2893B3-C13B-591F-203F-8B13444AA07F}"/>
          </ac:spMkLst>
        </pc:spChg>
        <pc:spChg chg="del">
          <ac:chgData name="Sachin Rajbhar" userId="0f67eaef7525b5e7" providerId="LiveId" clId="{DA30A363-12D2-49DD-A933-CF9A09549811}" dt="2022-09-28T05:05:21.438" v="20" actId="22"/>
          <ac:spMkLst>
            <pc:docMk/>
            <pc:sldMk cId="2525089321" sldId="271"/>
            <ac:spMk id="3" creationId="{B7FEBF5B-7EE5-D7DF-318B-EF6234F9C112}"/>
          </ac:spMkLst>
        </pc:spChg>
        <pc:picChg chg="add mod ord">
          <ac:chgData name="Sachin Rajbhar" userId="0f67eaef7525b5e7" providerId="LiveId" clId="{DA30A363-12D2-49DD-A933-CF9A09549811}" dt="2022-09-28T05:05:36.052" v="22" actId="1076"/>
          <ac:picMkLst>
            <pc:docMk/>
            <pc:sldMk cId="2525089321" sldId="271"/>
            <ac:picMk id="5" creationId="{8608E0DB-0B4F-0094-8C4D-BAC476C9BE87}"/>
          </ac:picMkLst>
        </pc:picChg>
      </pc:sldChg>
      <pc:sldChg chg="new del">
        <pc:chgData name="Sachin Rajbhar" userId="0f67eaef7525b5e7" providerId="LiveId" clId="{DA30A363-12D2-49DD-A933-CF9A09549811}" dt="2022-09-28T05:00:29.693" v="11" actId="680"/>
        <pc:sldMkLst>
          <pc:docMk/>
          <pc:sldMk cId="3509748261" sldId="271"/>
        </pc:sldMkLst>
      </pc:sldChg>
      <pc:sldChg chg="addSp modSp new mod">
        <pc:chgData name="Sachin Rajbhar" userId="0f67eaef7525b5e7" providerId="LiveId" clId="{DA30A363-12D2-49DD-A933-CF9A09549811}" dt="2022-09-28T05:49:27.363" v="117" actId="1076"/>
        <pc:sldMkLst>
          <pc:docMk/>
          <pc:sldMk cId="410824153" sldId="272"/>
        </pc:sldMkLst>
        <pc:spChg chg="mod">
          <ac:chgData name="Sachin Rajbhar" userId="0f67eaef7525b5e7" providerId="LiveId" clId="{DA30A363-12D2-49DD-A933-CF9A09549811}" dt="2022-09-28T05:12:23.260" v="62" actId="1076"/>
          <ac:spMkLst>
            <pc:docMk/>
            <pc:sldMk cId="410824153" sldId="272"/>
            <ac:spMk id="2" creationId="{4A728499-9F5F-C6F0-F780-9FF92A7282C7}"/>
          </ac:spMkLst>
        </pc:spChg>
        <pc:spChg chg="add mod">
          <ac:chgData name="Sachin Rajbhar" userId="0f67eaef7525b5e7" providerId="LiveId" clId="{DA30A363-12D2-49DD-A933-CF9A09549811}" dt="2022-09-28T05:06:21.364" v="26"/>
          <ac:spMkLst>
            <pc:docMk/>
            <pc:sldMk cId="410824153" sldId="272"/>
            <ac:spMk id="3" creationId="{903CE94A-8412-4093-96C4-0652650CA41B}"/>
          </ac:spMkLst>
        </pc:spChg>
        <pc:picChg chg="add mod">
          <ac:chgData name="Sachin Rajbhar" userId="0f67eaef7525b5e7" providerId="LiveId" clId="{DA30A363-12D2-49DD-A933-CF9A09549811}" dt="2022-09-28T05:49:27.363" v="117" actId="1076"/>
          <ac:picMkLst>
            <pc:docMk/>
            <pc:sldMk cId="410824153" sldId="272"/>
            <ac:picMk id="5" creationId="{FAEF779D-02BE-C7AC-DAB4-6EBE5A2298C3}"/>
          </ac:picMkLst>
        </pc:picChg>
      </pc:sldChg>
      <pc:sldChg chg="new del">
        <pc:chgData name="Sachin Rajbhar" userId="0f67eaef7525b5e7" providerId="LiveId" clId="{DA30A363-12D2-49DD-A933-CF9A09549811}" dt="2022-09-28T05:00:29.174" v="10" actId="680"/>
        <pc:sldMkLst>
          <pc:docMk/>
          <pc:sldMk cId="1502825732" sldId="272"/>
        </pc:sldMkLst>
      </pc:sldChg>
      <pc:sldChg chg="new del">
        <pc:chgData name="Sachin Rajbhar" userId="0f67eaef7525b5e7" providerId="LiveId" clId="{DA30A363-12D2-49DD-A933-CF9A09549811}" dt="2022-09-28T05:00:28.970" v="9" actId="680"/>
        <pc:sldMkLst>
          <pc:docMk/>
          <pc:sldMk cId="2839845911" sldId="273"/>
        </pc:sldMkLst>
      </pc:sldChg>
      <pc:sldChg chg="addSp modSp add mod">
        <pc:chgData name="Sachin Rajbhar" userId="0f67eaef7525b5e7" providerId="LiveId" clId="{DA30A363-12D2-49DD-A933-CF9A09549811}" dt="2022-09-28T05:54:56.355" v="165" actId="1076"/>
        <pc:sldMkLst>
          <pc:docMk/>
          <pc:sldMk cId="2984604368" sldId="273"/>
        </pc:sldMkLst>
        <pc:spChg chg="mod">
          <ac:chgData name="Sachin Rajbhar" userId="0f67eaef7525b5e7" providerId="LiveId" clId="{DA30A363-12D2-49DD-A933-CF9A09549811}" dt="2022-09-28T05:07:10.614" v="36"/>
          <ac:spMkLst>
            <pc:docMk/>
            <pc:sldMk cId="2984604368" sldId="273"/>
            <ac:spMk id="2" creationId="{4A728499-9F5F-C6F0-F780-9FF92A7282C7}"/>
          </ac:spMkLst>
        </pc:spChg>
        <pc:spChg chg="mod">
          <ac:chgData name="Sachin Rajbhar" userId="0f67eaef7525b5e7" providerId="LiveId" clId="{DA30A363-12D2-49DD-A933-CF9A09549811}" dt="2022-09-28T05:07:30.931" v="37"/>
          <ac:spMkLst>
            <pc:docMk/>
            <pc:sldMk cId="2984604368" sldId="273"/>
            <ac:spMk id="3" creationId="{903CE94A-8412-4093-96C4-0652650CA41B}"/>
          </ac:spMkLst>
        </pc:spChg>
        <pc:graphicFrameChg chg="add mod modGraphic">
          <ac:chgData name="Sachin Rajbhar" userId="0f67eaef7525b5e7" providerId="LiveId" clId="{DA30A363-12D2-49DD-A933-CF9A09549811}" dt="2022-09-28T05:54:56.355" v="165" actId="1076"/>
          <ac:graphicFrameMkLst>
            <pc:docMk/>
            <pc:sldMk cId="2984604368" sldId="273"/>
            <ac:graphicFrameMk id="4" creationId="{2C358AEF-295E-9ADF-3FDC-7E14C590D86D}"/>
          </ac:graphicFrameMkLst>
        </pc:graphicFrameChg>
      </pc:sldChg>
      <pc:sldChg chg="new del">
        <pc:chgData name="Sachin Rajbhar" userId="0f67eaef7525b5e7" providerId="LiveId" clId="{DA30A363-12D2-49DD-A933-CF9A09549811}" dt="2022-09-28T05:00:28.747" v="8" actId="680"/>
        <pc:sldMkLst>
          <pc:docMk/>
          <pc:sldMk cId="887853935" sldId="274"/>
        </pc:sldMkLst>
      </pc:sldChg>
      <pc:sldChg chg="addSp modSp add mod">
        <pc:chgData name="Sachin Rajbhar" userId="0f67eaef7525b5e7" providerId="LiveId" clId="{DA30A363-12D2-49DD-A933-CF9A09549811}" dt="2022-09-28T05:58:33.540" v="192"/>
        <pc:sldMkLst>
          <pc:docMk/>
          <pc:sldMk cId="3260440657" sldId="274"/>
        </pc:sldMkLst>
        <pc:spChg chg="mod">
          <ac:chgData name="Sachin Rajbhar" userId="0f67eaef7525b5e7" providerId="LiveId" clId="{DA30A363-12D2-49DD-A933-CF9A09549811}" dt="2022-09-28T05:07:46.775" v="40" actId="1076"/>
          <ac:spMkLst>
            <pc:docMk/>
            <pc:sldMk cId="3260440657" sldId="274"/>
            <ac:spMk id="2" creationId="{4A728499-9F5F-C6F0-F780-9FF92A7282C7}"/>
          </ac:spMkLst>
        </pc:spChg>
        <pc:spChg chg="mod">
          <ac:chgData name="Sachin Rajbhar" userId="0f67eaef7525b5e7" providerId="LiveId" clId="{DA30A363-12D2-49DD-A933-CF9A09549811}" dt="2022-09-28T05:09:06.645" v="45"/>
          <ac:spMkLst>
            <pc:docMk/>
            <pc:sldMk cId="3260440657" sldId="274"/>
            <ac:spMk id="3" creationId="{903CE94A-8412-4093-96C4-0652650CA41B}"/>
          </ac:spMkLst>
        </pc:spChg>
        <pc:graphicFrameChg chg="add mod modGraphic">
          <ac:chgData name="Sachin Rajbhar" userId="0f67eaef7525b5e7" providerId="LiveId" clId="{DA30A363-12D2-49DD-A933-CF9A09549811}" dt="2022-09-28T05:58:33.540" v="192"/>
          <ac:graphicFrameMkLst>
            <pc:docMk/>
            <pc:sldMk cId="3260440657" sldId="274"/>
            <ac:graphicFrameMk id="4" creationId="{A355E3F9-AAAE-97ED-EABC-9432B354972F}"/>
          </ac:graphicFrameMkLst>
        </pc:graphicFrameChg>
      </pc:sldChg>
      <pc:sldChg chg="new del">
        <pc:chgData name="Sachin Rajbhar" userId="0f67eaef7525b5e7" providerId="LiveId" clId="{DA30A363-12D2-49DD-A933-CF9A09549811}" dt="2022-09-28T05:00:28.492" v="7" actId="680"/>
        <pc:sldMkLst>
          <pc:docMk/>
          <pc:sldMk cId="2813743253" sldId="275"/>
        </pc:sldMkLst>
      </pc:sldChg>
      <pc:sldChg chg="addSp modSp add mod">
        <pc:chgData name="Sachin Rajbhar" userId="0f67eaef7525b5e7" providerId="LiveId" clId="{DA30A363-12D2-49DD-A933-CF9A09549811}" dt="2022-09-28T06:02:26.365" v="216"/>
        <pc:sldMkLst>
          <pc:docMk/>
          <pc:sldMk cId="3101870223" sldId="275"/>
        </pc:sldMkLst>
        <pc:spChg chg="mod">
          <ac:chgData name="Sachin Rajbhar" userId="0f67eaef7525b5e7" providerId="LiveId" clId="{DA30A363-12D2-49DD-A933-CF9A09549811}" dt="2022-09-28T05:09:17.315" v="46"/>
          <ac:spMkLst>
            <pc:docMk/>
            <pc:sldMk cId="3101870223" sldId="275"/>
            <ac:spMk id="2" creationId="{4A728499-9F5F-C6F0-F780-9FF92A7282C7}"/>
          </ac:spMkLst>
        </pc:spChg>
        <pc:spChg chg="mod">
          <ac:chgData name="Sachin Rajbhar" userId="0f67eaef7525b5e7" providerId="LiveId" clId="{DA30A363-12D2-49DD-A933-CF9A09549811}" dt="2022-09-28T05:09:30.505" v="47"/>
          <ac:spMkLst>
            <pc:docMk/>
            <pc:sldMk cId="3101870223" sldId="275"/>
            <ac:spMk id="3" creationId="{903CE94A-8412-4093-96C4-0652650CA41B}"/>
          </ac:spMkLst>
        </pc:spChg>
        <pc:graphicFrameChg chg="add mod modGraphic">
          <ac:chgData name="Sachin Rajbhar" userId="0f67eaef7525b5e7" providerId="LiveId" clId="{DA30A363-12D2-49DD-A933-CF9A09549811}" dt="2022-09-28T06:02:26.365" v="216"/>
          <ac:graphicFrameMkLst>
            <pc:docMk/>
            <pc:sldMk cId="3101870223" sldId="275"/>
            <ac:graphicFrameMk id="4" creationId="{AAFA041E-78C6-1A12-3FC0-92A82D6CE4DF}"/>
          </ac:graphicFrameMkLst>
        </pc:graphicFrameChg>
      </pc:sldChg>
      <pc:sldChg chg="addSp modSp add mod">
        <pc:chgData name="Sachin Rajbhar" userId="0f67eaef7525b5e7" providerId="LiveId" clId="{DA30A363-12D2-49DD-A933-CF9A09549811}" dt="2022-09-28T06:06:43.108" v="284" actId="113"/>
        <pc:sldMkLst>
          <pc:docMk/>
          <pc:sldMk cId="2150867153" sldId="276"/>
        </pc:sldMkLst>
        <pc:spChg chg="mod">
          <ac:chgData name="Sachin Rajbhar" userId="0f67eaef7525b5e7" providerId="LiveId" clId="{DA30A363-12D2-49DD-A933-CF9A09549811}" dt="2022-09-28T05:09:41.379" v="48"/>
          <ac:spMkLst>
            <pc:docMk/>
            <pc:sldMk cId="2150867153" sldId="276"/>
            <ac:spMk id="2" creationId="{4A728499-9F5F-C6F0-F780-9FF92A7282C7}"/>
          </ac:spMkLst>
        </pc:spChg>
        <pc:spChg chg="mod">
          <ac:chgData name="Sachin Rajbhar" userId="0f67eaef7525b5e7" providerId="LiveId" clId="{DA30A363-12D2-49DD-A933-CF9A09549811}" dt="2022-09-28T05:09:51.239" v="49"/>
          <ac:spMkLst>
            <pc:docMk/>
            <pc:sldMk cId="2150867153" sldId="276"/>
            <ac:spMk id="3" creationId="{903CE94A-8412-4093-96C4-0652650CA41B}"/>
          </ac:spMkLst>
        </pc:spChg>
        <pc:graphicFrameChg chg="add mod modGraphic">
          <ac:chgData name="Sachin Rajbhar" userId="0f67eaef7525b5e7" providerId="LiveId" clId="{DA30A363-12D2-49DD-A933-CF9A09549811}" dt="2022-09-28T06:06:43.108" v="284" actId="113"/>
          <ac:graphicFrameMkLst>
            <pc:docMk/>
            <pc:sldMk cId="2150867153" sldId="276"/>
            <ac:graphicFrameMk id="4" creationId="{FD29BE4E-1B25-7CB3-D088-ED762F575EFA}"/>
          </ac:graphicFrameMkLst>
        </pc:graphicFrameChg>
      </pc:sldChg>
      <pc:sldChg chg="new del">
        <pc:chgData name="Sachin Rajbhar" userId="0f67eaef7525b5e7" providerId="LiveId" clId="{DA30A363-12D2-49DD-A933-CF9A09549811}" dt="2022-09-28T05:00:26.334" v="6" actId="680"/>
        <pc:sldMkLst>
          <pc:docMk/>
          <pc:sldMk cId="2462201400" sldId="276"/>
        </pc:sldMkLst>
      </pc:sldChg>
      <pc:sldChg chg="addSp modSp add mod">
        <pc:chgData name="Sachin Rajbhar" userId="0f67eaef7525b5e7" providerId="LiveId" clId="{DA30A363-12D2-49DD-A933-CF9A09549811}" dt="2022-09-28T06:14:25.842" v="292"/>
        <pc:sldMkLst>
          <pc:docMk/>
          <pc:sldMk cId="3101656791" sldId="277"/>
        </pc:sldMkLst>
        <pc:spChg chg="mod">
          <ac:chgData name="Sachin Rajbhar" userId="0f67eaef7525b5e7" providerId="LiveId" clId="{DA30A363-12D2-49DD-A933-CF9A09549811}" dt="2022-09-28T05:09:59.951" v="50"/>
          <ac:spMkLst>
            <pc:docMk/>
            <pc:sldMk cId="3101656791" sldId="277"/>
            <ac:spMk id="2" creationId="{4A728499-9F5F-C6F0-F780-9FF92A7282C7}"/>
          </ac:spMkLst>
        </pc:spChg>
        <pc:spChg chg="mod">
          <ac:chgData name="Sachin Rajbhar" userId="0f67eaef7525b5e7" providerId="LiveId" clId="{DA30A363-12D2-49DD-A933-CF9A09549811}" dt="2022-09-28T05:10:38.096" v="54"/>
          <ac:spMkLst>
            <pc:docMk/>
            <pc:sldMk cId="3101656791" sldId="277"/>
            <ac:spMk id="3" creationId="{903CE94A-8412-4093-96C4-0652650CA41B}"/>
          </ac:spMkLst>
        </pc:spChg>
        <pc:graphicFrameChg chg="add mod modGraphic">
          <ac:chgData name="Sachin Rajbhar" userId="0f67eaef7525b5e7" providerId="LiveId" clId="{DA30A363-12D2-49DD-A933-CF9A09549811}" dt="2022-09-28T06:14:25.842" v="292"/>
          <ac:graphicFrameMkLst>
            <pc:docMk/>
            <pc:sldMk cId="3101656791" sldId="277"/>
            <ac:graphicFrameMk id="4" creationId="{ED944FB2-4911-8288-6252-5E7EFE6389D2}"/>
          </ac:graphicFrameMkLst>
        </pc:graphicFrameChg>
      </pc:sldChg>
      <pc:sldChg chg="addSp modSp add mod">
        <pc:chgData name="Sachin Rajbhar" userId="0f67eaef7525b5e7" providerId="LiveId" clId="{DA30A363-12D2-49DD-A933-CF9A09549811}" dt="2022-09-28T06:15:50.186" v="300" actId="113"/>
        <pc:sldMkLst>
          <pc:docMk/>
          <pc:sldMk cId="1231009211" sldId="278"/>
        </pc:sldMkLst>
        <pc:spChg chg="mod">
          <ac:chgData name="Sachin Rajbhar" userId="0f67eaef7525b5e7" providerId="LiveId" clId="{DA30A363-12D2-49DD-A933-CF9A09549811}" dt="2022-09-28T05:10:27.056" v="52"/>
          <ac:spMkLst>
            <pc:docMk/>
            <pc:sldMk cId="1231009211" sldId="278"/>
            <ac:spMk id="2" creationId="{4A728499-9F5F-C6F0-F780-9FF92A7282C7}"/>
          </ac:spMkLst>
        </pc:spChg>
        <pc:spChg chg="mod">
          <ac:chgData name="Sachin Rajbhar" userId="0f67eaef7525b5e7" providerId="LiveId" clId="{DA30A363-12D2-49DD-A933-CF9A09549811}" dt="2022-09-28T05:10:49.773" v="55"/>
          <ac:spMkLst>
            <pc:docMk/>
            <pc:sldMk cId="1231009211" sldId="278"/>
            <ac:spMk id="3" creationId="{903CE94A-8412-4093-96C4-0652650CA41B}"/>
          </ac:spMkLst>
        </pc:spChg>
        <pc:graphicFrameChg chg="add mod modGraphic">
          <ac:chgData name="Sachin Rajbhar" userId="0f67eaef7525b5e7" providerId="LiveId" clId="{DA30A363-12D2-49DD-A933-CF9A09549811}" dt="2022-09-28T06:15:50.186" v="300" actId="113"/>
          <ac:graphicFrameMkLst>
            <pc:docMk/>
            <pc:sldMk cId="1231009211" sldId="278"/>
            <ac:graphicFrameMk id="4" creationId="{45462710-4E73-A3D5-DB19-2D42139101EC}"/>
          </ac:graphicFrameMkLst>
        </pc:graphicFrameChg>
      </pc:sldChg>
      <pc:sldChg chg="addSp modSp add mod">
        <pc:chgData name="Sachin Rajbhar" userId="0f67eaef7525b5e7" providerId="LiveId" clId="{DA30A363-12D2-49DD-A933-CF9A09549811}" dt="2022-09-28T06:46:24.273" v="305"/>
        <pc:sldMkLst>
          <pc:docMk/>
          <pc:sldMk cId="342285416" sldId="279"/>
        </pc:sldMkLst>
        <pc:spChg chg="mod">
          <ac:chgData name="Sachin Rajbhar" userId="0f67eaef7525b5e7" providerId="LiveId" clId="{DA30A363-12D2-49DD-A933-CF9A09549811}" dt="2022-09-28T05:10:57.150" v="56"/>
          <ac:spMkLst>
            <pc:docMk/>
            <pc:sldMk cId="342285416" sldId="279"/>
            <ac:spMk id="2" creationId="{4A728499-9F5F-C6F0-F780-9FF92A7282C7}"/>
          </ac:spMkLst>
        </pc:spChg>
        <pc:spChg chg="mod">
          <ac:chgData name="Sachin Rajbhar" userId="0f67eaef7525b5e7" providerId="LiveId" clId="{DA30A363-12D2-49DD-A933-CF9A09549811}" dt="2022-09-28T05:11:10.449" v="57"/>
          <ac:spMkLst>
            <pc:docMk/>
            <pc:sldMk cId="342285416" sldId="279"/>
            <ac:spMk id="3" creationId="{903CE94A-8412-4093-96C4-0652650CA41B}"/>
          </ac:spMkLst>
        </pc:spChg>
        <pc:graphicFrameChg chg="add mod">
          <ac:chgData name="Sachin Rajbhar" userId="0f67eaef7525b5e7" providerId="LiveId" clId="{DA30A363-12D2-49DD-A933-CF9A09549811}" dt="2022-09-28T06:46:24.273" v="305"/>
          <ac:graphicFrameMkLst>
            <pc:docMk/>
            <pc:sldMk cId="342285416" sldId="279"/>
            <ac:graphicFrameMk id="4" creationId="{5AC0A1D6-8CF1-FE88-B984-DD8F1C8DB028}"/>
          </ac:graphicFrameMkLst>
        </pc:graphicFrameChg>
      </pc:sldChg>
      <pc:sldChg chg="addSp modSp add mod">
        <pc:chgData name="Sachin Rajbhar" userId="0f67eaef7525b5e7" providerId="LiveId" clId="{DA30A363-12D2-49DD-A933-CF9A09549811}" dt="2022-09-28T06:51:44.652" v="347" actId="113"/>
        <pc:sldMkLst>
          <pc:docMk/>
          <pc:sldMk cId="1568132311" sldId="280"/>
        </pc:sldMkLst>
        <pc:spChg chg="mod">
          <ac:chgData name="Sachin Rajbhar" userId="0f67eaef7525b5e7" providerId="LiveId" clId="{DA30A363-12D2-49DD-A933-CF9A09549811}" dt="2022-09-28T05:11:20.195" v="58"/>
          <ac:spMkLst>
            <pc:docMk/>
            <pc:sldMk cId="1568132311" sldId="280"/>
            <ac:spMk id="2" creationId="{4A728499-9F5F-C6F0-F780-9FF92A7282C7}"/>
          </ac:spMkLst>
        </pc:spChg>
        <pc:spChg chg="mod">
          <ac:chgData name="Sachin Rajbhar" userId="0f67eaef7525b5e7" providerId="LiveId" clId="{DA30A363-12D2-49DD-A933-CF9A09549811}" dt="2022-09-28T05:11:27.474" v="59"/>
          <ac:spMkLst>
            <pc:docMk/>
            <pc:sldMk cId="1568132311" sldId="280"/>
            <ac:spMk id="3" creationId="{903CE94A-8412-4093-96C4-0652650CA41B}"/>
          </ac:spMkLst>
        </pc:spChg>
        <pc:graphicFrameChg chg="add mod modGraphic">
          <ac:chgData name="Sachin Rajbhar" userId="0f67eaef7525b5e7" providerId="LiveId" clId="{DA30A363-12D2-49DD-A933-CF9A09549811}" dt="2022-09-28T06:51:44.652" v="347" actId="113"/>
          <ac:graphicFrameMkLst>
            <pc:docMk/>
            <pc:sldMk cId="1568132311" sldId="280"/>
            <ac:graphicFrameMk id="4" creationId="{5CDDF5F4-4ABB-1AFA-4B86-ED3A67A92DC7}"/>
          </ac:graphicFrameMkLst>
        </pc:graphicFrameChg>
      </pc:sldChg>
      <pc:sldChg chg="addSp modSp add mod">
        <pc:chgData name="Sachin Rajbhar" userId="0f67eaef7525b5e7" providerId="LiveId" clId="{DA30A363-12D2-49DD-A933-CF9A09549811}" dt="2022-09-28T06:55:19.771" v="397"/>
        <pc:sldMkLst>
          <pc:docMk/>
          <pc:sldMk cId="518964616" sldId="281"/>
        </pc:sldMkLst>
        <pc:spChg chg="mod">
          <ac:chgData name="Sachin Rajbhar" userId="0f67eaef7525b5e7" providerId="LiveId" clId="{DA30A363-12D2-49DD-A933-CF9A09549811}" dt="2022-09-28T05:11:36.690" v="60"/>
          <ac:spMkLst>
            <pc:docMk/>
            <pc:sldMk cId="518964616" sldId="281"/>
            <ac:spMk id="2" creationId="{4A728499-9F5F-C6F0-F780-9FF92A7282C7}"/>
          </ac:spMkLst>
        </pc:spChg>
        <pc:spChg chg="mod">
          <ac:chgData name="Sachin Rajbhar" userId="0f67eaef7525b5e7" providerId="LiveId" clId="{DA30A363-12D2-49DD-A933-CF9A09549811}" dt="2022-09-28T05:11:51.441" v="61"/>
          <ac:spMkLst>
            <pc:docMk/>
            <pc:sldMk cId="518964616" sldId="281"/>
            <ac:spMk id="3" creationId="{903CE94A-8412-4093-96C4-0652650CA41B}"/>
          </ac:spMkLst>
        </pc:spChg>
        <pc:graphicFrameChg chg="add mod modGraphic">
          <ac:chgData name="Sachin Rajbhar" userId="0f67eaef7525b5e7" providerId="LiveId" clId="{DA30A363-12D2-49DD-A933-CF9A09549811}" dt="2022-09-28T06:55:19.771" v="397"/>
          <ac:graphicFrameMkLst>
            <pc:docMk/>
            <pc:sldMk cId="518964616" sldId="281"/>
            <ac:graphicFrameMk id="4" creationId="{6E653A09-10B6-3E34-0A87-70C65B28AF27}"/>
          </ac:graphicFrameMkLst>
        </pc:graphicFrameChg>
      </pc:sldChg>
      <pc:sldChg chg="addSp modSp new mod">
        <pc:chgData name="Sachin Rajbhar" userId="0f67eaef7525b5e7" providerId="LiveId" clId="{DA30A363-12D2-49DD-A933-CF9A09549811}" dt="2022-09-28T05:14:47.674" v="66" actId="1036"/>
        <pc:sldMkLst>
          <pc:docMk/>
          <pc:sldMk cId="4056568693" sldId="282"/>
        </pc:sldMkLst>
        <pc:picChg chg="add mod">
          <ac:chgData name="Sachin Rajbhar" userId="0f67eaef7525b5e7" providerId="LiveId" clId="{DA30A363-12D2-49DD-A933-CF9A09549811}" dt="2022-09-28T05:14:47.674" v="66" actId="1036"/>
          <ac:picMkLst>
            <pc:docMk/>
            <pc:sldMk cId="4056568693" sldId="282"/>
            <ac:picMk id="3" creationId="{06ABEC3B-F5CB-0DE4-735C-8F515E688ABC}"/>
          </ac:picMkLst>
        </pc:picChg>
      </pc:sldChg>
      <pc:sldChg chg="addSp modSp new mod">
        <pc:chgData name="Sachin Rajbhar" userId="0f67eaef7525b5e7" providerId="LiveId" clId="{DA30A363-12D2-49DD-A933-CF9A09549811}" dt="2022-09-28T05:39:10.793" v="92" actId="1036"/>
        <pc:sldMkLst>
          <pc:docMk/>
          <pc:sldMk cId="1536119435" sldId="283"/>
        </pc:sldMkLst>
        <pc:picChg chg="add mod">
          <ac:chgData name="Sachin Rajbhar" userId="0f67eaef7525b5e7" providerId="LiveId" clId="{DA30A363-12D2-49DD-A933-CF9A09549811}" dt="2022-09-28T05:39:10.793" v="92" actId="1036"/>
          <ac:picMkLst>
            <pc:docMk/>
            <pc:sldMk cId="1536119435" sldId="283"/>
            <ac:picMk id="3" creationId="{E2A3EDA1-A36E-AD21-75BB-F01E6C2F733B}"/>
          </ac:picMkLst>
        </pc:picChg>
      </pc:sldChg>
      <pc:sldChg chg="addSp modSp new mod">
        <pc:chgData name="Sachin Rajbhar" userId="0f67eaef7525b5e7" providerId="LiveId" clId="{DA30A363-12D2-49DD-A933-CF9A09549811}" dt="2022-09-28T05:39:28.200" v="96" actId="1076"/>
        <pc:sldMkLst>
          <pc:docMk/>
          <pc:sldMk cId="3901021442" sldId="284"/>
        </pc:sldMkLst>
        <pc:picChg chg="add mod">
          <ac:chgData name="Sachin Rajbhar" userId="0f67eaef7525b5e7" providerId="LiveId" clId="{DA30A363-12D2-49DD-A933-CF9A09549811}" dt="2022-09-28T05:39:28.200" v="96" actId="1076"/>
          <ac:picMkLst>
            <pc:docMk/>
            <pc:sldMk cId="3901021442" sldId="284"/>
            <ac:picMk id="3" creationId="{C77FDB2C-ACFF-35D2-530F-AB35BE6892A3}"/>
          </ac:picMkLst>
        </pc:picChg>
      </pc:sldChg>
      <pc:sldChg chg="addSp modSp new mod">
        <pc:chgData name="Sachin Rajbhar" userId="0f67eaef7525b5e7" providerId="LiveId" clId="{DA30A363-12D2-49DD-A933-CF9A09549811}" dt="2022-09-28T05:39:50.733" v="100" actId="1076"/>
        <pc:sldMkLst>
          <pc:docMk/>
          <pc:sldMk cId="2831706344" sldId="285"/>
        </pc:sldMkLst>
        <pc:picChg chg="add mod">
          <ac:chgData name="Sachin Rajbhar" userId="0f67eaef7525b5e7" providerId="LiveId" clId="{DA30A363-12D2-49DD-A933-CF9A09549811}" dt="2022-09-28T05:39:50.733" v="100" actId="1076"/>
          <ac:picMkLst>
            <pc:docMk/>
            <pc:sldMk cId="2831706344" sldId="285"/>
            <ac:picMk id="3" creationId="{BEC4334A-A3E5-8703-EA5E-B9528851D9FD}"/>
          </ac:picMkLst>
        </pc:picChg>
      </pc:sldChg>
      <pc:sldChg chg="addSp modSp new mod">
        <pc:chgData name="Sachin Rajbhar" userId="0f67eaef7525b5e7" providerId="LiveId" clId="{DA30A363-12D2-49DD-A933-CF9A09549811}" dt="2022-09-28T05:39:58.047" v="102" actId="1076"/>
        <pc:sldMkLst>
          <pc:docMk/>
          <pc:sldMk cId="3782125666" sldId="286"/>
        </pc:sldMkLst>
        <pc:picChg chg="add mod">
          <ac:chgData name="Sachin Rajbhar" userId="0f67eaef7525b5e7" providerId="LiveId" clId="{DA30A363-12D2-49DD-A933-CF9A09549811}" dt="2022-09-28T05:39:58.047" v="102" actId="1076"/>
          <ac:picMkLst>
            <pc:docMk/>
            <pc:sldMk cId="3782125666" sldId="286"/>
            <ac:picMk id="3" creationId="{3C8D82FE-DD75-3BE1-1989-6EF83B3D7A80}"/>
          </ac:picMkLst>
        </pc:picChg>
      </pc:sldChg>
      <pc:sldChg chg="addSp modSp new mod">
        <pc:chgData name="Sachin Rajbhar" userId="0f67eaef7525b5e7" providerId="LiveId" clId="{DA30A363-12D2-49DD-A933-CF9A09549811}" dt="2022-09-28T05:40:10.260" v="104" actId="1076"/>
        <pc:sldMkLst>
          <pc:docMk/>
          <pc:sldMk cId="2650532744" sldId="287"/>
        </pc:sldMkLst>
        <pc:picChg chg="add mod">
          <ac:chgData name="Sachin Rajbhar" userId="0f67eaef7525b5e7" providerId="LiveId" clId="{DA30A363-12D2-49DD-A933-CF9A09549811}" dt="2022-09-28T05:40:10.260" v="104" actId="1076"/>
          <ac:picMkLst>
            <pc:docMk/>
            <pc:sldMk cId="2650532744" sldId="287"/>
            <ac:picMk id="3" creationId="{A6BBEB62-554E-50BF-12E9-552EA7D1E8CA}"/>
          </ac:picMkLst>
        </pc:picChg>
      </pc:sldChg>
      <pc:sldChg chg="new del">
        <pc:chgData name="Sachin Rajbhar" userId="0f67eaef7525b5e7" providerId="LiveId" clId="{DA30A363-12D2-49DD-A933-CF9A09549811}" dt="2022-09-28T05:27:40.427" v="81" actId="680"/>
        <pc:sldMkLst>
          <pc:docMk/>
          <pc:sldMk cId="2527345610" sldId="288"/>
        </pc:sldMkLst>
      </pc:sldChg>
      <pc:sldChg chg="addSp modSp new mod">
        <pc:chgData name="Sachin Rajbhar" userId="0f67eaef7525b5e7" providerId="LiveId" clId="{DA30A363-12D2-49DD-A933-CF9A09549811}" dt="2022-09-28T05:40:21.052" v="106" actId="1076"/>
        <pc:sldMkLst>
          <pc:docMk/>
          <pc:sldMk cId="3064182006" sldId="288"/>
        </pc:sldMkLst>
        <pc:picChg chg="add mod">
          <ac:chgData name="Sachin Rajbhar" userId="0f67eaef7525b5e7" providerId="LiveId" clId="{DA30A363-12D2-49DD-A933-CF9A09549811}" dt="2022-09-28T05:40:21.052" v="106" actId="1076"/>
          <ac:picMkLst>
            <pc:docMk/>
            <pc:sldMk cId="3064182006" sldId="288"/>
            <ac:picMk id="3" creationId="{7CE45C2D-0419-8534-E988-5B82F38CDE10}"/>
          </ac:picMkLst>
        </pc:picChg>
      </pc:sldChg>
      <pc:sldChg chg="addSp modSp new mod">
        <pc:chgData name="Sachin Rajbhar" userId="0f67eaef7525b5e7" providerId="LiveId" clId="{DA30A363-12D2-49DD-A933-CF9A09549811}" dt="2022-09-28T05:40:26.765" v="107" actId="14100"/>
        <pc:sldMkLst>
          <pc:docMk/>
          <pc:sldMk cId="4219732975" sldId="289"/>
        </pc:sldMkLst>
        <pc:picChg chg="add mod">
          <ac:chgData name="Sachin Rajbhar" userId="0f67eaef7525b5e7" providerId="LiveId" clId="{DA30A363-12D2-49DD-A933-CF9A09549811}" dt="2022-09-28T05:40:26.765" v="107" actId="14100"/>
          <ac:picMkLst>
            <pc:docMk/>
            <pc:sldMk cId="4219732975" sldId="289"/>
            <ac:picMk id="3" creationId="{330646D0-ECC0-AA9E-1B3D-44B0A608A448}"/>
          </ac:picMkLst>
        </pc:picChg>
      </pc:sldChg>
      <pc:sldChg chg="addSp modSp new mod">
        <pc:chgData name="Sachin Rajbhar" userId="0f67eaef7525b5e7" providerId="LiveId" clId="{DA30A363-12D2-49DD-A933-CF9A09549811}" dt="2022-09-28T05:40:39.224" v="109" actId="1076"/>
        <pc:sldMkLst>
          <pc:docMk/>
          <pc:sldMk cId="951443943" sldId="290"/>
        </pc:sldMkLst>
        <pc:picChg chg="add mod">
          <ac:chgData name="Sachin Rajbhar" userId="0f67eaef7525b5e7" providerId="LiveId" clId="{DA30A363-12D2-49DD-A933-CF9A09549811}" dt="2022-09-28T05:40:39.224" v="109" actId="1076"/>
          <ac:picMkLst>
            <pc:docMk/>
            <pc:sldMk cId="951443943" sldId="290"/>
            <ac:picMk id="3" creationId="{2EE88DDD-E5F3-11CD-34BB-C147093BE960}"/>
          </ac:picMkLst>
        </pc:picChg>
      </pc:sldChg>
      <pc:sldChg chg="addSp modSp new mod">
        <pc:chgData name="Sachin Rajbhar" userId="0f67eaef7525b5e7" providerId="LiveId" clId="{DA30A363-12D2-49DD-A933-CF9A09549811}" dt="2022-09-28T05:41:02.376" v="111" actId="1076"/>
        <pc:sldMkLst>
          <pc:docMk/>
          <pc:sldMk cId="3155533259" sldId="291"/>
        </pc:sldMkLst>
        <pc:picChg chg="add mod">
          <ac:chgData name="Sachin Rajbhar" userId="0f67eaef7525b5e7" providerId="LiveId" clId="{DA30A363-12D2-49DD-A933-CF9A09549811}" dt="2022-09-28T05:41:02.376" v="111" actId="1076"/>
          <ac:picMkLst>
            <pc:docMk/>
            <pc:sldMk cId="3155533259" sldId="291"/>
            <ac:picMk id="3" creationId="{001EABF0-EE0A-C9ED-8B16-BD8A06B8E92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9/28/2022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9/28/2022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9/28/2022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9/28/2022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9/28/2022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9/28/2022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9/28/2022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educba.com/what-is-nosql-database/"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DBMS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SACHIN RAJBHAR</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8499-9F5F-C6F0-F780-9FF92A7282C7}"/>
              </a:ext>
            </a:extLst>
          </p:cNvPr>
          <p:cNvSpPr>
            <a:spLocks noGrp="1"/>
          </p:cNvSpPr>
          <p:nvPr>
            <p:ph type="title"/>
          </p:nvPr>
        </p:nvSpPr>
        <p:spPr/>
        <p:txBody>
          <a:bodyPr/>
          <a:lstStyle/>
          <a:p>
            <a:pPr algn="l"/>
            <a:r>
              <a:rPr lang="en-US" b="1" i="0" dirty="0">
                <a:solidFill>
                  <a:srgbClr val="1375B0"/>
                </a:solidFill>
                <a:effectLst/>
                <a:latin typeface="Nunito Sans" pitchFamily="2" charset="0"/>
              </a:rPr>
              <a:t>2. Relational Database</a:t>
            </a:r>
          </a:p>
        </p:txBody>
      </p:sp>
      <p:sp>
        <p:nvSpPr>
          <p:cNvPr id="3" name="TextBox 2">
            <a:extLst>
              <a:ext uri="{FF2B5EF4-FFF2-40B4-BE49-F238E27FC236}">
                <a16:creationId xmlns:a16="http://schemas.microsoft.com/office/drawing/2014/main" id="{903CE94A-8412-4093-96C4-0652650CA41B}"/>
              </a:ext>
            </a:extLst>
          </p:cNvPr>
          <p:cNvSpPr txBox="1"/>
          <p:nvPr/>
        </p:nvSpPr>
        <p:spPr>
          <a:xfrm>
            <a:off x="641684" y="2294021"/>
            <a:ext cx="10956758" cy="923330"/>
          </a:xfrm>
          <a:prstGeom prst="rect">
            <a:avLst/>
          </a:prstGeom>
          <a:noFill/>
        </p:spPr>
        <p:txBody>
          <a:bodyPr wrap="square" rtlCol="0">
            <a:spAutoFit/>
          </a:bodyPr>
          <a:lstStyle/>
          <a:p>
            <a:r>
              <a:rPr lang="en-US" b="0" i="0" dirty="0">
                <a:solidFill>
                  <a:srgbClr val="4D5968"/>
                </a:solidFill>
                <a:effectLst/>
                <a:latin typeface="Nunito Sans" pitchFamily="2" charset="0"/>
              </a:rPr>
              <a:t>Such databases are classified by a set of tables, in which data falls into a predefined classification. The table is made up of rows and columns with data input for a certain category and rows, with the example of the data identified by the category. </a:t>
            </a:r>
            <a:endParaRPr lang="en-US" dirty="0"/>
          </a:p>
        </p:txBody>
      </p:sp>
      <p:graphicFrame>
        <p:nvGraphicFramePr>
          <p:cNvPr id="4" name="Table 4">
            <a:extLst>
              <a:ext uri="{FF2B5EF4-FFF2-40B4-BE49-F238E27FC236}">
                <a16:creationId xmlns:a16="http://schemas.microsoft.com/office/drawing/2014/main" id="{2C358AEF-295E-9ADF-3FDC-7E14C590D86D}"/>
              </a:ext>
            </a:extLst>
          </p:cNvPr>
          <p:cNvGraphicFramePr>
            <a:graphicFrameLocks noGrp="1"/>
          </p:cNvGraphicFramePr>
          <p:nvPr>
            <p:extLst>
              <p:ext uri="{D42A27DB-BD31-4B8C-83A1-F6EECF244321}">
                <p14:modId xmlns:p14="http://schemas.microsoft.com/office/powerpoint/2010/main" val="3323189602"/>
              </p:ext>
            </p:extLst>
          </p:nvPr>
        </p:nvGraphicFramePr>
        <p:xfrm>
          <a:off x="1679074" y="3774012"/>
          <a:ext cx="8128000" cy="1920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64157973"/>
                    </a:ext>
                  </a:extLst>
                </a:gridCol>
                <a:gridCol w="4064000">
                  <a:extLst>
                    <a:ext uri="{9D8B030D-6E8A-4147-A177-3AD203B41FA5}">
                      <a16:colId xmlns:a16="http://schemas.microsoft.com/office/drawing/2014/main" val="2199996934"/>
                    </a:ext>
                  </a:extLst>
                </a:gridCol>
              </a:tblGrid>
              <a:tr h="304443">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95693950"/>
                  </a:ext>
                </a:extLst>
              </a:tr>
              <a:tr h="370840">
                <a:tc>
                  <a:txBody>
                    <a:bodyPr/>
                    <a:lstStyle/>
                    <a:p>
                      <a:r>
                        <a:rPr lang="en-US" sz="1800" b="0" i="0" kern="1200" dirty="0">
                          <a:solidFill>
                            <a:schemeClr val="dk1"/>
                          </a:solidFill>
                          <a:effectLst/>
                          <a:latin typeface="+mn-lt"/>
                          <a:ea typeface="+mn-ea"/>
                          <a:cs typeface="+mn-cs"/>
                        </a:rPr>
                        <a:t> use tables of rows and columns, they display data more simply</a:t>
                      </a:r>
                      <a:endParaRPr lang="en-US" dirty="0"/>
                    </a:p>
                  </a:txBody>
                  <a:tcPr/>
                </a:tc>
                <a:tc>
                  <a:txBody>
                    <a:bodyPr/>
                    <a:lstStyle/>
                    <a:p>
                      <a:r>
                        <a:rPr lang="en-US" sz="1800" b="0" i="0" kern="1200" dirty="0">
                          <a:solidFill>
                            <a:schemeClr val="dk1"/>
                          </a:solidFill>
                          <a:effectLst/>
                          <a:latin typeface="+mn-lt"/>
                          <a:ea typeface="+mn-ea"/>
                          <a:cs typeface="+mn-cs"/>
                        </a:rPr>
                        <a:t>relational databases HAVE LIMITED scale.</a:t>
                      </a:r>
                      <a:endParaRPr lang="en-US" dirty="0"/>
                    </a:p>
                  </a:txBody>
                  <a:tcPr/>
                </a:tc>
                <a:extLst>
                  <a:ext uri="{0D108BD9-81ED-4DB2-BD59-A6C34878D82A}">
                    <a16:rowId xmlns:a16="http://schemas.microsoft.com/office/drawing/2014/main" val="511046121"/>
                  </a:ext>
                </a:extLst>
              </a:tr>
              <a:tr h="370840">
                <a:tc>
                  <a:txBody>
                    <a:bodyPr/>
                    <a:lstStyle/>
                    <a:p>
                      <a:r>
                        <a:rPr lang="en-US" sz="1800" b="0" i="0" kern="1200" dirty="0">
                          <a:solidFill>
                            <a:schemeClr val="dk1"/>
                          </a:solidFill>
                          <a:effectLst/>
                          <a:latin typeface="+mn-lt"/>
                          <a:ea typeface="+mn-ea"/>
                          <a:cs typeface="+mn-cs"/>
                        </a:rPr>
                        <a:t>simply adding rows, columns, or entire tables without changing the overall database structure</a:t>
                      </a:r>
                      <a:endParaRPr lang="en-US" dirty="0"/>
                    </a:p>
                  </a:txBody>
                  <a:tcPr/>
                </a:tc>
                <a:tc>
                  <a:txBody>
                    <a:bodyPr/>
                    <a:lstStyle/>
                    <a:p>
                      <a:r>
                        <a:rPr lang="en-US" sz="1800" b="0" i="0" kern="1200" dirty="0">
                          <a:solidFill>
                            <a:schemeClr val="dk1"/>
                          </a:solidFill>
                          <a:effectLst/>
                          <a:latin typeface="+mn-lt"/>
                          <a:ea typeface="+mn-ea"/>
                          <a:cs typeface="+mn-cs"/>
                        </a:rPr>
                        <a:t>Complicated data relations also slow down querying</a:t>
                      </a:r>
                      <a:endParaRPr lang="en-US" dirty="0"/>
                    </a:p>
                  </a:txBody>
                  <a:tcPr/>
                </a:tc>
                <a:extLst>
                  <a:ext uri="{0D108BD9-81ED-4DB2-BD59-A6C34878D82A}">
                    <a16:rowId xmlns:a16="http://schemas.microsoft.com/office/drawing/2014/main" val="432755860"/>
                  </a:ext>
                </a:extLst>
              </a:tr>
            </a:tbl>
          </a:graphicData>
        </a:graphic>
      </p:graphicFrame>
    </p:spTree>
    <p:extLst>
      <p:ext uri="{BB962C8B-B14F-4D97-AF65-F5344CB8AC3E}">
        <p14:creationId xmlns:p14="http://schemas.microsoft.com/office/powerpoint/2010/main" val="2984604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A3EDA1-A36E-AD21-75BB-F01E6C2F733B}"/>
              </a:ext>
            </a:extLst>
          </p:cNvPr>
          <p:cNvPicPr>
            <a:picLocks noChangeAspect="1"/>
          </p:cNvPicPr>
          <p:nvPr/>
        </p:nvPicPr>
        <p:blipFill>
          <a:blip r:embed="rId2"/>
          <a:stretch>
            <a:fillRect/>
          </a:stretch>
        </p:blipFill>
        <p:spPr>
          <a:xfrm>
            <a:off x="906217" y="1716507"/>
            <a:ext cx="9466689" cy="2974294"/>
          </a:xfrm>
          <a:prstGeom prst="rect">
            <a:avLst/>
          </a:prstGeom>
        </p:spPr>
      </p:pic>
    </p:spTree>
    <p:extLst>
      <p:ext uri="{BB962C8B-B14F-4D97-AF65-F5344CB8AC3E}">
        <p14:creationId xmlns:p14="http://schemas.microsoft.com/office/powerpoint/2010/main" val="1536119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8499-9F5F-C6F0-F780-9FF92A7282C7}"/>
              </a:ext>
            </a:extLst>
          </p:cNvPr>
          <p:cNvSpPr>
            <a:spLocks noGrp="1"/>
          </p:cNvSpPr>
          <p:nvPr>
            <p:ph type="title"/>
          </p:nvPr>
        </p:nvSpPr>
        <p:spPr>
          <a:xfrm>
            <a:off x="1321870" y="843264"/>
            <a:ext cx="10058400" cy="1450757"/>
          </a:xfrm>
        </p:spPr>
        <p:txBody>
          <a:bodyPr>
            <a:normAutofit fontScale="90000"/>
          </a:bodyPr>
          <a:lstStyle/>
          <a:p>
            <a:pPr algn="l"/>
            <a:r>
              <a:rPr lang="en-US" b="1" i="0" dirty="0">
                <a:solidFill>
                  <a:srgbClr val="1375B0"/>
                </a:solidFill>
                <a:effectLst/>
                <a:latin typeface="Nunito Sans" pitchFamily="2" charset="0"/>
              </a:rPr>
              <a:t>3. Object Oriented Database</a:t>
            </a:r>
            <a:br>
              <a:rPr lang="en-US" b="1" i="0" dirty="0">
                <a:solidFill>
                  <a:srgbClr val="1375B0"/>
                </a:solidFill>
                <a:effectLst/>
                <a:latin typeface="Nunito Sans" pitchFamily="2" charset="0"/>
              </a:rPr>
            </a:br>
            <a:br>
              <a:rPr lang="en-US" dirty="0"/>
            </a:br>
            <a:endParaRPr lang="en-US" dirty="0"/>
          </a:p>
        </p:txBody>
      </p:sp>
      <p:sp>
        <p:nvSpPr>
          <p:cNvPr id="3" name="TextBox 2">
            <a:extLst>
              <a:ext uri="{FF2B5EF4-FFF2-40B4-BE49-F238E27FC236}">
                <a16:creationId xmlns:a16="http://schemas.microsoft.com/office/drawing/2014/main" id="{903CE94A-8412-4093-96C4-0652650CA41B}"/>
              </a:ext>
            </a:extLst>
          </p:cNvPr>
          <p:cNvSpPr txBox="1"/>
          <p:nvPr/>
        </p:nvSpPr>
        <p:spPr>
          <a:xfrm>
            <a:off x="641684" y="2294021"/>
            <a:ext cx="10956758" cy="1754326"/>
          </a:xfrm>
          <a:prstGeom prst="rect">
            <a:avLst/>
          </a:prstGeom>
          <a:noFill/>
        </p:spPr>
        <p:txBody>
          <a:bodyPr wrap="square" rtlCol="0">
            <a:spAutoFit/>
          </a:bodyPr>
          <a:lstStyle/>
          <a:p>
            <a:r>
              <a:rPr lang="en-US" b="0" i="0" dirty="0">
                <a:solidFill>
                  <a:srgbClr val="4D5968"/>
                </a:solidFill>
                <a:effectLst/>
                <a:latin typeface="Nunito Sans" pitchFamily="2" charset="0"/>
              </a:rPr>
              <a:t>An object-driven database is an object-driven and relational database collection.</a:t>
            </a:r>
          </a:p>
          <a:p>
            <a:r>
              <a:rPr lang="en-US" b="0" i="0" dirty="0">
                <a:solidFill>
                  <a:srgbClr val="4D5968"/>
                </a:solidFill>
                <a:effectLst/>
                <a:latin typeface="Nunito Sans" pitchFamily="2" charset="0"/>
              </a:rPr>
              <a:t>Different items, such as java and C++, can be saved in a relational database using object-oriented programming languages</a:t>
            </a:r>
          </a:p>
          <a:p>
            <a:r>
              <a:rPr lang="en-US" b="0" i="0" dirty="0">
                <a:solidFill>
                  <a:srgbClr val="4D5968"/>
                </a:solidFill>
                <a:effectLst/>
                <a:latin typeface="Nunito Sans" pitchFamily="2" charset="0"/>
              </a:rPr>
              <a:t>An object-oriented database will be organized instead of actions around objects and data instead of logic. In contrast to an alphanumeric value, a multimedia record in a relational database can be a definable data object.</a:t>
            </a:r>
            <a:endParaRPr lang="en-US" dirty="0"/>
          </a:p>
        </p:txBody>
      </p:sp>
      <p:graphicFrame>
        <p:nvGraphicFramePr>
          <p:cNvPr id="4" name="Table 4">
            <a:extLst>
              <a:ext uri="{FF2B5EF4-FFF2-40B4-BE49-F238E27FC236}">
                <a16:creationId xmlns:a16="http://schemas.microsoft.com/office/drawing/2014/main" id="{A355E3F9-AAAE-97ED-EABC-9432B354972F}"/>
              </a:ext>
            </a:extLst>
          </p:cNvPr>
          <p:cNvGraphicFramePr>
            <a:graphicFrameLocks noGrp="1"/>
          </p:cNvGraphicFramePr>
          <p:nvPr>
            <p:extLst>
              <p:ext uri="{D42A27DB-BD31-4B8C-83A1-F6EECF244321}">
                <p14:modId xmlns:p14="http://schemas.microsoft.com/office/powerpoint/2010/main" val="3203239021"/>
              </p:ext>
            </p:extLst>
          </p:nvPr>
        </p:nvGraphicFramePr>
        <p:xfrm>
          <a:off x="2032000" y="4207149"/>
          <a:ext cx="8128000" cy="1645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64157973"/>
                    </a:ext>
                  </a:extLst>
                </a:gridCol>
                <a:gridCol w="4064000">
                  <a:extLst>
                    <a:ext uri="{9D8B030D-6E8A-4147-A177-3AD203B41FA5}">
                      <a16:colId xmlns:a16="http://schemas.microsoft.com/office/drawing/2014/main" val="2199996934"/>
                    </a:ext>
                  </a:extLst>
                </a:gridCol>
              </a:tblGrid>
              <a:tr h="304443">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95693950"/>
                  </a:ext>
                </a:extLst>
              </a:tr>
              <a:tr h="370840">
                <a:tc>
                  <a:txBody>
                    <a:bodyPr/>
                    <a:lstStyle/>
                    <a:p>
                      <a:r>
                        <a:rPr lang="en-US" sz="1800" b="0" i="0" kern="1200" dirty="0">
                          <a:solidFill>
                            <a:schemeClr val="dk1"/>
                          </a:solidFill>
                          <a:effectLst/>
                          <a:latin typeface="+mn-lt"/>
                          <a:ea typeface="+mn-ea"/>
                          <a:cs typeface="+mn-cs"/>
                        </a:rPr>
                        <a:t>Easy to save and retrieve data quickly.</a:t>
                      </a:r>
                    </a:p>
                  </a:txBody>
                  <a:tcPr/>
                </a:tc>
                <a:tc>
                  <a:txBody>
                    <a:bodyPr/>
                    <a:lstStyle/>
                    <a:p>
                      <a:r>
                        <a:rPr lang="en-US" sz="1800" b="0" i="0" kern="1200" dirty="0">
                          <a:solidFill>
                            <a:schemeClr val="dk1"/>
                          </a:solidFill>
                          <a:effectLst/>
                          <a:latin typeface="+mn-lt"/>
                          <a:ea typeface="+mn-ea"/>
                          <a:cs typeface="+mn-cs"/>
                        </a:rPr>
                        <a:t>Lacks theoretical foundations and standards.</a:t>
                      </a:r>
                      <a:endParaRPr lang="en-US" dirty="0"/>
                    </a:p>
                  </a:txBody>
                  <a:tcPr/>
                </a:tc>
                <a:extLst>
                  <a:ext uri="{0D108BD9-81ED-4DB2-BD59-A6C34878D82A}">
                    <a16:rowId xmlns:a16="http://schemas.microsoft.com/office/drawing/2014/main" val="511046121"/>
                  </a:ext>
                </a:extLst>
              </a:tr>
              <a:tr h="370840">
                <a:tc>
                  <a:txBody>
                    <a:bodyPr/>
                    <a:lstStyle/>
                    <a:p>
                      <a:r>
                        <a:rPr lang="en-US" sz="1800" b="0" i="0" kern="1200" dirty="0">
                          <a:solidFill>
                            <a:schemeClr val="dk1"/>
                          </a:solidFill>
                          <a:effectLst/>
                          <a:latin typeface="+mn-lt"/>
                          <a:ea typeface="+mn-ea"/>
                          <a:cs typeface="+mn-cs"/>
                        </a:rPr>
                        <a:t>Extensible with custom data types.</a:t>
                      </a:r>
                    </a:p>
                  </a:txBody>
                  <a:tcPr/>
                </a:tc>
                <a:tc>
                  <a:txBody>
                    <a:bodyPr/>
                    <a:lstStyle/>
                    <a:p>
                      <a:r>
                        <a:rPr lang="en-US" sz="1800" b="0" i="0" kern="1200" dirty="0">
                          <a:solidFill>
                            <a:schemeClr val="dk1"/>
                          </a:solidFill>
                          <a:effectLst/>
                          <a:latin typeface="+mn-lt"/>
                          <a:ea typeface="+mn-ea"/>
                          <a:cs typeface="+mn-cs"/>
                        </a:rPr>
                        <a:t>High complexity causes performance issues</a:t>
                      </a:r>
                      <a:endParaRPr lang="en-US" dirty="0"/>
                    </a:p>
                  </a:txBody>
                  <a:tcPr/>
                </a:tc>
                <a:extLst>
                  <a:ext uri="{0D108BD9-81ED-4DB2-BD59-A6C34878D82A}">
                    <a16:rowId xmlns:a16="http://schemas.microsoft.com/office/drawing/2014/main" val="432755860"/>
                  </a:ext>
                </a:extLst>
              </a:tr>
            </a:tbl>
          </a:graphicData>
        </a:graphic>
      </p:graphicFrame>
    </p:spTree>
    <p:extLst>
      <p:ext uri="{BB962C8B-B14F-4D97-AF65-F5344CB8AC3E}">
        <p14:creationId xmlns:p14="http://schemas.microsoft.com/office/powerpoint/2010/main" val="3260440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7FDB2C-ACFF-35D2-530F-AB35BE6892A3}"/>
              </a:ext>
            </a:extLst>
          </p:cNvPr>
          <p:cNvPicPr>
            <a:picLocks noChangeAspect="1"/>
          </p:cNvPicPr>
          <p:nvPr/>
        </p:nvPicPr>
        <p:blipFill>
          <a:blip r:embed="rId2"/>
          <a:stretch>
            <a:fillRect/>
          </a:stretch>
        </p:blipFill>
        <p:spPr>
          <a:xfrm>
            <a:off x="3127315" y="0"/>
            <a:ext cx="4833732" cy="6210294"/>
          </a:xfrm>
          <a:prstGeom prst="rect">
            <a:avLst/>
          </a:prstGeom>
        </p:spPr>
      </p:pic>
    </p:spTree>
    <p:extLst>
      <p:ext uri="{BB962C8B-B14F-4D97-AF65-F5344CB8AC3E}">
        <p14:creationId xmlns:p14="http://schemas.microsoft.com/office/powerpoint/2010/main" val="3901021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8499-9F5F-C6F0-F780-9FF92A7282C7}"/>
              </a:ext>
            </a:extLst>
          </p:cNvPr>
          <p:cNvSpPr>
            <a:spLocks noGrp="1"/>
          </p:cNvSpPr>
          <p:nvPr>
            <p:ph type="title"/>
          </p:nvPr>
        </p:nvSpPr>
        <p:spPr/>
        <p:txBody>
          <a:bodyPr/>
          <a:lstStyle/>
          <a:p>
            <a:pPr algn="l"/>
            <a:r>
              <a:rPr lang="en-US" b="1" i="0" dirty="0">
                <a:solidFill>
                  <a:srgbClr val="1375B0"/>
                </a:solidFill>
                <a:effectLst/>
                <a:latin typeface="Nunito Sans" pitchFamily="2" charset="0"/>
              </a:rPr>
              <a:t>4. Cloud Database</a:t>
            </a:r>
          </a:p>
        </p:txBody>
      </p:sp>
      <p:sp>
        <p:nvSpPr>
          <p:cNvPr id="3" name="TextBox 2">
            <a:extLst>
              <a:ext uri="{FF2B5EF4-FFF2-40B4-BE49-F238E27FC236}">
                <a16:creationId xmlns:a16="http://schemas.microsoft.com/office/drawing/2014/main" id="{903CE94A-8412-4093-96C4-0652650CA41B}"/>
              </a:ext>
            </a:extLst>
          </p:cNvPr>
          <p:cNvSpPr txBox="1"/>
          <p:nvPr/>
        </p:nvSpPr>
        <p:spPr>
          <a:xfrm>
            <a:off x="641684" y="2294021"/>
            <a:ext cx="10956758" cy="923330"/>
          </a:xfrm>
          <a:prstGeom prst="rect">
            <a:avLst/>
          </a:prstGeom>
          <a:noFill/>
        </p:spPr>
        <p:txBody>
          <a:bodyPr wrap="square" rtlCol="0">
            <a:spAutoFit/>
          </a:bodyPr>
          <a:lstStyle/>
          <a:p>
            <a:r>
              <a:rPr lang="en-US" b="0" i="0" dirty="0">
                <a:solidFill>
                  <a:srgbClr val="4D5968"/>
                </a:solidFill>
                <a:effectLst/>
                <a:latin typeface="Nunito Sans" pitchFamily="2" charset="0"/>
              </a:rPr>
              <a:t>A cloud database is an automated or built-in database for such a virtualized environment. A cloud service offers various advantages, including the ability to pay per user storage capacity and bandwidth and provides scalability on request and high availability.</a:t>
            </a:r>
            <a:endParaRPr lang="en-US" dirty="0"/>
          </a:p>
        </p:txBody>
      </p:sp>
      <p:graphicFrame>
        <p:nvGraphicFramePr>
          <p:cNvPr id="4" name="Table 4">
            <a:extLst>
              <a:ext uri="{FF2B5EF4-FFF2-40B4-BE49-F238E27FC236}">
                <a16:creationId xmlns:a16="http://schemas.microsoft.com/office/drawing/2014/main" id="{AAFA041E-78C6-1A12-3FC0-92A82D6CE4DF}"/>
              </a:ext>
            </a:extLst>
          </p:cNvPr>
          <p:cNvGraphicFramePr>
            <a:graphicFrameLocks noGrp="1"/>
          </p:cNvGraphicFramePr>
          <p:nvPr>
            <p:extLst>
              <p:ext uri="{D42A27DB-BD31-4B8C-83A1-F6EECF244321}">
                <p14:modId xmlns:p14="http://schemas.microsoft.com/office/powerpoint/2010/main" val="262786271"/>
              </p:ext>
            </p:extLst>
          </p:nvPr>
        </p:nvGraphicFramePr>
        <p:xfrm>
          <a:off x="2032000" y="4207149"/>
          <a:ext cx="8128000" cy="1645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64157973"/>
                    </a:ext>
                  </a:extLst>
                </a:gridCol>
                <a:gridCol w="4064000">
                  <a:extLst>
                    <a:ext uri="{9D8B030D-6E8A-4147-A177-3AD203B41FA5}">
                      <a16:colId xmlns:a16="http://schemas.microsoft.com/office/drawing/2014/main" val="2199996934"/>
                    </a:ext>
                  </a:extLst>
                </a:gridCol>
              </a:tblGrid>
              <a:tr h="304443">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95693950"/>
                  </a:ext>
                </a:extLst>
              </a:tr>
              <a:tr h="370840">
                <a:tc>
                  <a:txBody>
                    <a:bodyPr/>
                    <a:lstStyle/>
                    <a:p>
                      <a:r>
                        <a:rPr lang="en-US" sz="1800" b="0" i="0" kern="1200" dirty="0">
                          <a:solidFill>
                            <a:schemeClr val="dk1"/>
                          </a:solidFill>
                          <a:effectLst/>
                          <a:latin typeface="+mn-lt"/>
                          <a:ea typeface="+mn-ea"/>
                          <a:cs typeface="+mn-cs"/>
                        </a:rPr>
                        <a:t>Fast Deployment</a:t>
                      </a:r>
                    </a:p>
                  </a:txBody>
                  <a:tcPr/>
                </a:tc>
                <a:tc>
                  <a:txBody>
                    <a:bodyPr/>
                    <a:lstStyle/>
                    <a:p>
                      <a:r>
                        <a:rPr lang="en-US" sz="1800" b="0" i="0" kern="1200" dirty="0">
                          <a:solidFill>
                            <a:schemeClr val="dk1"/>
                          </a:solidFill>
                          <a:effectLst/>
                          <a:latin typeface="+mn-lt"/>
                          <a:ea typeface="+mn-ea"/>
                          <a:cs typeface="+mn-cs"/>
                        </a:rPr>
                        <a:t>Downtime is often cited as one of the biggest disadvantage</a:t>
                      </a:r>
                      <a:endParaRPr lang="en-US" dirty="0"/>
                    </a:p>
                  </a:txBody>
                  <a:tcPr/>
                </a:tc>
                <a:extLst>
                  <a:ext uri="{0D108BD9-81ED-4DB2-BD59-A6C34878D82A}">
                    <a16:rowId xmlns:a16="http://schemas.microsoft.com/office/drawing/2014/main" val="511046121"/>
                  </a:ext>
                </a:extLst>
              </a:tr>
              <a:tr h="370840">
                <a:tc>
                  <a:txBody>
                    <a:bodyPr/>
                    <a:lstStyle/>
                    <a:p>
                      <a:r>
                        <a:rPr lang="en-US" sz="1800" b="0" i="0" kern="1200" dirty="0">
                          <a:solidFill>
                            <a:schemeClr val="dk1"/>
                          </a:solidFill>
                          <a:effectLst/>
                          <a:latin typeface="+mn-lt"/>
                          <a:ea typeface="+mn-ea"/>
                          <a:cs typeface="+mn-cs"/>
                        </a:rPr>
                        <a:t>Increased flexibility and innovative features</a:t>
                      </a:r>
                    </a:p>
                  </a:txBody>
                  <a:tcPr/>
                </a:tc>
                <a:tc>
                  <a:txBody>
                    <a:bodyPr/>
                    <a:lstStyle/>
                    <a:p>
                      <a:r>
                        <a:rPr lang="en-US" sz="1800" b="0" i="0" kern="1200" dirty="0">
                          <a:solidFill>
                            <a:schemeClr val="dk1"/>
                          </a:solidFill>
                          <a:effectLst/>
                          <a:latin typeface="+mn-lt"/>
                          <a:ea typeface="+mn-ea"/>
                          <a:cs typeface="+mn-cs"/>
                        </a:rPr>
                        <a:t>Vulnerability to attack</a:t>
                      </a:r>
                      <a:endParaRPr lang="en-US" dirty="0"/>
                    </a:p>
                  </a:txBody>
                  <a:tcPr/>
                </a:tc>
                <a:extLst>
                  <a:ext uri="{0D108BD9-81ED-4DB2-BD59-A6C34878D82A}">
                    <a16:rowId xmlns:a16="http://schemas.microsoft.com/office/drawing/2014/main" val="432755860"/>
                  </a:ext>
                </a:extLst>
              </a:tr>
            </a:tbl>
          </a:graphicData>
        </a:graphic>
      </p:graphicFrame>
    </p:spTree>
    <p:extLst>
      <p:ext uri="{BB962C8B-B14F-4D97-AF65-F5344CB8AC3E}">
        <p14:creationId xmlns:p14="http://schemas.microsoft.com/office/powerpoint/2010/main" val="3101870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C4334A-A3E5-8703-EA5E-B9528851D9FD}"/>
              </a:ext>
            </a:extLst>
          </p:cNvPr>
          <p:cNvPicPr>
            <a:picLocks noChangeAspect="1"/>
          </p:cNvPicPr>
          <p:nvPr/>
        </p:nvPicPr>
        <p:blipFill>
          <a:blip r:embed="rId2"/>
          <a:stretch>
            <a:fillRect/>
          </a:stretch>
        </p:blipFill>
        <p:spPr>
          <a:xfrm>
            <a:off x="2237986" y="1475874"/>
            <a:ext cx="7716027" cy="4660951"/>
          </a:xfrm>
          <a:prstGeom prst="rect">
            <a:avLst/>
          </a:prstGeom>
        </p:spPr>
      </p:pic>
    </p:spTree>
    <p:extLst>
      <p:ext uri="{BB962C8B-B14F-4D97-AF65-F5344CB8AC3E}">
        <p14:creationId xmlns:p14="http://schemas.microsoft.com/office/powerpoint/2010/main" val="2831706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8499-9F5F-C6F0-F780-9FF92A7282C7}"/>
              </a:ext>
            </a:extLst>
          </p:cNvPr>
          <p:cNvSpPr>
            <a:spLocks noGrp="1"/>
          </p:cNvSpPr>
          <p:nvPr>
            <p:ph type="title"/>
          </p:nvPr>
        </p:nvSpPr>
        <p:spPr/>
        <p:txBody>
          <a:bodyPr/>
          <a:lstStyle/>
          <a:p>
            <a:pPr algn="l"/>
            <a:r>
              <a:rPr lang="en-US" b="1" i="0" dirty="0">
                <a:solidFill>
                  <a:srgbClr val="1375B0"/>
                </a:solidFill>
                <a:effectLst/>
                <a:latin typeface="Nunito Sans" pitchFamily="2" charset="0"/>
              </a:rPr>
              <a:t>5. Centralized Database</a:t>
            </a:r>
          </a:p>
        </p:txBody>
      </p:sp>
      <p:sp>
        <p:nvSpPr>
          <p:cNvPr id="3" name="TextBox 2">
            <a:extLst>
              <a:ext uri="{FF2B5EF4-FFF2-40B4-BE49-F238E27FC236}">
                <a16:creationId xmlns:a16="http://schemas.microsoft.com/office/drawing/2014/main" id="{903CE94A-8412-4093-96C4-0652650CA41B}"/>
              </a:ext>
            </a:extLst>
          </p:cNvPr>
          <p:cNvSpPr txBox="1"/>
          <p:nvPr/>
        </p:nvSpPr>
        <p:spPr>
          <a:xfrm>
            <a:off x="641684" y="2294021"/>
            <a:ext cx="10956758" cy="646331"/>
          </a:xfrm>
          <a:prstGeom prst="rect">
            <a:avLst/>
          </a:prstGeom>
          <a:noFill/>
        </p:spPr>
        <p:txBody>
          <a:bodyPr wrap="square" rtlCol="0">
            <a:spAutoFit/>
          </a:bodyPr>
          <a:lstStyle/>
          <a:p>
            <a:r>
              <a:rPr lang="en-US" b="0" i="0" dirty="0">
                <a:solidFill>
                  <a:srgbClr val="4D5968"/>
                </a:solidFill>
                <a:effectLst/>
                <a:latin typeface="Nunito Sans" pitchFamily="2" charset="0"/>
              </a:rPr>
              <a:t>The data is stored centrally and users from various locations can access this data. This database includes hiring processes that help users access the data from a remote location.</a:t>
            </a:r>
            <a:endParaRPr lang="en-US" dirty="0"/>
          </a:p>
        </p:txBody>
      </p:sp>
      <p:graphicFrame>
        <p:nvGraphicFramePr>
          <p:cNvPr id="4" name="Table 4">
            <a:extLst>
              <a:ext uri="{FF2B5EF4-FFF2-40B4-BE49-F238E27FC236}">
                <a16:creationId xmlns:a16="http://schemas.microsoft.com/office/drawing/2014/main" id="{FD29BE4E-1B25-7CB3-D088-ED762F575EFA}"/>
              </a:ext>
            </a:extLst>
          </p:cNvPr>
          <p:cNvGraphicFramePr>
            <a:graphicFrameLocks noGrp="1"/>
          </p:cNvGraphicFramePr>
          <p:nvPr>
            <p:extLst>
              <p:ext uri="{D42A27DB-BD31-4B8C-83A1-F6EECF244321}">
                <p14:modId xmlns:p14="http://schemas.microsoft.com/office/powerpoint/2010/main" val="2796192621"/>
              </p:ext>
            </p:extLst>
          </p:nvPr>
        </p:nvGraphicFramePr>
        <p:xfrm>
          <a:off x="2032000" y="4207149"/>
          <a:ext cx="8128000" cy="1920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64157973"/>
                    </a:ext>
                  </a:extLst>
                </a:gridCol>
                <a:gridCol w="4064000">
                  <a:extLst>
                    <a:ext uri="{9D8B030D-6E8A-4147-A177-3AD203B41FA5}">
                      <a16:colId xmlns:a16="http://schemas.microsoft.com/office/drawing/2014/main" val="2199996934"/>
                    </a:ext>
                  </a:extLst>
                </a:gridCol>
              </a:tblGrid>
              <a:tr h="304443">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956939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It allows for working on cross-functional projects.</a:t>
                      </a:r>
                    </a:p>
                    <a:p>
                      <a:endParaRPr lang="en-US" sz="1800" b="0"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There is a risk of loss.</a:t>
                      </a:r>
                    </a:p>
                    <a:p>
                      <a:r>
                        <a:rPr lang="en-US" dirty="0"/>
                        <a:t>And it becomes unresponsive</a:t>
                      </a:r>
                    </a:p>
                  </a:txBody>
                  <a:tcPr/>
                </a:tc>
                <a:extLst>
                  <a:ext uri="{0D108BD9-81ED-4DB2-BD59-A6C34878D82A}">
                    <a16:rowId xmlns:a16="http://schemas.microsoft.com/office/drawing/2014/main" val="511046121"/>
                  </a:ext>
                </a:extLst>
              </a:tr>
              <a:tr h="370840">
                <a:tc>
                  <a:txBody>
                    <a:bodyPr/>
                    <a:lstStyle/>
                    <a:p>
                      <a:r>
                        <a:rPr lang="en-US" sz="1800" b="0" i="0" kern="1200" dirty="0">
                          <a:solidFill>
                            <a:schemeClr val="dk1"/>
                          </a:solidFill>
                          <a:effectLst/>
                          <a:latin typeface="+mn-lt"/>
                          <a:ea typeface="+mn-ea"/>
                          <a:cs typeface="+mn-cs"/>
                        </a:rPr>
                        <a:t>Higher levels of security can be obtained.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It may increase costs.</a:t>
                      </a:r>
                    </a:p>
                    <a:p>
                      <a:endParaRPr lang="en-US" dirty="0"/>
                    </a:p>
                  </a:txBody>
                  <a:tcPr/>
                </a:tc>
                <a:extLst>
                  <a:ext uri="{0D108BD9-81ED-4DB2-BD59-A6C34878D82A}">
                    <a16:rowId xmlns:a16="http://schemas.microsoft.com/office/drawing/2014/main" val="432755860"/>
                  </a:ext>
                </a:extLst>
              </a:tr>
            </a:tbl>
          </a:graphicData>
        </a:graphic>
      </p:graphicFrame>
    </p:spTree>
    <p:extLst>
      <p:ext uri="{BB962C8B-B14F-4D97-AF65-F5344CB8AC3E}">
        <p14:creationId xmlns:p14="http://schemas.microsoft.com/office/powerpoint/2010/main" val="2150867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8D82FE-DD75-3BE1-1989-6EF83B3D7A80}"/>
              </a:ext>
            </a:extLst>
          </p:cNvPr>
          <p:cNvPicPr>
            <a:picLocks noChangeAspect="1"/>
          </p:cNvPicPr>
          <p:nvPr/>
        </p:nvPicPr>
        <p:blipFill>
          <a:blip r:embed="rId2"/>
          <a:stretch>
            <a:fillRect/>
          </a:stretch>
        </p:blipFill>
        <p:spPr>
          <a:xfrm>
            <a:off x="2598820" y="498726"/>
            <a:ext cx="6504058" cy="5860547"/>
          </a:xfrm>
          <a:prstGeom prst="rect">
            <a:avLst/>
          </a:prstGeom>
        </p:spPr>
      </p:pic>
    </p:spTree>
    <p:extLst>
      <p:ext uri="{BB962C8B-B14F-4D97-AF65-F5344CB8AC3E}">
        <p14:creationId xmlns:p14="http://schemas.microsoft.com/office/powerpoint/2010/main" val="3782125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8499-9F5F-C6F0-F780-9FF92A7282C7}"/>
              </a:ext>
            </a:extLst>
          </p:cNvPr>
          <p:cNvSpPr>
            <a:spLocks noGrp="1"/>
          </p:cNvSpPr>
          <p:nvPr>
            <p:ph type="title"/>
          </p:nvPr>
        </p:nvSpPr>
        <p:spPr/>
        <p:txBody>
          <a:bodyPr/>
          <a:lstStyle/>
          <a:p>
            <a:pPr algn="l"/>
            <a:r>
              <a:rPr lang="en-US" b="1" i="0" dirty="0">
                <a:solidFill>
                  <a:srgbClr val="1375B0"/>
                </a:solidFill>
                <a:effectLst/>
                <a:latin typeface="Nunito Sans" pitchFamily="2" charset="0"/>
              </a:rPr>
              <a:t>6. End User Database</a:t>
            </a:r>
          </a:p>
        </p:txBody>
      </p:sp>
      <p:sp>
        <p:nvSpPr>
          <p:cNvPr id="3" name="TextBox 2">
            <a:extLst>
              <a:ext uri="{FF2B5EF4-FFF2-40B4-BE49-F238E27FC236}">
                <a16:creationId xmlns:a16="http://schemas.microsoft.com/office/drawing/2014/main" id="{903CE94A-8412-4093-96C4-0652650CA41B}"/>
              </a:ext>
            </a:extLst>
          </p:cNvPr>
          <p:cNvSpPr txBox="1"/>
          <p:nvPr/>
        </p:nvSpPr>
        <p:spPr>
          <a:xfrm>
            <a:off x="641684" y="2294021"/>
            <a:ext cx="10956758" cy="1200329"/>
          </a:xfrm>
          <a:prstGeom prst="rect">
            <a:avLst/>
          </a:prstGeom>
          <a:noFill/>
        </p:spPr>
        <p:txBody>
          <a:bodyPr wrap="square" rtlCol="0">
            <a:spAutoFit/>
          </a:bodyPr>
          <a:lstStyle/>
          <a:p>
            <a:r>
              <a:rPr lang="en-US" b="0" i="0" dirty="0">
                <a:solidFill>
                  <a:srgbClr val="4D5968"/>
                </a:solidFill>
                <a:effectLst/>
                <a:latin typeface="Nunito Sans" pitchFamily="2" charset="0"/>
              </a:rPr>
              <a:t>The end-user is generally not worried about purchases or transactions at different levels and only understands the commodity, a program, or an application. It is, therefore, a collaborative database designed specifically for the end-user, as do the managers at various levels.</a:t>
            </a:r>
          </a:p>
          <a:p>
            <a:r>
              <a:rPr lang="en-US" b="0" i="0" dirty="0">
                <a:solidFill>
                  <a:srgbClr val="4D5968"/>
                </a:solidFill>
                <a:effectLst/>
                <a:latin typeface="Nunito Sans" pitchFamily="2" charset="0"/>
              </a:rPr>
              <a:t>This database offers a list of all the details.</a:t>
            </a:r>
            <a:endParaRPr lang="en-US" dirty="0"/>
          </a:p>
        </p:txBody>
      </p:sp>
      <p:graphicFrame>
        <p:nvGraphicFramePr>
          <p:cNvPr id="4" name="Table 4">
            <a:extLst>
              <a:ext uri="{FF2B5EF4-FFF2-40B4-BE49-F238E27FC236}">
                <a16:creationId xmlns:a16="http://schemas.microsoft.com/office/drawing/2014/main" id="{ED944FB2-4911-8288-6252-5E7EFE6389D2}"/>
              </a:ext>
            </a:extLst>
          </p:cNvPr>
          <p:cNvGraphicFramePr>
            <a:graphicFrameLocks noGrp="1"/>
          </p:cNvGraphicFramePr>
          <p:nvPr>
            <p:extLst>
              <p:ext uri="{D42A27DB-BD31-4B8C-83A1-F6EECF244321}">
                <p14:modId xmlns:p14="http://schemas.microsoft.com/office/powerpoint/2010/main" val="3229321620"/>
              </p:ext>
            </p:extLst>
          </p:nvPr>
        </p:nvGraphicFramePr>
        <p:xfrm>
          <a:off x="2032000" y="4207149"/>
          <a:ext cx="8128000" cy="1645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64157973"/>
                    </a:ext>
                  </a:extLst>
                </a:gridCol>
                <a:gridCol w="4064000">
                  <a:extLst>
                    <a:ext uri="{9D8B030D-6E8A-4147-A177-3AD203B41FA5}">
                      <a16:colId xmlns:a16="http://schemas.microsoft.com/office/drawing/2014/main" val="2199996934"/>
                    </a:ext>
                  </a:extLst>
                </a:gridCol>
              </a:tblGrid>
              <a:tr h="304443">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956939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Helps in the decision making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may cause loss of data or database failure</a:t>
                      </a:r>
                      <a:endParaRPr lang="en-US" b="0" dirty="0"/>
                    </a:p>
                  </a:txBody>
                  <a:tcPr/>
                </a:tc>
                <a:extLst>
                  <a:ext uri="{0D108BD9-81ED-4DB2-BD59-A6C34878D82A}">
                    <a16:rowId xmlns:a16="http://schemas.microsoft.com/office/drawing/2014/main" val="511046121"/>
                  </a:ext>
                </a:extLst>
              </a:tr>
              <a:tr h="370840">
                <a:tc>
                  <a:txBody>
                    <a:bodyPr/>
                    <a:lstStyle/>
                    <a:p>
                      <a:r>
                        <a:rPr lang="en-US" sz="1800" b="0" i="0" kern="1200" dirty="0">
                          <a:solidFill>
                            <a:schemeClr val="dk1"/>
                          </a:solidFill>
                          <a:effectLst/>
                          <a:latin typeface="+mn-lt"/>
                          <a:ea typeface="+mn-ea"/>
                          <a:cs typeface="+mn-cs"/>
                        </a:rPr>
                        <a:t> end users do not have to wait for approval from an IT governance body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complexity becomes an issue</a:t>
                      </a:r>
                    </a:p>
                    <a:p>
                      <a:endParaRPr lang="en-US" dirty="0"/>
                    </a:p>
                  </a:txBody>
                  <a:tcPr/>
                </a:tc>
                <a:extLst>
                  <a:ext uri="{0D108BD9-81ED-4DB2-BD59-A6C34878D82A}">
                    <a16:rowId xmlns:a16="http://schemas.microsoft.com/office/drawing/2014/main" val="432755860"/>
                  </a:ext>
                </a:extLst>
              </a:tr>
            </a:tbl>
          </a:graphicData>
        </a:graphic>
      </p:graphicFrame>
    </p:spTree>
    <p:extLst>
      <p:ext uri="{BB962C8B-B14F-4D97-AF65-F5344CB8AC3E}">
        <p14:creationId xmlns:p14="http://schemas.microsoft.com/office/powerpoint/2010/main" val="3101656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BBEB62-554E-50BF-12E9-552EA7D1E8CA}"/>
              </a:ext>
            </a:extLst>
          </p:cNvPr>
          <p:cNvPicPr>
            <a:picLocks noChangeAspect="1"/>
          </p:cNvPicPr>
          <p:nvPr/>
        </p:nvPicPr>
        <p:blipFill>
          <a:blip r:embed="rId2"/>
          <a:stretch>
            <a:fillRect/>
          </a:stretch>
        </p:blipFill>
        <p:spPr>
          <a:xfrm>
            <a:off x="2229853" y="507912"/>
            <a:ext cx="7178486" cy="5565017"/>
          </a:xfrm>
          <a:prstGeom prst="rect">
            <a:avLst/>
          </a:prstGeom>
        </p:spPr>
      </p:pic>
    </p:spTree>
    <p:extLst>
      <p:ext uri="{BB962C8B-B14F-4D97-AF65-F5344CB8AC3E}">
        <p14:creationId xmlns:p14="http://schemas.microsoft.com/office/powerpoint/2010/main" val="2650532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32D80-8CD7-3A34-00A0-E7043492E502}"/>
              </a:ext>
            </a:extLst>
          </p:cNvPr>
          <p:cNvSpPr>
            <a:spLocks noGrp="1"/>
          </p:cNvSpPr>
          <p:nvPr>
            <p:ph type="title"/>
          </p:nvPr>
        </p:nvSpPr>
        <p:spPr/>
        <p:txBody>
          <a:bodyPr/>
          <a:lstStyle/>
          <a:p>
            <a:r>
              <a:rPr lang="en-US" dirty="0"/>
              <a:t>TOPICS </a:t>
            </a:r>
          </a:p>
        </p:txBody>
      </p:sp>
      <p:sp>
        <p:nvSpPr>
          <p:cNvPr id="3" name="Content Placeholder 2">
            <a:extLst>
              <a:ext uri="{FF2B5EF4-FFF2-40B4-BE49-F238E27FC236}">
                <a16:creationId xmlns:a16="http://schemas.microsoft.com/office/drawing/2014/main" id="{0A65C0B8-610B-6DD9-8C8D-0992F40BBA6C}"/>
              </a:ext>
            </a:extLst>
          </p:cNvPr>
          <p:cNvSpPr>
            <a:spLocks noGrp="1"/>
          </p:cNvSpPr>
          <p:nvPr>
            <p:ph idx="1"/>
          </p:nvPr>
        </p:nvSpPr>
        <p:spPr/>
        <p:txBody>
          <a:bodyPr>
            <a:normAutofit/>
          </a:bodyPr>
          <a:lstStyle/>
          <a:p>
            <a:r>
              <a:rPr lang="en-US" dirty="0"/>
              <a:t>A. DIFFERENT USERS OF DBMS</a:t>
            </a:r>
          </a:p>
          <a:p>
            <a:r>
              <a:rPr lang="en-US" dirty="0"/>
              <a:t>B. DIFFERENT TYPES OF DBMS</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87825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8499-9F5F-C6F0-F780-9FF92A7282C7}"/>
              </a:ext>
            </a:extLst>
          </p:cNvPr>
          <p:cNvSpPr>
            <a:spLocks noGrp="1"/>
          </p:cNvSpPr>
          <p:nvPr>
            <p:ph type="title"/>
          </p:nvPr>
        </p:nvSpPr>
        <p:spPr/>
        <p:txBody>
          <a:bodyPr/>
          <a:lstStyle/>
          <a:p>
            <a:pPr algn="l"/>
            <a:r>
              <a:rPr lang="en-US" b="1" i="0" dirty="0">
                <a:solidFill>
                  <a:srgbClr val="1375B0"/>
                </a:solidFill>
                <a:effectLst/>
                <a:latin typeface="Nunito Sans" pitchFamily="2" charset="0"/>
              </a:rPr>
              <a:t>7. NoSQL Database</a:t>
            </a:r>
          </a:p>
        </p:txBody>
      </p:sp>
      <p:sp>
        <p:nvSpPr>
          <p:cNvPr id="3" name="TextBox 2">
            <a:extLst>
              <a:ext uri="{FF2B5EF4-FFF2-40B4-BE49-F238E27FC236}">
                <a16:creationId xmlns:a16="http://schemas.microsoft.com/office/drawing/2014/main" id="{903CE94A-8412-4093-96C4-0652650CA41B}"/>
              </a:ext>
            </a:extLst>
          </p:cNvPr>
          <p:cNvSpPr txBox="1"/>
          <p:nvPr/>
        </p:nvSpPr>
        <p:spPr>
          <a:xfrm>
            <a:off x="641684" y="2294021"/>
            <a:ext cx="10956758" cy="923330"/>
          </a:xfrm>
          <a:prstGeom prst="rect">
            <a:avLst/>
          </a:prstGeom>
          <a:noFill/>
        </p:spPr>
        <p:txBody>
          <a:bodyPr wrap="square" rtlCol="0">
            <a:spAutoFit/>
          </a:bodyPr>
          <a:lstStyle/>
          <a:p>
            <a:r>
              <a:rPr lang="en-US" b="0" i="0" dirty="0">
                <a:solidFill>
                  <a:srgbClr val="4D5968"/>
                </a:solidFill>
                <a:effectLst/>
                <a:latin typeface="Nunito Sans" pitchFamily="2" charset="0"/>
              </a:rPr>
              <a:t>These are used for large data sets. Certain big data performance problems are handled effectively by relational databases, and </a:t>
            </a:r>
            <a:r>
              <a:rPr lang="en-US" b="0" i="0" u="none" strike="noStrike" dirty="0">
                <a:solidFill>
                  <a:srgbClr val="E93F33"/>
                </a:solidFill>
                <a:effectLst/>
                <a:latin typeface="Nunito Sans" pitchFamily="2" charset="0"/>
                <a:hlinkClick r:id="rId2"/>
              </a:rPr>
              <a:t>NoSQL databases</a:t>
            </a:r>
            <a:r>
              <a:rPr lang="en-US" b="0" i="0" dirty="0">
                <a:solidFill>
                  <a:srgbClr val="4D5968"/>
                </a:solidFill>
                <a:effectLst/>
                <a:latin typeface="Nunito Sans" pitchFamily="2" charset="0"/>
              </a:rPr>
              <a:t> can easily address such problems. The analysis of large-size, unstructured information can be done very efficiently on several cloud virtual servers.</a:t>
            </a:r>
            <a:endParaRPr lang="en-US" dirty="0"/>
          </a:p>
        </p:txBody>
      </p:sp>
      <p:graphicFrame>
        <p:nvGraphicFramePr>
          <p:cNvPr id="4" name="Table 4">
            <a:extLst>
              <a:ext uri="{FF2B5EF4-FFF2-40B4-BE49-F238E27FC236}">
                <a16:creationId xmlns:a16="http://schemas.microsoft.com/office/drawing/2014/main" id="{45462710-4E73-A3D5-DB19-2D42139101EC}"/>
              </a:ext>
            </a:extLst>
          </p:cNvPr>
          <p:cNvGraphicFramePr>
            <a:graphicFrameLocks noGrp="1"/>
          </p:cNvGraphicFramePr>
          <p:nvPr>
            <p:extLst>
              <p:ext uri="{D42A27DB-BD31-4B8C-83A1-F6EECF244321}">
                <p14:modId xmlns:p14="http://schemas.microsoft.com/office/powerpoint/2010/main" val="3495188942"/>
              </p:ext>
            </p:extLst>
          </p:nvPr>
        </p:nvGraphicFramePr>
        <p:xfrm>
          <a:off x="2032000" y="4207149"/>
          <a:ext cx="8128000" cy="1645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64157973"/>
                    </a:ext>
                  </a:extLst>
                </a:gridCol>
                <a:gridCol w="4064000">
                  <a:extLst>
                    <a:ext uri="{9D8B030D-6E8A-4147-A177-3AD203B41FA5}">
                      <a16:colId xmlns:a16="http://schemas.microsoft.com/office/drawing/2014/main" val="2199996934"/>
                    </a:ext>
                  </a:extLst>
                </a:gridCol>
              </a:tblGrid>
              <a:tr h="304443">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956939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Handle large volumes of data at high speed with a scale-out architecture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may cause loss of data or database failure</a:t>
                      </a:r>
                      <a:endParaRPr lang="en-US" b="0" dirty="0"/>
                    </a:p>
                  </a:txBody>
                  <a:tcPr/>
                </a:tc>
                <a:extLst>
                  <a:ext uri="{0D108BD9-81ED-4DB2-BD59-A6C34878D82A}">
                    <a16:rowId xmlns:a16="http://schemas.microsoft.com/office/drawing/2014/main" val="511046121"/>
                  </a:ext>
                </a:extLst>
              </a:tr>
              <a:tr h="370840">
                <a:tc>
                  <a:txBody>
                    <a:bodyPr/>
                    <a:lstStyle/>
                    <a:p>
                      <a:r>
                        <a:rPr lang="en-US" sz="1800" b="0" i="0" kern="1200" dirty="0">
                          <a:solidFill>
                            <a:schemeClr val="dk1"/>
                          </a:solidFill>
                          <a:effectLst/>
                          <a:latin typeface="+mn-lt"/>
                          <a:ea typeface="+mn-ea"/>
                          <a:cs typeface="+mn-cs"/>
                        </a:rPr>
                        <a:t> end users do not have to wait for approval from an IT governance body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complexity becomes an issue</a:t>
                      </a:r>
                    </a:p>
                    <a:p>
                      <a:endParaRPr lang="en-US" dirty="0"/>
                    </a:p>
                  </a:txBody>
                  <a:tcPr/>
                </a:tc>
                <a:extLst>
                  <a:ext uri="{0D108BD9-81ED-4DB2-BD59-A6C34878D82A}">
                    <a16:rowId xmlns:a16="http://schemas.microsoft.com/office/drawing/2014/main" val="432755860"/>
                  </a:ext>
                </a:extLst>
              </a:tr>
            </a:tbl>
          </a:graphicData>
        </a:graphic>
      </p:graphicFrame>
    </p:spTree>
    <p:extLst>
      <p:ext uri="{BB962C8B-B14F-4D97-AF65-F5344CB8AC3E}">
        <p14:creationId xmlns:p14="http://schemas.microsoft.com/office/powerpoint/2010/main" val="1231009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E45C2D-0419-8534-E988-5B82F38CDE10}"/>
              </a:ext>
            </a:extLst>
          </p:cNvPr>
          <p:cNvPicPr>
            <a:picLocks noChangeAspect="1"/>
          </p:cNvPicPr>
          <p:nvPr/>
        </p:nvPicPr>
        <p:blipFill>
          <a:blip r:embed="rId2"/>
          <a:stretch>
            <a:fillRect/>
          </a:stretch>
        </p:blipFill>
        <p:spPr>
          <a:xfrm>
            <a:off x="2438400" y="702916"/>
            <a:ext cx="6719283" cy="5452167"/>
          </a:xfrm>
          <a:prstGeom prst="rect">
            <a:avLst/>
          </a:prstGeom>
        </p:spPr>
      </p:pic>
    </p:spTree>
    <p:extLst>
      <p:ext uri="{BB962C8B-B14F-4D97-AF65-F5344CB8AC3E}">
        <p14:creationId xmlns:p14="http://schemas.microsoft.com/office/powerpoint/2010/main" val="3064182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8499-9F5F-C6F0-F780-9FF92A7282C7}"/>
              </a:ext>
            </a:extLst>
          </p:cNvPr>
          <p:cNvSpPr>
            <a:spLocks noGrp="1"/>
          </p:cNvSpPr>
          <p:nvPr>
            <p:ph type="title"/>
          </p:nvPr>
        </p:nvSpPr>
        <p:spPr/>
        <p:txBody>
          <a:bodyPr/>
          <a:lstStyle/>
          <a:p>
            <a:pPr algn="l"/>
            <a:r>
              <a:rPr lang="en-US" b="1" i="0" dirty="0">
                <a:solidFill>
                  <a:srgbClr val="1375B0"/>
                </a:solidFill>
                <a:effectLst/>
                <a:latin typeface="Nunito Sans" pitchFamily="2" charset="0"/>
              </a:rPr>
              <a:t>8. Commercial Database</a:t>
            </a:r>
          </a:p>
        </p:txBody>
      </p:sp>
      <p:sp>
        <p:nvSpPr>
          <p:cNvPr id="3" name="TextBox 2">
            <a:extLst>
              <a:ext uri="{FF2B5EF4-FFF2-40B4-BE49-F238E27FC236}">
                <a16:creationId xmlns:a16="http://schemas.microsoft.com/office/drawing/2014/main" id="{903CE94A-8412-4093-96C4-0652650CA41B}"/>
              </a:ext>
            </a:extLst>
          </p:cNvPr>
          <p:cNvSpPr txBox="1"/>
          <p:nvPr/>
        </p:nvSpPr>
        <p:spPr>
          <a:xfrm>
            <a:off x="641684" y="2294021"/>
            <a:ext cx="10956758" cy="923330"/>
          </a:xfrm>
          <a:prstGeom prst="rect">
            <a:avLst/>
          </a:prstGeom>
          <a:noFill/>
        </p:spPr>
        <p:txBody>
          <a:bodyPr wrap="square" rtlCol="0">
            <a:spAutoFit/>
          </a:bodyPr>
          <a:lstStyle/>
          <a:p>
            <a:r>
              <a:rPr lang="en-US" b="0" i="0" dirty="0">
                <a:solidFill>
                  <a:srgbClr val="4D5968"/>
                </a:solidFill>
                <a:effectLst/>
                <a:latin typeface="Nunito Sans" pitchFamily="2" charset="0"/>
              </a:rPr>
              <a:t>These are the paid versions of the enormous databases designed for users who wish to access the information for assistance. These databases are specific subjects, and such huge information can not be maintained. Commercial links provide access to such databases.</a:t>
            </a:r>
            <a:endParaRPr lang="en-US" dirty="0"/>
          </a:p>
        </p:txBody>
      </p:sp>
      <p:graphicFrame>
        <p:nvGraphicFramePr>
          <p:cNvPr id="4" name="Table 4">
            <a:extLst>
              <a:ext uri="{FF2B5EF4-FFF2-40B4-BE49-F238E27FC236}">
                <a16:creationId xmlns:a16="http://schemas.microsoft.com/office/drawing/2014/main" id="{5AC0A1D6-8CF1-FE88-B984-DD8F1C8DB028}"/>
              </a:ext>
            </a:extLst>
          </p:cNvPr>
          <p:cNvGraphicFramePr>
            <a:graphicFrameLocks noGrp="1"/>
          </p:cNvGraphicFramePr>
          <p:nvPr>
            <p:extLst>
              <p:ext uri="{D42A27DB-BD31-4B8C-83A1-F6EECF244321}">
                <p14:modId xmlns:p14="http://schemas.microsoft.com/office/powerpoint/2010/main" val="889251750"/>
              </p:ext>
            </p:extLst>
          </p:nvPr>
        </p:nvGraphicFramePr>
        <p:xfrm>
          <a:off x="2032000" y="4207149"/>
          <a:ext cx="8128000" cy="1645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64157973"/>
                    </a:ext>
                  </a:extLst>
                </a:gridCol>
                <a:gridCol w="4064000">
                  <a:extLst>
                    <a:ext uri="{9D8B030D-6E8A-4147-A177-3AD203B41FA5}">
                      <a16:colId xmlns:a16="http://schemas.microsoft.com/office/drawing/2014/main" val="2199996934"/>
                    </a:ext>
                  </a:extLst>
                </a:gridCol>
              </a:tblGrid>
              <a:tr h="304443">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956939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Proven reliability and advanced security features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Increased Cost</a:t>
                      </a:r>
                      <a:endParaRPr lang="en-US" b="0" dirty="0"/>
                    </a:p>
                  </a:txBody>
                  <a:tcPr/>
                </a:tc>
                <a:extLst>
                  <a:ext uri="{0D108BD9-81ED-4DB2-BD59-A6C34878D82A}">
                    <a16:rowId xmlns:a16="http://schemas.microsoft.com/office/drawing/2014/main" val="511046121"/>
                  </a:ext>
                </a:extLst>
              </a:tr>
              <a:tr h="370840">
                <a:tc>
                  <a:txBody>
                    <a:bodyPr/>
                    <a:lstStyle/>
                    <a:p>
                      <a:r>
                        <a:rPr lang="en-US" sz="1800" b="0" i="0" kern="1200" dirty="0">
                          <a:solidFill>
                            <a:schemeClr val="dk1"/>
                          </a:solidFill>
                          <a:effectLst/>
                          <a:latin typeface="+mn-lt"/>
                          <a:ea typeface="+mn-ea"/>
                          <a:cs typeface="+mn-cs"/>
                        </a:rPr>
                        <a:t>Utmost performance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Technical staff requirement</a:t>
                      </a:r>
                    </a:p>
                    <a:p>
                      <a:endParaRPr lang="en-US" dirty="0"/>
                    </a:p>
                  </a:txBody>
                  <a:tcPr/>
                </a:tc>
                <a:extLst>
                  <a:ext uri="{0D108BD9-81ED-4DB2-BD59-A6C34878D82A}">
                    <a16:rowId xmlns:a16="http://schemas.microsoft.com/office/drawing/2014/main" val="432755860"/>
                  </a:ext>
                </a:extLst>
              </a:tr>
            </a:tbl>
          </a:graphicData>
        </a:graphic>
      </p:graphicFrame>
    </p:spTree>
    <p:extLst>
      <p:ext uri="{BB962C8B-B14F-4D97-AF65-F5344CB8AC3E}">
        <p14:creationId xmlns:p14="http://schemas.microsoft.com/office/powerpoint/2010/main" val="342285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0646D0-ECC0-AA9E-1B3D-44B0A608A448}"/>
              </a:ext>
            </a:extLst>
          </p:cNvPr>
          <p:cNvPicPr>
            <a:picLocks noChangeAspect="1"/>
          </p:cNvPicPr>
          <p:nvPr/>
        </p:nvPicPr>
        <p:blipFill>
          <a:blip r:embed="rId2"/>
          <a:stretch>
            <a:fillRect/>
          </a:stretch>
        </p:blipFill>
        <p:spPr>
          <a:xfrm>
            <a:off x="3176337" y="848625"/>
            <a:ext cx="5411619" cy="4782746"/>
          </a:xfrm>
          <a:prstGeom prst="rect">
            <a:avLst/>
          </a:prstGeom>
        </p:spPr>
      </p:pic>
    </p:spTree>
    <p:extLst>
      <p:ext uri="{BB962C8B-B14F-4D97-AF65-F5344CB8AC3E}">
        <p14:creationId xmlns:p14="http://schemas.microsoft.com/office/powerpoint/2010/main" val="4219732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8499-9F5F-C6F0-F780-9FF92A7282C7}"/>
              </a:ext>
            </a:extLst>
          </p:cNvPr>
          <p:cNvSpPr>
            <a:spLocks noGrp="1"/>
          </p:cNvSpPr>
          <p:nvPr>
            <p:ph type="title"/>
          </p:nvPr>
        </p:nvSpPr>
        <p:spPr/>
        <p:txBody>
          <a:bodyPr/>
          <a:lstStyle/>
          <a:p>
            <a:pPr algn="l"/>
            <a:r>
              <a:rPr lang="en-US" b="1" i="0" dirty="0">
                <a:solidFill>
                  <a:srgbClr val="1375B0"/>
                </a:solidFill>
                <a:effectLst/>
                <a:latin typeface="Nunito Sans" pitchFamily="2" charset="0"/>
              </a:rPr>
              <a:t>9. Personal Database</a:t>
            </a:r>
          </a:p>
        </p:txBody>
      </p:sp>
      <p:sp>
        <p:nvSpPr>
          <p:cNvPr id="3" name="TextBox 2">
            <a:extLst>
              <a:ext uri="{FF2B5EF4-FFF2-40B4-BE49-F238E27FC236}">
                <a16:creationId xmlns:a16="http://schemas.microsoft.com/office/drawing/2014/main" id="{903CE94A-8412-4093-96C4-0652650CA41B}"/>
              </a:ext>
            </a:extLst>
          </p:cNvPr>
          <p:cNvSpPr txBox="1"/>
          <p:nvPr/>
        </p:nvSpPr>
        <p:spPr>
          <a:xfrm>
            <a:off x="641684" y="2294021"/>
            <a:ext cx="10956758" cy="646331"/>
          </a:xfrm>
          <a:prstGeom prst="rect">
            <a:avLst/>
          </a:prstGeom>
          <a:noFill/>
        </p:spPr>
        <p:txBody>
          <a:bodyPr wrap="square" rtlCol="0">
            <a:spAutoFit/>
          </a:bodyPr>
          <a:lstStyle/>
          <a:p>
            <a:r>
              <a:rPr lang="en-US" b="0" i="0" dirty="0">
                <a:solidFill>
                  <a:srgbClr val="4D5968"/>
                </a:solidFill>
                <a:effectLst/>
                <a:latin typeface="Nunito Sans" pitchFamily="2" charset="0"/>
              </a:rPr>
              <a:t>Data is collected and stored on small and easily manageable personal computers. The data are usually used by the same company department and are viewed by a small number of individuals.</a:t>
            </a:r>
            <a:endParaRPr lang="en-US" dirty="0"/>
          </a:p>
        </p:txBody>
      </p:sp>
      <p:graphicFrame>
        <p:nvGraphicFramePr>
          <p:cNvPr id="4" name="Table 4">
            <a:extLst>
              <a:ext uri="{FF2B5EF4-FFF2-40B4-BE49-F238E27FC236}">
                <a16:creationId xmlns:a16="http://schemas.microsoft.com/office/drawing/2014/main" id="{5CDDF5F4-4ABB-1AFA-4B86-ED3A67A92DC7}"/>
              </a:ext>
            </a:extLst>
          </p:cNvPr>
          <p:cNvGraphicFramePr>
            <a:graphicFrameLocks noGrp="1"/>
          </p:cNvGraphicFramePr>
          <p:nvPr>
            <p:extLst>
              <p:ext uri="{D42A27DB-BD31-4B8C-83A1-F6EECF244321}">
                <p14:modId xmlns:p14="http://schemas.microsoft.com/office/powerpoint/2010/main" val="1359975551"/>
              </p:ext>
            </p:extLst>
          </p:nvPr>
        </p:nvGraphicFramePr>
        <p:xfrm>
          <a:off x="2032000" y="4207149"/>
          <a:ext cx="8128000" cy="1920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64157973"/>
                    </a:ext>
                  </a:extLst>
                </a:gridCol>
                <a:gridCol w="4064000">
                  <a:extLst>
                    <a:ext uri="{9D8B030D-6E8A-4147-A177-3AD203B41FA5}">
                      <a16:colId xmlns:a16="http://schemas.microsoft.com/office/drawing/2014/main" val="2199996934"/>
                    </a:ext>
                  </a:extLst>
                </a:gridCol>
              </a:tblGrid>
              <a:tr h="304443">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956939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Integrity of data and faster processing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Fewer amounts of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txBody>
                  <a:tcPr/>
                </a:tc>
                <a:extLst>
                  <a:ext uri="{0D108BD9-81ED-4DB2-BD59-A6C34878D82A}">
                    <a16:rowId xmlns:a16="http://schemas.microsoft.com/office/drawing/2014/main" val="511046121"/>
                  </a:ext>
                </a:extLst>
              </a:tr>
              <a:tr h="370840">
                <a:tc>
                  <a:txBody>
                    <a:bodyPr/>
                    <a:lstStyle/>
                    <a:p>
                      <a:r>
                        <a:rPr lang="en-US" sz="1800" b="0" i="0" kern="1200" dirty="0">
                          <a:solidFill>
                            <a:schemeClr val="dk1"/>
                          </a:solidFill>
                          <a:effectLst/>
                          <a:latin typeface="+mn-lt"/>
                          <a:ea typeface="+mn-ea"/>
                          <a:cs typeface="+mn-cs"/>
                        </a:rPr>
                        <a:t>Security of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 connectivity for external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dk1"/>
                        </a:solidFill>
                        <a:effectLst/>
                        <a:latin typeface="+mn-lt"/>
                        <a:ea typeface="+mn-ea"/>
                        <a:cs typeface="+mn-cs"/>
                      </a:endParaRPr>
                    </a:p>
                    <a:p>
                      <a:endParaRPr lang="en-US" dirty="0"/>
                    </a:p>
                  </a:txBody>
                  <a:tcPr/>
                </a:tc>
                <a:extLst>
                  <a:ext uri="{0D108BD9-81ED-4DB2-BD59-A6C34878D82A}">
                    <a16:rowId xmlns:a16="http://schemas.microsoft.com/office/drawing/2014/main" val="432755860"/>
                  </a:ext>
                </a:extLst>
              </a:tr>
            </a:tbl>
          </a:graphicData>
        </a:graphic>
      </p:graphicFrame>
    </p:spTree>
    <p:extLst>
      <p:ext uri="{BB962C8B-B14F-4D97-AF65-F5344CB8AC3E}">
        <p14:creationId xmlns:p14="http://schemas.microsoft.com/office/powerpoint/2010/main" val="1568132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E88DDD-E5F3-11CD-34BB-C147093BE960}"/>
              </a:ext>
            </a:extLst>
          </p:cNvPr>
          <p:cNvPicPr>
            <a:picLocks noChangeAspect="1"/>
          </p:cNvPicPr>
          <p:nvPr/>
        </p:nvPicPr>
        <p:blipFill>
          <a:blip r:embed="rId2"/>
          <a:stretch>
            <a:fillRect/>
          </a:stretch>
        </p:blipFill>
        <p:spPr>
          <a:xfrm>
            <a:off x="2035931" y="1459833"/>
            <a:ext cx="8120138" cy="4232838"/>
          </a:xfrm>
          <a:prstGeom prst="rect">
            <a:avLst/>
          </a:prstGeom>
        </p:spPr>
      </p:pic>
    </p:spTree>
    <p:extLst>
      <p:ext uri="{BB962C8B-B14F-4D97-AF65-F5344CB8AC3E}">
        <p14:creationId xmlns:p14="http://schemas.microsoft.com/office/powerpoint/2010/main" val="951443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8499-9F5F-C6F0-F780-9FF92A7282C7}"/>
              </a:ext>
            </a:extLst>
          </p:cNvPr>
          <p:cNvSpPr>
            <a:spLocks noGrp="1"/>
          </p:cNvSpPr>
          <p:nvPr>
            <p:ph type="title"/>
          </p:nvPr>
        </p:nvSpPr>
        <p:spPr/>
        <p:txBody>
          <a:bodyPr/>
          <a:lstStyle/>
          <a:p>
            <a:pPr algn="l"/>
            <a:r>
              <a:rPr lang="en-US" b="1" i="0" dirty="0">
                <a:solidFill>
                  <a:srgbClr val="1375B0"/>
                </a:solidFill>
                <a:effectLst/>
                <a:latin typeface="Nunito Sans" pitchFamily="2" charset="0"/>
              </a:rPr>
              <a:t>10. Operational Database</a:t>
            </a:r>
          </a:p>
        </p:txBody>
      </p:sp>
      <p:sp>
        <p:nvSpPr>
          <p:cNvPr id="3" name="TextBox 2">
            <a:extLst>
              <a:ext uri="{FF2B5EF4-FFF2-40B4-BE49-F238E27FC236}">
                <a16:creationId xmlns:a16="http://schemas.microsoft.com/office/drawing/2014/main" id="{903CE94A-8412-4093-96C4-0652650CA41B}"/>
              </a:ext>
            </a:extLst>
          </p:cNvPr>
          <p:cNvSpPr txBox="1"/>
          <p:nvPr/>
        </p:nvSpPr>
        <p:spPr>
          <a:xfrm>
            <a:off x="641684" y="2294021"/>
            <a:ext cx="10956758" cy="646331"/>
          </a:xfrm>
          <a:prstGeom prst="rect">
            <a:avLst/>
          </a:prstGeom>
          <a:noFill/>
        </p:spPr>
        <p:txBody>
          <a:bodyPr wrap="square" rtlCol="0">
            <a:spAutoFit/>
          </a:bodyPr>
          <a:lstStyle/>
          <a:p>
            <a:r>
              <a:rPr lang="en-US" b="0" i="0" dirty="0">
                <a:solidFill>
                  <a:srgbClr val="4D5968"/>
                </a:solidFill>
                <a:effectLst/>
                <a:latin typeface="Nunito Sans" pitchFamily="2" charset="0"/>
              </a:rPr>
              <a:t>In this folder, information on a company’s operations is stored. These databases are needed for functional lines such as marketing, employee relationships, customer service, etc.</a:t>
            </a:r>
            <a:endParaRPr lang="en-US" dirty="0"/>
          </a:p>
        </p:txBody>
      </p:sp>
      <p:graphicFrame>
        <p:nvGraphicFramePr>
          <p:cNvPr id="4" name="Table 4">
            <a:extLst>
              <a:ext uri="{FF2B5EF4-FFF2-40B4-BE49-F238E27FC236}">
                <a16:creationId xmlns:a16="http://schemas.microsoft.com/office/drawing/2014/main" id="{6E653A09-10B6-3E34-0A87-70C65B28AF27}"/>
              </a:ext>
            </a:extLst>
          </p:cNvPr>
          <p:cNvGraphicFramePr>
            <a:graphicFrameLocks noGrp="1"/>
          </p:cNvGraphicFramePr>
          <p:nvPr>
            <p:extLst>
              <p:ext uri="{D42A27DB-BD31-4B8C-83A1-F6EECF244321}">
                <p14:modId xmlns:p14="http://schemas.microsoft.com/office/powerpoint/2010/main" val="4266952329"/>
              </p:ext>
            </p:extLst>
          </p:nvPr>
        </p:nvGraphicFramePr>
        <p:xfrm>
          <a:off x="2062480" y="3757970"/>
          <a:ext cx="8128000" cy="2194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64157973"/>
                    </a:ext>
                  </a:extLst>
                </a:gridCol>
                <a:gridCol w="4064000">
                  <a:extLst>
                    <a:ext uri="{9D8B030D-6E8A-4147-A177-3AD203B41FA5}">
                      <a16:colId xmlns:a16="http://schemas.microsoft.com/office/drawing/2014/main" val="2199996934"/>
                    </a:ext>
                  </a:extLst>
                </a:gridCol>
              </a:tblGrid>
              <a:tr h="304443">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956939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greatly versatile and accommodate distributed systems like NoSQL, SQL, New SQL Databases.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installation process requires time and effort </a:t>
                      </a:r>
                      <a:endParaRPr lang="en-US" b="0" dirty="0"/>
                    </a:p>
                  </a:txBody>
                  <a:tcPr/>
                </a:tc>
                <a:extLst>
                  <a:ext uri="{0D108BD9-81ED-4DB2-BD59-A6C34878D82A}">
                    <a16:rowId xmlns:a16="http://schemas.microsoft.com/office/drawing/2014/main" val="511046121"/>
                  </a:ext>
                </a:extLst>
              </a:tr>
              <a:tr h="370840">
                <a:tc>
                  <a:txBody>
                    <a:bodyPr/>
                    <a:lstStyle/>
                    <a:p>
                      <a:r>
                        <a:rPr lang="en-US" sz="1800" b="0" i="0" kern="1200">
                          <a:solidFill>
                            <a:schemeClr val="dk1"/>
                          </a:solidFill>
                          <a:effectLst/>
                          <a:latin typeface="+mn-lt"/>
                          <a:ea typeface="+mn-ea"/>
                          <a:cs typeface="+mn-cs"/>
                        </a:rPr>
                        <a:t>These systems are highly available, fault-tolerant and highly scalable </a:t>
                      </a:r>
                      <a:endParaRPr lang="en-US" sz="1800" b="0"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Huge Size and Database Failure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dk1"/>
                        </a:solidFill>
                        <a:effectLst/>
                        <a:latin typeface="+mn-lt"/>
                        <a:ea typeface="+mn-ea"/>
                        <a:cs typeface="+mn-cs"/>
                      </a:endParaRPr>
                    </a:p>
                    <a:p>
                      <a:endParaRPr lang="en-US" dirty="0"/>
                    </a:p>
                  </a:txBody>
                  <a:tcPr/>
                </a:tc>
                <a:extLst>
                  <a:ext uri="{0D108BD9-81ED-4DB2-BD59-A6C34878D82A}">
                    <a16:rowId xmlns:a16="http://schemas.microsoft.com/office/drawing/2014/main" val="432755860"/>
                  </a:ext>
                </a:extLst>
              </a:tr>
            </a:tbl>
          </a:graphicData>
        </a:graphic>
      </p:graphicFrame>
    </p:spTree>
    <p:extLst>
      <p:ext uri="{BB962C8B-B14F-4D97-AF65-F5344CB8AC3E}">
        <p14:creationId xmlns:p14="http://schemas.microsoft.com/office/powerpoint/2010/main" val="518964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1EABF0-EE0A-C9ED-8B16-BD8A06B8E924}"/>
              </a:ext>
            </a:extLst>
          </p:cNvPr>
          <p:cNvPicPr>
            <a:picLocks noChangeAspect="1"/>
          </p:cNvPicPr>
          <p:nvPr/>
        </p:nvPicPr>
        <p:blipFill>
          <a:blip r:embed="rId2"/>
          <a:stretch>
            <a:fillRect/>
          </a:stretch>
        </p:blipFill>
        <p:spPr>
          <a:xfrm>
            <a:off x="1833591" y="683806"/>
            <a:ext cx="8524818" cy="5490388"/>
          </a:xfrm>
          <a:prstGeom prst="rect">
            <a:avLst/>
          </a:prstGeom>
        </p:spPr>
      </p:pic>
    </p:spTree>
    <p:extLst>
      <p:ext uri="{BB962C8B-B14F-4D97-AF65-F5344CB8AC3E}">
        <p14:creationId xmlns:p14="http://schemas.microsoft.com/office/powerpoint/2010/main" val="3155533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035AF-6396-0EB2-2BB8-3452FCDFFF0B}"/>
              </a:ext>
            </a:extLst>
          </p:cNvPr>
          <p:cNvSpPr>
            <a:spLocks noGrp="1"/>
          </p:cNvSpPr>
          <p:nvPr>
            <p:ph type="title"/>
          </p:nvPr>
        </p:nvSpPr>
        <p:spPr>
          <a:xfrm>
            <a:off x="1257701" y="657444"/>
            <a:ext cx="10058400" cy="1450757"/>
          </a:xfrm>
        </p:spPr>
        <p:txBody>
          <a:bodyPr>
            <a:normAutofit/>
          </a:bodyPr>
          <a:lstStyle/>
          <a:p>
            <a:r>
              <a:rPr lang="en-US" sz="4400" dirty="0"/>
              <a:t>A. DIFFERENT USERS OF DBMS</a:t>
            </a:r>
            <a:br>
              <a:rPr lang="en-US" sz="4400" dirty="0"/>
            </a:br>
            <a:endParaRPr lang="en-US" sz="4400" dirty="0"/>
          </a:p>
        </p:txBody>
      </p:sp>
      <p:sp>
        <p:nvSpPr>
          <p:cNvPr id="3" name="Content Placeholder 2">
            <a:extLst>
              <a:ext uri="{FF2B5EF4-FFF2-40B4-BE49-F238E27FC236}">
                <a16:creationId xmlns:a16="http://schemas.microsoft.com/office/drawing/2014/main" id="{111CBCAB-5A4C-E373-87A1-EBE51298AABE}"/>
              </a:ext>
            </a:extLst>
          </p:cNvPr>
          <p:cNvSpPr>
            <a:spLocks noGrp="1"/>
          </p:cNvSpPr>
          <p:nvPr>
            <p:ph idx="1"/>
          </p:nvPr>
        </p:nvSpPr>
        <p:spPr>
          <a:xfrm>
            <a:off x="1097280" y="2108201"/>
            <a:ext cx="10058400" cy="4228431"/>
          </a:xfrm>
        </p:spPr>
        <p:txBody>
          <a:bodyPr>
            <a:normAutofit/>
          </a:bodyPr>
          <a:lstStyle/>
          <a:p>
            <a:pPr marL="0" indent="0" algn="l" fontAlgn="base">
              <a:buNone/>
            </a:pPr>
            <a:r>
              <a:rPr lang="en-US" b="1" i="0" dirty="0">
                <a:solidFill>
                  <a:srgbClr val="273239"/>
                </a:solidFill>
                <a:effectLst/>
                <a:latin typeface="urw-din"/>
              </a:rPr>
              <a:t>1.Database Administrator (DBA) :</a:t>
            </a:r>
            <a:br>
              <a:rPr lang="en-US" dirty="0"/>
            </a:br>
            <a:r>
              <a:rPr lang="en-US" b="0" i="0" dirty="0">
                <a:solidFill>
                  <a:srgbClr val="273239"/>
                </a:solidFill>
                <a:effectLst/>
                <a:latin typeface="urw-din"/>
              </a:rPr>
              <a:t>Database Administrator (DBA) is a person/team who defines the schema and also controls the 3 levels of database.</a:t>
            </a:r>
            <a:br>
              <a:rPr lang="en-US" dirty="0"/>
            </a:br>
            <a:r>
              <a:rPr lang="en-US" b="0" i="0" dirty="0">
                <a:solidFill>
                  <a:srgbClr val="273239"/>
                </a:solidFill>
                <a:effectLst/>
                <a:latin typeface="urw-din"/>
              </a:rPr>
              <a:t>The DBA will then create a new account id and password for the user if he/she need to access the data base.</a:t>
            </a:r>
            <a:br>
              <a:rPr lang="en-US" dirty="0"/>
            </a:br>
            <a:r>
              <a:rPr lang="en-US" b="0" i="0" dirty="0">
                <a:solidFill>
                  <a:srgbClr val="273239"/>
                </a:solidFill>
                <a:effectLst/>
                <a:latin typeface="urw-din"/>
              </a:rPr>
              <a:t>DBA is also responsible for providing security to the data base and he allows only the authorized users to access/modify the data base.</a:t>
            </a:r>
          </a:p>
          <a:p>
            <a:pPr algn="l" fontAlgn="base">
              <a:buFont typeface="Arial" panose="020B0604020202020204" pitchFamily="34" charset="0"/>
              <a:buChar char="•"/>
            </a:pPr>
            <a:r>
              <a:rPr lang="en-US" b="0" i="0" dirty="0">
                <a:solidFill>
                  <a:srgbClr val="273239"/>
                </a:solidFill>
                <a:effectLst/>
                <a:latin typeface="urw-din"/>
              </a:rPr>
              <a:t>DBA also monitors the recovery and back up and provide technical support.</a:t>
            </a:r>
          </a:p>
          <a:p>
            <a:pPr algn="l" fontAlgn="base">
              <a:buFont typeface="Arial" panose="020B0604020202020204" pitchFamily="34" charset="0"/>
              <a:buChar char="•"/>
            </a:pPr>
            <a:r>
              <a:rPr lang="en-US" b="0" i="0" dirty="0">
                <a:solidFill>
                  <a:srgbClr val="273239"/>
                </a:solidFill>
                <a:effectLst/>
                <a:latin typeface="urw-din"/>
              </a:rPr>
              <a:t>The DBA has a DBA account in the DBMS which called a system or superuser account.</a:t>
            </a:r>
          </a:p>
          <a:p>
            <a:pPr algn="l" fontAlgn="base">
              <a:buFont typeface="Arial" panose="020B0604020202020204" pitchFamily="34" charset="0"/>
              <a:buChar char="•"/>
            </a:pPr>
            <a:r>
              <a:rPr lang="en-US" b="0" i="0" dirty="0">
                <a:solidFill>
                  <a:srgbClr val="273239"/>
                </a:solidFill>
                <a:effectLst/>
                <a:latin typeface="urw-din"/>
              </a:rPr>
              <a:t>DBA repairs damage caused due to hardware and/or software failures.</a:t>
            </a:r>
          </a:p>
          <a:p>
            <a:endParaRPr lang="en-US" b="1" dirty="0"/>
          </a:p>
        </p:txBody>
      </p:sp>
    </p:spTree>
    <p:extLst>
      <p:ext uri="{BB962C8B-B14F-4D97-AF65-F5344CB8AC3E}">
        <p14:creationId xmlns:p14="http://schemas.microsoft.com/office/powerpoint/2010/main" val="366626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61BB83-A628-2F76-26E5-7D4E48AD899A}"/>
              </a:ext>
            </a:extLst>
          </p:cNvPr>
          <p:cNvSpPr txBox="1"/>
          <p:nvPr/>
        </p:nvSpPr>
        <p:spPr>
          <a:xfrm>
            <a:off x="465221" y="352926"/>
            <a:ext cx="11245516" cy="3539430"/>
          </a:xfrm>
          <a:prstGeom prst="rect">
            <a:avLst/>
          </a:prstGeom>
          <a:noFill/>
        </p:spPr>
        <p:txBody>
          <a:bodyPr wrap="square" rtlCol="0">
            <a:spAutoFit/>
          </a:bodyPr>
          <a:lstStyle/>
          <a:p>
            <a:r>
              <a:rPr lang="en-US" sz="2800" b="1" i="0" dirty="0">
                <a:solidFill>
                  <a:srgbClr val="273239"/>
                </a:solidFill>
                <a:effectLst/>
                <a:latin typeface="urw-din"/>
              </a:rPr>
              <a:t>2.Naive / Parametric End Users :</a:t>
            </a:r>
            <a:br>
              <a:rPr lang="en-US" sz="2800" b="0" i="0" dirty="0">
                <a:solidFill>
                  <a:srgbClr val="273239"/>
                </a:solidFill>
                <a:effectLst/>
                <a:latin typeface="urw-din"/>
              </a:rPr>
            </a:br>
            <a:r>
              <a:rPr lang="en-US" sz="2800" b="0" i="0" dirty="0">
                <a:solidFill>
                  <a:srgbClr val="273239"/>
                </a:solidFill>
                <a:effectLst/>
                <a:latin typeface="urw-din"/>
              </a:rPr>
              <a:t>Parametric End Users are the unsophisticated who don’t have any DBMS knowledge but they frequently use the data base applications in their daily life to get the desired </a:t>
            </a:r>
            <a:r>
              <a:rPr lang="en-US" sz="2800" b="0" i="0" dirty="0" err="1">
                <a:solidFill>
                  <a:srgbClr val="273239"/>
                </a:solidFill>
                <a:effectLst/>
                <a:latin typeface="urw-din"/>
              </a:rPr>
              <a:t>results.For</a:t>
            </a:r>
            <a:r>
              <a:rPr lang="en-US" sz="2800" b="0" i="0" dirty="0">
                <a:solidFill>
                  <a:srgbClr val="273239"/>
                </a:solidFill>
                <a:effectLst/>
                <a:latin typeface="urw-din"/>
              </a:rPr>
              <a:t> examples, Railway’s ticket booking users are naive users. Clerks in any bank is a naive user because they don’t have any DBMS knowledge but they still use the database and perform their given task.</a:t>
            </a:r>
          </a:p>
          <a:p>
            <a:endParaRPr lang="en-US" sz="2800" dirty="0"/>
          </a:p>
        </p:txBody>
      </p:sp>
    </p:spTree>
    <p:extLst>
      <p:ext uri="{BB962C8B-B14F-4D97-AF65-F5344CB8AC3E}">
        <p14:creationId xmlns:p14="http://schemas.microsoft.com/office/powerpoint/2010/main" val="367201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4A6182-E25B-97F2-A4C0-E52FE699A070}"/>
              </a:ext>
            </a:extLst>
          </p:cNvPr>
          <p:cNvSpPr txBox="1"/>
          <p:nvPr/>
        </p:nvSpPr>
        <p:spPr>
          <a:xfrm>
            <a:off x="288758" y="240632"/>
            <a:ext cx="11662610" cy="4154984"/>
          </a:xfrm>
          <a:prstGeom prst="rect">
            <a:avLst/>
          </a:prstGeom>
          <a:noFill/>
        </p:spPr>
        <p:txBody>
          <a:bodyPr wrap="square" rtlCol="0">
            <a:spAutoFit/>
          </a:bodyPr>
          <a:lstStyle/>
          <a:p>
            <a:pPr algn="l" fontAlgn="base"/>
            <a:r>
              <a:rPr lang="en-US" sz="2400" b="1" i="0" dirty="0">
                <a:solidFill>
                  <a:srgbClr val="273239"/>
                </a:solidFill>
                <a:effectLst/>
                <a:latin typeface="urw-din"/>
              </a:rPr>
              <a:t>3.System Analyst :</a:t>
            </a:r>
            <a:br>
              <a:rPr lang="en-US" sz="2400" b="0" i="0" dirty="0">
                <a:solidFill>
                  <a:srgbClr val="273239"/>
                </a:solidFill>
                <a:effectLst/>
                <a:latin typeface="urw-din"/>
              </a:rPr>
            </a:br>
            <a:r>
              <a:rPr lang="en-US" sz="2400" b="0" i="0" dirty="0">
                <a:solidFill>
                  <a:srgbClr val="273239"/>
                </a:solidFill>
                <a:effectLst/>
                <a:latin typeface="urw-din"/>
              </a:rPr>
              <a:t>System Analyst is a user who analyzes the requirements of parametric end users. They check whether all the requirements of end users are satisfied.</a:t>
            </a:r>
          </a:p>
          <a:p>
            <a:pPr algn="l" fontAlgn="base"/>
            <a:br>
              <a:rPr lang="en-US" sz="2400" b="0" i="0" dirty="0">
                <a:solidFill>
                  <a:srgbClr val="273239"/>
                </a:solidFill>
                <a:effectLst/>
                <a:latin typeface="urw-din"/>
              </a:rPr>
            </a:br>
            <a:endParaRPr lang="en-US" sz="2400" b="0" i="0" dirty="0">
              <a:solidFill>
                <a:srgbClr val="273239"/>
              </a:solidFill>
              <a:effectLst/>
              <a:latin typeface="urw-din"/>
            </a:endParaRPr>
          </a:p>
          <a:p>
            <a:pPr algn="l" fontAlgn="base"/>
            <a:r>
              <a:rPr lang="en-US" sz="2400" dirty="0">
                <a:solidFill>
                  <a:srgbClr val="273239"/>
                </a:solidFill>
                <a:latin typeface="urw-din"/>
              </a:rPr>
              <a:t>4.</a:t>
            </a:r>
            <a:r>
              <a:rPr lang="en-US" sz="2400" b="1" i="0" dirty="0">
                <a:solidFill>
                  <a:srgbClr val="273239"/>
                </a:solidFill>
                <a:effectLst/>
                <a:latin typeface="urw-din"/>
              </a:rPr>
              <a:t>Sophisticated Users :</a:t>
            </a:r>
            <a:br>
              <a:rPr lang="en-US" sz="2400" b="0" i="0" dirty="0">
                <a:solidFill>
                  <a:srgbClr val="273239"/>
                </a:solidFill>
                <a:effectLst/>
                <a:latin typeface="urw-din"/>
              </a:rPr>
            </a:br>
            <a:r>
              <a:rPr lang="en-US" sz="2400" b="0" i="0" dirty="0">
                <a:solidFill>
                  <a:srgbClr val="273239"/>
                </a:solidFill>
                <a:effectLst/>
                <a:latin typeface="urw-din"/>
              </a:rPr>
              <a:t>Sophisticated users can be engineers, scientists, business analyst, who are familiar with the database. They can develop their own data base applications according to their requirement. They don’t write the program code but they interact the data base by writing SQL queries directly through the query processor.</a:t>
            </a:r>
          </a:p>
          <a:p>
            <a:endParaRPr lang="en-US" sz="2400" dirty="0"/>
          </a:p>
        </p:txBody>
      </p:sp>
    </p:spTree>
    <p:extLst>
      <p:ext uri="{BB962C8B-B14F-4D97-AF65-F5344CB8AC3E}">
        <p14:creationId xmlns:p14="http://schemas.microsoft.com/office/powerpoint/2010/main" val="824800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CDB41D-42F7-06A9-4B7B-2B650497F1B2}"/>
              </a:ext>
            </a:extLst>
          </p:cNvPr>
          <p:cNvSpPr txBox="1"/>
          <p:nvPr/>
        </p:nvSpPr>
        <p:spPr>
          <a:xfrm>
            <a:off x="433137" y="336884"/>
            <a:ext cx="11261558" cy="6001643"/>
          </a:xfrm>
          <a:prstGeom prst="rect">
            <a:avLst/>
          </a:prstGeom>
          <a:noFill/>
        </p:spPr>
        <p:txBody>
          <a:bodyPr wrap="square" rtlCol="0">
            <a:spAutoFit/>
          </a:bodyPr>
          <a:lstStyle/>
          <a:p>
            <a:r>
              <a:rPr lang="en-US" sz="2400" b="1" i="0" dirty="0">
                <a:solidFill>
                  <a:srgbClr val="273239"/>
                </a:solidFill>
                <a:effectLst/>
                <a:latin typeface="urw-din"/>
              </a:rPr>
              <a:t>5.Data Base Designers :</a:t>
            </a:r>
            <a:br>
              <a:rPr lang="en-US" sz="2400" b="0" i="0" dirty="0">
                <a:solidFill>
                  <a:srgbClr val="273239"/>
                </a:solidFill>
                <a:effectLst/>
                <a:latin typeface="urw-din"/>
              </a:rPr>
            </a:br>
            <a:r>
              <a:rPr lang="en-US" sz="2400" b="0" i="0" dirty="0">
                <a:solidFill>
                  <a:srgbClr val="273239"/>
                </a:solidFill>
                <a:effectLst/>
                <a:latin typeface="urw-din"/>
              </a:rPr>
              <a:t>Data Base Designers are the users who design the structure of data base which includes tables, indexes, views, constraints, triggers, stored procedures. He/she controls what data must be stored and how the data items to be related.</a:t>
            </a:r>
          </a:p>
          <a:p>
            <a:endParaRPr lang="en-US" sz="2400" dirty="0"/>
          </a:p>
          <a:p>
            <a:r>
              <a:rPr lang="en-US" sz="2400" b="1" i="0" dirty="0">
                <a:solidFill>
                  <a:srgbClr val="273239"/>
                </a:solidFill>
                <a:effectLst/>
                <a:latin typeface="urw-din"/>
              </a:rPr>
              <a:t>6.Application Program :</a:t>
            </a:r>
            <a:br>
              <a:rPr lang="en-US" sz="2400" b="0" i="0" dirty="0">
                <a:solidFill>
                  <a:srgbClr val="273239"/>
                </a:solidFill>
                <a:effectLst/>
                <a:latin typeface="urw-din"/>
              </a:rPr>
            </a:br>
            <a:r>
              <a:rPr lang="en-US" sz="2400" b="0" i="0" dirty="0">
                <a:solidFill>
                  <a:srgbClr val="273239"/>
                </a:solidFill>
                <a:effectLst/>
                <a:latin typeface="urw-din"/>
              </a:rPr>
              <a:t>Application Program are the back end programmers who writes the code for the application programs. They are the computer professionals. These programs could be written in Programming languages such as Visual Basic, Developer, C, FORTRAN, COBOL etc.</a:t>
            </a:r>
          </a:p>
          <a:p>
            <a:endParaRPr lang="en-US" sz="2400" dirty="0"/>
          </a:p>
          <a:p>
            <a:r>
              <a:rPr lang="en-US" sz="2400" b="1" i="0" dirty="0">
                <a:solidFill>
                  <a:srgbClr val="273239"/>
                </a:solidFill>
                <a:effectLst/>
                <a:latin typeface="urw-din"/>
              </a:rPr>
              <a:t>7.Casual Users / Temporary Users :</a:t>
            </a:r>
            <a:br>
              <a:rPr lang="en-US" sz="2400" b="0" i="0" dirty="0">
                <a:solidFill>
                  <a:srgbClr val="273239"/>
                </a:solidFill>
                <a:effectLst/>
                <a:latin typeface="urw-din"/>
              </a:rPr>
            </a:br>
            <a:r>
              <a:rPr lang="en-US" sz="2400" b="0" i="0" dirty="0">
                <a:solidFill>
                  <a:srgbClr val="273239"/>
                </a:solidFill>
                <a:effectLst/>
                <a:latin typeface="urw-din"/>
              </a:rPr>
              <a:t>Casual Users are the users who occasionally use/access the data base but each time when they access the data base they require the new information, for example, Middle or higher level manager.</a:t>
            </a:r>
          </a:p>
          <a:p>
            <a:endParaRPr lang="en-US" sz="2400" dirty="0"/>
          </a:p>
        </p:txBody>
      </p:sp>
    </p:spTree>
    <p:extLst>
      <p:ext uri="{BB962C8B-B14F-4D97-AF65-F5344CB8AC3E}">
        <p14:creationId xmlns:p14="http://schemas.microsoft.com/office/powerpoint/2010/main" val="3973637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93B3-C13B-591F-203F-8B13444AA07F}"/>
              </a:ext>
            </a:extLst>
          </p:cNvPr>
          <p:cNvSpPr>
            <a:spLocks noGrp="1"/>
          </p:cNvSpPr>
          <p:nvPr>
            <p:ph type="title"/>
          </p:nvPr>
        </p:nvSpPr>
        <p:spPr>
          <a:xfrm>
            <a:off x="1066800" y="657444"/>
            <a:ext cx="10058400" cy="1450757"/>
          </a:xfrm>
        </p:spPr>
        <p:txBody>
          <a:bodyPr>
            <a:normAutofit/>
          </a:bodyPr>
          <a:lstStyle/>
          <a:p>
            <a:r>
              <a:rPr lang="en-US" sz="4400" dirty="0"/>
              <a:t>B. DIFFERENT TYPES OF DBMS</a:t>
            </a:r>
            <a:br>
              <a:rPr lang="en-US" sz="4400" dirty="0"/>
            </a:br>
            <a:endParaRPr lang="en-US" sz="4400" dirty="0"/>
          </a:p>
        </p:txBody>
      </p:sp>
      <p:pic>
        <p:nvPicPr>
          <p:cNvPr id="5" name="Content Placeholder 4">
            <a:extLst>
              <a:ext uri="{FF2B5EF4-FFF2-40B4-BE49-F238E27FC236}">
                <a16:creationId xmlns:a16="http://schemas.microsoft.com/office/drawing/2014/main" id="{8608E0DB-0B4F-0094-8C4D-BAC476C9BE87}"/>
              </a:ext>
            </a:extLst>
          </p:cNvPr>
          <p:cNvPicPr>
            <a:picLocks noGrp="1" noChangeAspect="1"/>
          </p:cNvPicPr>
          <p:nvPr>
            <p:ph idx="1"/>
          </p:nvPr>
        </p:nvPicPr>
        <p:blipFill>
          <a:blip r:embed="rId2"/>
          <a:stretch>
            <a:fillRect/>
          </a:stretch>
        </p:blipFill>
        <p:spPr>
          <a:xfrm>
            <a:off x="1895074" y="2108201"/>
            <a:ext cx="8006220" cy="4056485"/>
          </a:xfrm>
        </p:spPr>
      </p:pic>
    </p:spTree>
    <p:extLst>
      <p:ext uri="{BB962C8B-B14F-4D97-AF65-F5344CB8AC3E}">
        <p14:creationId xmlns:p14="http://schemas.microsoft.com/office/powerpoint/2010/main" val="2525089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8499-9F5F-C6F0-F780-9FF92A7282C7}"/>
              </a:ext>
            </a:extLst>
          </p:cNvPr>
          <p:cNvSpPr>
            <a:spLocks noGrp="1"/>
          </p:cNvSpPr>
          <p:nvPr>
            <p:ph type="title"/>
          </p:nvPr>
        </p:nvSpPr>
        <p:spPr>
          <a:xfrm>
            <a:off x="1209574" y="843264"/>
            <a:ext cx="10058400" cy="1450757"/>
          </a:xfrm>
        </p:spPr>
        <p:txBody>
          <a:bodyPr/>
          <a:lstStyle/>
          <a:p>
            <a:r>
              <a:rPr lang="en-US" b="1" i="0" dirty="0">
                <a:solidFill>
                  <a:srgbClr val="1375B0"/>
                </a:solidFill>
                <a:effectLst/>
                <a:latin typeface="Nunito Sans" panose="020B0604020202020204" pitchFamily="2" charset="0"/>
              </a:rPr>
              <a:t>1. Distribution Database</a:t>
            </a:r>
            <a:br>
              <a:rPr lang="en-US" b="1" i="0" dirty="0">
                <a:solidFill>
                  <a:srgbClr val="1375B0"/>
                </a:solidFill>
                <a:effectLst/>
                <a:latin typeface="Nunito Sans" panose="020B0604020202020204" pitchFamily="2" charset="0"/>
              </a:rPr>
            </a:br>
            <a:endParaRPr lang="en-US" dirty="0"/>
          </a:p>
        </p:txBody>
      </p:sp>
      <p:sp>
        <p:nvSpPr>
          <p:cNvPr id="3" name="TextBox 2">
            <a:extLst>
              <a:ext uri="{FF2B5EF4-FFF2-40B4-BE49-F238E27FC236}">
                <a16:creationId xmlns:a16="http://schemas.microsoft.com/office/drawing/2014/main" id="{903CE94A-8412-4093-96C4-0652650CA41B}"/>
              </a:ext>
            </a:extLst>
          </p:cNvPr>
          <p:cNvSpPr txBox="1"/>
          <p:nvPr/>
        </p:nvSpPr>
        <p:spPr>
          <a:xfrm>
            <a:off x="641684" y="2294021"/>
            <a:ext cx="10956758" cy="923330"/>
          </a:xfrm>
          <a:prstGeom prst="rect">
            <a:avLst/>
          </a:prstGeom>
          <a:noFill/>
        </p:spPr>
        <p:txBody>
          <a:bodyPr wrap="square" rtlCol="0">
            <a:spAutoFit/>
          </a:bodyPr>
          <a:lstStyle/>
          <a:p>
            <a:r>
              <a:rPr lang="en-US" b="0" i="0" dirty="0">
                <a:solidFill>
                  <a:srgbClr val="4D5968"/>
                </a:solidFill>
                <a:effectLst/>
                <a:latin typeface="Nunito Sans" pitchFamily="2" charset="0"/>
              </a:rPr>
              <a:t>A distributed database in which various parts of a database are located in different physical locations, along with databases replicated and distributed between different points in a network can be imagined. Heterogeneous and homogenous are the two kinds of distribution databases. </a:t>
            </a:r>
            <a:endParaRPr lang="en-US" dirty="0"/>
          </a:p>
        </p:txBody>
      </p:sp>
      <p:pic>
        <p:nvPicPr>
          <p:cNvPr id="5" name="Picture 4">
            <a:extLst>
              <a:ext uri="{FF2B5EF4-FFF2-40B4-BE49-F238E27FC236}">
                <a16:creationId xmlns:a16="http://schemas.microsoft.com/office/drawing/2014/main" id="{FAEF779D-02BE-C7AC-DAB4-6EBE5A2298C3}"/>
              </a:ext>
            </a:extLst>
          </p:cNvPr>
          <p:cNvPicPr>
            <a:picLocks noChangeAspect="1"/>
          </p:cNvPicPr>
          <p:nvPr/>
        </p:nvPicPr>
        <p:blipFill>
          <a:blip r:embed="rId2"/>
          <a:stretch>
            <a:fillRect/>
          </a:stretch>
        </p:blipFill>
        <p:spPr>
          <a:xfrm>
            <a:off x="1824630" y="3429000"/>
            <a:ext cx="8542740" cy="2254936"/>
          </a:xfrm>
          <a:prstGeom prst="rect">
            <a:avLst/>
          </a:prstGeom>
        </p:spPr>
      </p:pic>
    </p:spTree>
    <p:extLst>
      <p:ext uri="{BB962C8B-B14F-4D97-AF65-F5344CB8AC3E}">
        <p14:creationId xmlns:p14="http://schemas.microsoft.com/office/powerpoint/2010/main" val="410824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ABEC3B-F5CB-0DE4-735C-8F515E688ABC}"/>
              </a:ext>
            </a:extLst>
          </p:cNvPr>
          <p:cNvPicPr>
            <a:picLocks noChangeAspect="1"/>
          </p:cNvPicPr>
          <p:nvPr/>
        </p:nvPicPr>
        <p:blipFill>
          <a:blip r:embed="rId2"/>
          <a:stretch>
            <a:fillRect/>
          </a:stretch>
        </p:blipFill>
        <p:spPr>
          <a:xfrm>
            <a:off x="3245873" y="1197748"/>
            <a:ext cx="5700254" cy="4526672"/>
          </a:xfrm>
          <a:prstGeom prst="rect">
            <a:avLst/>
          </a:prstGeom>
        </p:spPr>
      </p:pic>
    </p:spTree>
    <p:extLst>
      <p:ext uri="{BB962C8B-B14F-4D97-AF65-F5344CB8AC3E}">
        <p14:creationId xmlns:p14="http://schemas.microsoft.com/office/powerpoint/2010/main" val="405656869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{5428F02F-5A17-4D73-80A1-BA9DDD65965F}tf11429527_win32</Template>
  <TotalTime>142</TotalTime>
  <Words>1243</Words>
  <Application>Microsoft Office PowerPoint</Application>
  <PresentationFormat>Widescreen</PresentationFormat>
  <Paragraphs>102</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Bookman Old Style</vt:lpstr>
      <vt:lpstr>Calibri</vt:lpstr>
      <vt:lpstr>Franklin Gothic Book</vt:lpstr>
      <vt:lpstr>Nunito Sans</vt:lpstr>
      <vt:lpstr>urw-din</vt:lpstr>
      <vt:lpstr>1_RetrospectVTI</vt:lpstr>
      <vt:lpstr>DBMS</vt:lpstr>
      <vt:lpstr>TOPICS </vt:lpstr>
      <vt:lpstr>A. DIFFERENT USERS OF DBMS </vt:lpstr>
      <vt:lpstr>PowerPoint Presentation</vt:lpstr>
      <vt:lpstr>PowerPoint Presentation</vt:lpstr>
      <vt:lpstr>PowerPoint Presentation</vt:lpstr>
      <vt:lpstr>B. DIFFERENT TYPES OF DBMS </vt:lpstr>
      <vt:lpstr>1. Distribution Database </vt:lpstr>
      <vt:lpstr>PowerPoint Presentation</vt:lpstr>
      <vt:lpstr>2. Relational Database</vt:lpstr>
      <vt:lpstr>PowerPoint Presentation</vt:lpstr>
      <vt:lpstr>3. Object Oriented Database  </vt:lpstr>
      <vt:lpstr>PowerPoint Presentation</vt:lpstr>
      <vt:lpstr>4. Cloud Database</vt:lpstr>
      <vt:lpstr>PowerPoint Presentation</vt:lpstr>
      <vt:lpstr>5. Centralized Database</vt:lpstr>
      <vt:lpstr>PowerPoint Presentation</vt:lpstr>
      <vt:lpstr>6. End User Database</vt:lpstr>
      <vt:lpstr>PowerPoint Presentation</vt:lpstr>
      <vt:lpstr>7. NoSQL Database</vt:lpstr>
      <vt:lpstr>PowerPoint Presentation</vt:lpstr>
      <vt:lpstr>8. Commercial Database</vt:lpstr>
      <vt:lpstr>PowerPoint Presentation</vt:lpstr>
      <vt:lpstr>9. Personal Database</vt:lpstr>
      <vt:lpstr>PowerPoint Presentation</vt:lpstr>
      <vt:lpstr>10. Operational Database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Sachin Rajbhar</dc:creator>
  <cp:lastModifiedBy>Sachin Rajbhar</cp:lastModifiedBy>
  <cp:revision>1</cp:revision>
  <dcterms:created xsi:type="dcterms:W3CDTF">2022-09-28T04:26:27Z</dcterms:created>
  <dcterms:modified xsi:type="dcterms:W3CDTF">2022-09-28T06:55:20Z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