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3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DB8F-4117-5A8C-EFA6-79A738B2F2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0818ED-BCB9-DE68-DB14-A10EF98B2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95C26D-98DF-0BC1-31AC-D3E998E822C5}"/>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5" name="Footer Placeholder 4">
            <a:extLst>
              <a:ext uri="{FF2B5EF4-FFF2-40B4-BE49-F238E27FC236}">
                <a16:creationId xmlns:a16="http://schemas.microsoft.com/office/drawing/2014/main" id="{ABE9135B-666B-B656-CF3E-D8BAE2D31F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B7CC3-4EE5-79DE-1B0F-528320037FAA}"/>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384235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0913-CBF9-BA71-9E4E-ED6E643F66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679F9E-3CA3-E4A5-8E38-7A22204408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63BF7-0BFE-C208-D68F-9091A8C897E8}"/>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5" name="Footer Placeholder 4">
            <a:extLst>
              <a:ext uri="{FF2B5EF4-FFF2-40B4-BE49-F238E27FC236}">
                <a16:creationId xmlns:a16="http://schemas.microsoft.com/office/drawing/2014/main" id="{BEE4D45E-B839-B4B1-7E6C-8AD00EBAD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41D710-0122-FBE3-EB90-1BDD92E2ED49}"/>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295652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77A44-3E41-1111-DA79-37C4D0453A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D437D1-56D8-1B8C-29D4-4812F2367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1184C-131D-56E9-6ADC-38C9AD4FE818}"/>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5" name="Footer Placeholder 4">
            <a:extLst>
              <a:ext uri="{FF2B5EF4-FFF2-40B4-BE49-F238E27FC236}">
                <a16:creationId xmlns:a16="http://schemas.microsoft.com/office/drawing/2014/main" id="{3CB69A76-9D23-BE49-695D-00BA365DB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32467C-7E89-EE61-375A-6E2EFF8D0623}"/>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296273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2E12-4F18-3314-F80C-0CA479BA3C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AD6195-D7C5-C527-A313-3C6055602C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4A9377-2BA2-DFA1-05B7-204794D11306}"/>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5" name="Footer Placeholder 4">
            <a:extLst>
              <a:ext uri="{FF2B5EF4-FFF2-40B4-BE49-F238E27FC236}">
                <a16:creationId xmlns:a16="http://schemas.microsoft.com/office/drawing/2014/main" id="{D87C3E7E-5AC6-094E-1CFE-F90F92B70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2912F-3B03-E58A-E81B-DD4E80204136}"/>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47991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A5E1-F4B5-E353-85CD-4DCA71EB9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1BC316-22A2-0DF6-0BE0-A0DCDDAA5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3BD8B-85EC-B83B-E511-9A62B4F11097}"/>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5" name="Footer Placeholder 4">
            <a:extLst>
              <a:ext uri="{FF2B5EF4-FFF2-40B4-BE49-F238E27FC236}">
                <a16:creationId xmlns:a16="http://schemas.microsoft.com/office/drawing/2014/main" id="{5A0ACB00-4663-C6B3-A1D7-F763C9E22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86EC2C-B152-CBE3-C711-9D9FB66E0F1B}"/>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65011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BDAA-1CF5-31FF-172A-8C2BA5084B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E7356C-A480-23CD-940E-891B193A83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03A13F-C027-7491-E217-645C9AED6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03E875-4DD8-0E55-2436-1B86A95800E4}"/>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6" name="Footer Placeholder 5">
            <a:extLst>
              <a:ext uri="{FF2B5EF4-FFF2-40B4-BE49-F238E27FC236}">
                <a16:creationId xmlns:a16="http://schemas.microsoft.com/office/drawing/2014/main" id="{D5BB30DB-6933-014A-F9C6-5B133B6398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0FEC9-63B6-4495-E3CF-AFBC08DEA818}"/>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147970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AC0F-A5A7-ADC4-0328-F56B92FAAA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90F3B8-1E3B-3A71-A211-7330A973C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AA12E1-D694-E567-54E1-DD4B6C824A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7C9EC8-7AC1-82B9-CBAB-6D00A1795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73383-C1C9-F5E1-B81B-61D9C56EE1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F09F84-CE49-D60D-DFDF-E30BA89C3ECC}"/>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8" name="Footer Placeholder 7">
            <a:extLst>
              <a:ext uri="{FF2B5EF4-FFF2-40B4-BE49-F238E27FC236}">
                <a16:creationId xmlns:a16="http://schemas.microsoft.com/office/drawing/2014/main" id="{F20FB15B-2BE3-B9FC-D155-D4042ABFDB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A3AF3E-344F-0522-299A-1EAF242C4AEB}"/>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120976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03D8-D187-E26B-2F7C-3336894DB2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F3EB85-03CC-99E5-A95F-2B18908CC431}"/>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4" name="Footer Placeholder 3">
            <a:extLst>
              <a:ext uri="{FF2B5EF4-FFF2-40B4-BE49-F238E27FC236}">
                <a16:creationId xmlns:a16="http://schemas.microsoft.com/office/drawing/2014/main" id="{2867E6B4-13BE-7DAB-6D10-6E5EC531DD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1CE559-7D76-0627-BFD7-BC73A73B5C40}"/>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111301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8C1A12-9703-A4D5-5223-C782D5A5FC2F}"/>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3" name="Footer Placeholder 2">
            <a:extLst>
              <a:ext uri="{FF2B5EF4-FFF2-40B4-BE49-F238E27FC236}">
                <a16:creationId xmlns:a16="http://schemas.microsoft.com/office/drawing/2014/main" id="{E7A4B81D-7757-4BE1-EE27-6C15E79DC4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9CFFF6-90C2-5FCA-A88B-E9C1C003C452}"/>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312055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9370-B51D-982B-5F74-8D16EDAE1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5EC14C-6FEE-C805-AEDD-8C5CFF3C03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4EACAD-FBF1-398A-6C79-5ED9185DE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9C8F8-90A7-33ED-2273-02BAC5AC780F}"/>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6" name="Footer Placeholder 5">
            <a:extLst>
              <a:ext uri="{FF2B5EF4-FFF2-40B4-BE49-F238E27FC236}">
                <a16:creationId xmlns:a16="http://schemas.microsoft.com/office/drawing/2014/main" id="{F03DE32A-4B10-7251-4683-ABF1845F75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5F368D-4122-7F46-5A51-0AC24A21885B}"/>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306448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757A-AFF8-7684-6BEB-5EECEC6A9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9F7D2D-093D-57AC-50C8-09911F26A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E5D07B-CFA7-1356-3370-60053B9B9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3B88E-69D8-485D-2DD2-4B8AC6D5A059}"/>
              </a:ext>
            </a:extLst>
          </p:cNvPr>
          <p:cNvSpPr>
            <a:spLocks noGrp="1"/>
          </p:cNvSpPr>
          <p:nvPr>
            <p:ph type="dt" sz="half" idx="10"/>
          </p:nvPr>
        </p:nvSpPr>
        <p:spPr/>
        <p:txBody>
          <a:bodyPr/>
          <a:lstStyle/>
          <a:p>
            <a:fld id="{F657F97D-18D3-4708-9C4F-E0BA0FFEBA40}" type="datetimeFigureOut">
              <a:rPr lang="en-IN" smtClean="0"/>
              <a:t>19-09-2024</a:t>
            </a:fld>
            <a:endParaRPr lang="en-IN"/>
          </a:p>
        </p:txBody>
      </p:sp>
      <p:sp>
        <p:nvSpPr>
          <p:cNvPr id="6" name="Footer Placeholder 5">
            <a:extLst>
              <a:ext uri="{FF2B5EF4-FFF2-40B4-BE49-F238E27FC236}">
                <a16:creationId xmlns:a16="http://schemas.microsoft.com/office/drawing/2014/main" id="{DC9685C4-8FDF-60FA-ED14-84FD22DE2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C4AFA1-01D5-F179-9FFC-6A4D2D288BAB}"/>
              </a:ext>
            </a:extLst>
          </p:cNvPr>
          <p:cNvSpPr>
            <a:spLocks noGrp="1"/>
          </p:cNvSpPr>
          <p:nvPr>
            <p:ph type="sldNum" sz="quarter" idx="12"/>
          </p:nvPr>
        </p:nvSpPr>
        <p:spPr/>
        <p:txBody>
          <a:bodyPr/>
          <a:lstStyle/>
          <a:p>
            <a:fld id="{6C2AD815-D0FB-4F7E-A36C-B261EC5843EB}" type="slidenum">
              <a:rPr lang="en-IN" smtClean="0"/>
              <a:t>‹#›</a:t>
            </a:fld>
            <a:endParaRPr lang="en-IN"/>
          </a:p>
        </p:txBody>
      </p:sp>
    </p:spTree>
    <p:extLst>
      <p:ext uri="{BB962C8B-B14F-4D97-AF65-F5344CB8AC3E}">
        <p14:creationId xmlns:p14="http://schemas.microsoft.com/office/powerpoint/2010/main" val="134622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626F0-1B2F-3EAA-94DF-5CF849601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7ECB6E-0F97-F142-E825-ED0AB280B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E7BFE-F540-2683-F846-3E83C3D45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7F97D-18D3-4708-9C4F-E0BA0FFEBA40}" type="datetimeFigureOut">
              <a:rPr lang="en-IN" smtClean="0"/>
              <a:t>19-09-2024</a:t>
            </a:fld>
            <a:endParaRPr lang="en-IN"/>
          </a:p>
        </p:txBody>
      </p:sp>
      <p:sp>
        <p:nvSpPr>
          <p:cNvPr id="5" name="Footer Placeholder 4">
            <a:extLst>
              <a:ext uri="{FF2B5EF4-FFF2-40B4-BE49-F238E27FC236}">
                <a16:creationId xmlns:a16="http://schemas.microsoft.com/office/drawing/2014/main" id="{D5F4918C-187E-E3C3-32D2-A088132245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D2CFE1-E67A-9797-30A6-C870ECAD1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AD815-D0FB-4F7E-A36C-B261EC5843EB}" type="slidenum">
              <a:rPr lang="en-IN" smtClean="0"/>
              <a:t>‹#›</a:t>
            </a:fld>
            <a:endParaRPr lang="en-IN"/>
          </a:p>
        </p:txBody>
      </p:sp>
    </p:spTree>
    <p:extLst>
      <p:ext uri="{BB962C8B-B14F-4D97-AF65-F5344CB8AC3E}">
        <p14:creationId xmlns:p14="http://schemas.microsoft.com/office/powerpoint/2010/main" val="1579196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3F88-0427-D9AA-126A-3173376BE4B7}"/>
              </a:ext>
            </a:extLst>
          </p:cNvPr>
          <p:cNvSpPr>
            <a:spLocks noGrp="1"/>
          </p:cNvSpPr>
          <p:nvPr>
            <p:ph type="ctrTitle"/>
          </p:nvPr>
        </p:nvSpPr>
        <p:spPr/>
        <p:txBody>
          <a:bodyPr/>
          <a:lstStyle/>
          <a:p>
            <a:r>
              <a:rPr lang="en-IN" dirty="0"/>
              <a:t>Hospital Management  Insights &amp; Recommendations</a:t>
            </a:r>
          </a:p>
        </p:txBody>
      </p:sp>
    </p:spTree>
    <p:extLst>
      <p:ext uri="{BB962C8B-B14F-4D97-AF65-F5344CB8AC3E}">
        <p14:creationId xmlns:p14="http://schemas.microsoft.com/office/powerpoint/2010/main" val="87037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8593-9D6F-5A93-B816-5C108CF22144}"/>
              </a:ext>
            </a:extLst>
          </p:cNvPr>
          <p:cNvSpPr>
            <a:spLocks noGrp="1"/>
          </p:cNvSpPr>
          <p:nvPr>
            <p:ph type="title"/>
          </p:nvPr>
        </p:nvSpPr>
        <p:spPr>
          <a:xfrm>
            <a:off x="182880" y="113665"/>
            <a:ext cx="11841480" cy="1325563"/>
          </a:xfrm>
        </p:spPr>
        <p:txBody>
          <a:bodyPr>
            <a:normAutofit/>
          </a:bodyPr>
          <a:lstStyle/>
          <a:p>
            <a:pPr algn="ctr"/>
            <a:r>
              <a:rPr lang="en-US" sz="3600" b="1" dirty="0">
                <a:solidFill>
                  <a:schemeClr val="accent6">
                    <a:lumMod val="75000"/>
                  </a:schemeClr>
                </a:solidFill>
              </a:rPr>
              <a:t>Monitor the Impact of Procedure Costs on Hospital Financials</a:t>
            </a:r>
            <a:endParaRPr lang="en-IN" sz="3600" b="1" dirty="0">
              <a:solidFill>
                <a:schemeClr val="accent6">
                  <a:lumMod val="75000"/>
                </a:schemeClr>
              </a:solidFill>
            </a:endParaRPr>
          </a:p>
        </p:txBody>
      </p:sp>
      <p:sp>
        <p:nvSpPr>
          <p:cNvPr id="3" name="Content Placeholder 2">
            <a:extLst>
              <a:ext uri="{FF2B5EF4-FFF2-40B4-BE49-F238E27FC236}">
                <a16:creationId xmlns:a16="http://schemas.microsoft.com/office/drawing/2014/main" id="{97824A3D-C20D-2AC7-2B29-C8C6073C142D}"/>
              </a:ext>
            </a:extLst>
          </p:cNvPr>
          <p:cNvSpPr>
            <a:spLocks noGrp="1"/>
          </p:cNvSpPr>
          <p:nvPr>
            <p:ph idx="1"/>
          </p:nvPr>
        </p:nvSpPr>
        <p:spPr/>
        <p:txBody>
          <a:bodyPr>
            <a:normAutofit lnSpcReduction="10000"/>
          </a:bodyPr>
          <a:lstStyle/>
          <a:p>
            <a:pPr marL="0" indent="0">
              <a:buNone/>
            </a:pPr>
            <a:r>
              <a:rPr lang="en-US" sz="2200" b="1" dirty="0"/>
              <a:t>Insights:</a:t>
            </a:r>
          </a:p>
          <a:p>
            <a:pPr>
              <a:buFont typeface="Arial" panose="020B0604020202020204" pitchFamily="34" charset="0"/>
              <a:buChar char="•"/>
            </a:pPr>
            <a:r>
              <a:rPr lang="en-US" sz="2200" dirty="0"/>
              <a:t>The </a:t>
            </a:r>
            <a:r>
              <a:rPr lang="en-US" sz="2200" b="1" dirty="0"/>
              <a:t>Total Procedure Cost</a:t>
            </a:r>
            <a:r>
              <a:rPr lang="en-US" sz="2200" dirty="0"/>
              <a:t> of </a:t>
            </a:r>
            <a:r>
              <a:rPr lang="en-US" sz="2200" b="1" dirty="0"/>
              <a:t>162M</a:t>
            </a:r>
            <a:r>
              <a:rPr lang="en-US" sz="2200" dirty="0"/>
              <a:t> suggests a significant financial burden on hospitals, particularly private and government hospitals.</a:t>
            </a:r>
          </a:p>
          <a:p>
            <a:pPr>
              <a:buFont typeface="Arial" panose="020B0604020202020204" pitchFamily="34" charset="0"/>
              <a:buChar char="•"/>
            </a:pPr>
            <a:r>
              <a:rPr lang="en-US" sz="2200" dirty="0"/>
              <a:t>The data on </a:t>
            </a:r>
            <a:r>
              <a:rPr lang="en-US" sz="2200" b="1" dirty="0"/>
              <a:t>procedure cost by type</a:t>
            </a:r>
            <a:r>
              <a:rPr lang="en-US" sz="2200" dirty="0"/>
              <a:t> highlights potential areas for financial </a:t>
            </a:r>
            <a:r>
              <a:rPr lang="en-US" dirty="0"/>
              <a:t>optimization.</a:t>
            </a:r>
          </a:p>
          <a:p>
            <a:pPr marL="0" indent="0">
              <a:buNone/>
            </a:pPr>
            <a:r>
              <a:rPr lang="en-US" sz="2200" b="1" dirty="0"/>
              <a:t>Recommendations:</a:t>
            </a:r>
          </a:p>
          <a:p>
            <a:pPr>
              <a:buFont typeface="Arial" panose="020B0604020202020204" pitchFamily="34" charset="0"/>
              <a:buChar char="•"/>
            </a:pPr>
            <a:r>
              <a:rPr lang="en-US" sz="2200" b="1" dirty="0"/>
              <a:t>Regular Financial Reviews</a:t>
            </a:r>
            <a:r>
              <a:rPr lang="en-US" sz="2200" dirty="0"/>
              <a:t>: Conduct regular financial reviews of hospitals to ensure that procedure costs align with budget expectations and patient outcomes. Hospitals with disproportionately high costs should be subjected to detailed audits to uncover inefficiencies or overspending areas.</a:t>
            </a:r>
          </a:p>
          <a:p>
            <a:pPr>
              <a:buFont typeface="Arial" panose="020B0604020202020204" pitchFamily="34" charset="0"/>
              <a:buChar char="•"/>
            </a:pPr>
            <a:r>
              <a:rPr lang="en-US" sz="2200" b="1" dirty="0"/>
              <a:t>Technology Investments</a:t>
            </a:r>
            <a:r>
              <a:rPr lang="en-US" sz="2200" dirty="0"/>
              <a:t>: Hospitals should invest in technologies that improve operational efficiency (e.g., AI for diagnostics, robotic surgeries)</a:t>
            </a:r>
          </a:p>
          <a:p>
            <a:endParaRPr lang="en-IN" dirty="0"/>
          </a:p>
        </p:txBody>
      </p:sp>
    </p:spTree>
    <p:extLst>
      <p:ext uri="{BB962C8B-B14F-4D97-AF65-F5344CB8AC3E}">
        <p14:creationId xmlns:p14="http://schemas.microsoft.com/office/powerpoint/2010/main" val="70998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1246-0A4E-1635-707D-ECE8D3B251BB}"/>
              </a:ext>
            </a:extLst>
          </p:cNvPr>
          <p:cNvSpPr>
            <a:spLocks noGrp="1"/>
          </p:cNvSpPr>
          <p:nvPr>
            <p:ph type="title"/>
          </p:nvPr>
        </p:nvSpPr>
        <p:spPr>
          <a:xfrm>
            <a:off x="240030" y="365125"/>
            <a:ext cx="11841480" cy="1063625"/>
          </a:xfrm>
        </p:spPr>
        <p:txBody>
          <a:bodyPr>
            <a:normAutofit/>
          </a:bodyPr>
          <a:lstStyle/>
          <a:p>
            <a:pPr algn="ctr"/>
            <a:r>
              <a:rPr lang="en-US" sz="4000" b="1" dirty="0">
                <a:solidFill>
                  <a:schemeClr val="accent6">
                    <a:lumMod val="75000"/>
                  </a:schemeClr>
                </a:solidFill>
              </a:rPr>
              <a:t>Focus on Cost Efficiency with Quality Improvements</a:t>
            </a:r>
            <a:endParaRPr lang="en-IN" sz="4000" b="1" dirty="0">
              <a:solidFill>
                <a:schemeClr val="accent6">
                  <a:lumMod val="75000"/>
                </a:schemeClr>
              </a:solidFill>
            </a:endParaRPr>
          </a:p>
        </p:txBody>
      </p:sp>
      <p:sp>
        <p:nvSpPr>
          <p:cNvPr id="3" name="Content Placeholder 2">
            <a:extLst>
              <a:ext uri="{FF2B5EF4-FFF2-40B4-BE49-F238E27FC236}">
                <a16:creationId xmlns:a16="http://schemas.microsoft.com/office/drawing/2014/main" id="{DBF30F0B-5FB6-5872-0F50-23AA762C927F}"/>
              </a:ext>
            </a:extLst>
          </p:cNvPr>
          <p:cNvSpPr>
            <a:spLocks noGrp="1"/>
          </p:cNvSpPr>
          <p:nvPr>
            <p:ph idx="1"/>
          </p:nvPr>
        </p:nvSpPr>
        <p:spPr>
          <a:xfrm>
            <a:off x="220980" y="1748790"/>
            <a:ext cx="11971020" cy="4434840"/>
          </a:xfrm>
        </p:spPr>
        <p:txBody>
          <a:bodyPr>
            <a:normAutofit/>
          </a:bodyPr>
          <a:lstStyle/>
          <a:p>
            <a:pPr marL="0" indent="0">
              <a:buNone/>
            </a:pPr>
            <a:r>
              <a:rPr lang="en-US" sz="2000" b="1" dirty="0"/>
              <a:t>Insights:</a:t>
            </a:r>
          </a:p>
          <a:p>
            <a:pPr>
              <a:buFont typeface="Arial" panose="020B0604020202020204" pitchFamily="34" charset="0"/>
              <a:buChar char="•"/>
            </a:pPr>
            <a:r>
              <a:rPr lang="en-US" sz="2000" dirty="0"/>
              <a:t>The </a:t>
            </a:r>
            <a:r>
              <a:rPr lang="en-US" sz="2000" b="1" dirty="0"/>
              <a:t>Total Procedure Cost by Type</a:t>
            </a:r>
            <a:r>
              <a:rPr lang="en-US" sz="2000" dirty="0"/>
              <a:t> bar chart highlights that private hospitals have the highest total costs (</a:t>
            </a:r>
            <a:r>
              <a:rPr lang="en-US" sz="2000" b="1" dirty="0"/>
              <a:t>70M</a:t>
            </a:r>
            <a:r>
              <a:rPr lang="en-US" sz="2000" dirty="0"/>
              <a:t>), followed by government hospitals (</a:t>
            </a:r>
            <a:r>
              <a:rPr lang="en-US" sz="2000" b="1" dirty="0"/>
              <a:t>36M</a:t>
            </a:r>
            <a:r>
              <a:rPr lang="en-US" sz="2000" dirty="0"/>
              <a:t>).</a:t>
            </a:r>
          </a:p>
          <a:p>
            <a:pPr>
              <a:buFont typeface="Arial" panose="020B0604020202020204" pitchFamily="34" charset="0"/>
              <a:buChar char="•"/>
            </a:pPr>
            <a:r>
              <a:rPr lang="en-US" sz="2000" dirty="0"/>
              <a:t>The </a:t>
            </a:r>
            <a:r>
              <a:rPr lang="en-US" sz="2000" b="1" dirty="0"/>
              <a:t>Cost vs. Quality</a:t>
            </a:r>
            <a:r>
              <a:rPr lang="en-US" sz="2000" dirty="0"/>
              <a:t> scatter plots show variations where some hospitals with higher costs still deliver </a:t>
            </a:r>
            <a:r>
              <a:rPr lang="en-US" sz="2000" b="1" dirty="0"/>
              <a:t>Worse</a:t>
            </a:r>
            <a:r>
              <a:rPr lang="en-US" sz="2000" dirty="0"/>
              <a:t> outcomes, particularly in areas such as </a:t>
            </a:r>
            <a:r>
              <a:rPr lang="en-US" sz="2000" b="1" dirty="0"/>
              <a:t>heart attack</a:t>
            </a:r>
            <a:r>
              <a:rPr lang="en-US" sz="2000" dirty="0"/>
              <a:t> treatments.</a:t>
            </a:r>
          </a:p>
          <a:p>
            <a:pPr marL="0" indent="0">
              <a:buNone/>
            </a:pPr>
            <a:endParaRPr lang="en-US" sz="2000" dirty="0"/>
          </a:p>
          <a:p>
            <a:pPr marL="0" indent="0">
              <a:buNone/>
            </a:pPr>
            <a:r>
              <a:rPr lang="en-US" sz="2000" b="1" dirty="0"/>
              <a:t>Recommendations:</a:t>
            </a:r>
          </a:p>
          <a:p>
            <a:pPr>
              <a:buFont typeface="Arial" panose="020B0604020202020204" pitchFamily="34" charset="0"/>
              <a:buChar char="•"/>
            </a:pPr>
            <a:r>
              <a:rPr lang="en-US" sz="2000" b="1" dirty="0"/>
              <a:t>Cost Optimization Programs</a:t>
            </a:r>
            <a:r>
              <a:rPr lang="en-US" sz="2000" dirty="0"/>
              <a:t>: Identify hospitals (especially private ones) with high procedure costs but poor quality outcomes. Initiate cost optimization programs that maintain or reduce costs while improving care quality, focusing on procedure standardization and equipment efficiency.</a:t>
            </a:r>
          </a:p>
          <a:p>
            <a:pPr>
              <a:buFont typeface="Arial" panose="020B0604020202020204" pitchFamily="34" charset="0"/>
              <a:buChar char="•"/>
            </a:pPr>
            <a:r>
              <a:rPr lang="en-US" sz="2000" b="1" dirty="0"/>
              <a:t>Best Practices Sharing</a:t>
            </a:r>
            <a:r>
              <a:rPr lang="en-US" sz="2000" dirty="0"/>
              <a:t>: Share best practices between hospitals with better outcomes but lower costs. Government and private hospitals can collaborate to exchange information on cost-efficient medical procedures, staff training, and resource allocation to reduce costs and improve outcomes.</a:t>
            </a:r>
          </a:p>
          <a:p>
            <a:endParaRPr lang="en-IN" dirty="0"/>
          </a:p>
        </p:txBody>
      </p:sp>
    </p:spTree>
    <p:extLst>
      <p:ext uri="{BB962C8B-B14F-4D97-AF65-F5344CB8AC3E}">
        <p14:creationId xmlns:p14="http://schemas.microsoft.com/office/powerpoint/2010/main" val="82179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B187-E504-4DCA-9BA5-D76CF34A19AF}"/>
              </a:ext>
            </a:extLst>
          </p:cNvPr>
          <p:cNvSpPr>
            <a:spLocks noGrp="1"/>
          </p:cNvSpPr>
          <p:nvPr>
            <p:ph type="title"/>
          </p:nvPr>
        </p:nvSpPr>
        <p:spPr>
          <a:xfrm>
            <a:off x="838200" y="18255"/>
            <a:ext cx="10515600" cy="1325563"/>
          </a:xfrm>
        </p:spPr>
        <p:txBody>
          <a:bodyPr>
            <a:normAutofit/>
          </a:bodyPr>
          <a:lstStyle/>
          <a:p>
            <a:r>
              <a:rPr lang="en-US" sz="3600" b="1" dirty="0">
                <a:solidFill>
                  <a:schemeClr val="accent6">
                    <a:lumMod val="75000"/>
                  </a:schemeClr>
                </a:solidFill>
              </a:rPr>
              <a:t>Implement Data-Driven Quality Improvement Plans</a:t>
            </a:r>
            <a:endParaRPr lang="en-IN" sz="3600" b="1" dirty="0">
              <a:solidFill>
                <a:schemeClr val="accent6">
                  <a:lumMod val="75000"/>
                </a:schemeClr>
              </a:solidFill>
            </a:endParaRPr>
          </a:p>
        </p:txBody>
      </p:sp>
      <p:sp>
        <p:nvSpPr>
          <p:cNvPr id="3" name="Content Placeholder 2">
            <a:extLst>
              <a:ext uri="{FF2B5EF4-FFF2-40B4-BE49-F238E27FC236}">
                <a16:creationId xmlns:a16="http://schemas.microsoft.com/office/drawing/2014/main" id="{D998E42D-19D8-80F6-2D06-51A513ACB4B9}"/>
              </a:ext>
            </a:extLst>
          </p:cNvPr>
          <p:cNvSpPr>
            <a:spLocks noGrp="1"/>
          </p:cNvSpPr>
          <p:nvPr>
            <p:ph idx="1"/>
          </p:nvPr>
        </p:nvSpPr>
        <p:spPr>
          <a:xfrm>
            <a:off x="838200" y="1851660"/>
            <a:ext cx="10515600" cy="4325303"/>
          </a:xfrm>
        </p:spPr>
        <p:txBody>
          <a:bodyPr>
            <a:normAutofit fontScale="92500" lnSpcReduction="20000"/>
          </a:bodyPr>
          <a:lstStyle/>
          <a:p>
            <a:pPr marL="0" indent="0">
              <a:buNone/>
            </a:pPr>
            <a:r>
              <a:rPr lang="en-US" sz="2200" b="1" dirty="0"/>
              <a:t>Insights:</a:t>
            </a:r>
          </a:p>
          <a:p>
            <a:pPr>
              <a:buFont typeface="Arial" panose="020B0604020202020204" pitchFamily="34" charset="0"/>
              <a:buChar char="•"/>
            </a:pPr>
            <a:r>
              <a:rPr lang="en-US" sz="2400" dirty="0"/>
              <a:t>In conditions such as </a:t>
            </a:r>
            <a:r>
              <a:rPr lang="en-US" sz="2400" b="1" dirty="0"/>
              <a:t>heart attack</a:t>
            </a:r>
            <a:r>
              <a:rPr lang="en-US" sz="2400" dirty="0"/>
              <a:t> and </a:t>
            </a:r>
            <a:r>
              <a:rPr lang="en-US" sz="2400" b="1" dirty="0"/>
              <a:t>pneumonia</a:t>
            </a:r>
            <a:r>
              <a:rPr lang="en-US" sz="2400" dirty="0"/>
              <a:t>, hospitals with higher costs are often delivering </a:t>
            </a:r>
            <a:r>
              <a:rPr lang="en-US" sz="2400" b="1" dirty="0"/>
              <a:t>Worse</a:t>
            </a:r>
            <a:r>
              <a:rPr lang="en-US" sz="2400" dirty="0"/>
              <a:t> outcomes (as seen in the red scatter plot points). Conversely, some hospitals manage </a:t>
            </a:r>
            <a:r>
              <a:rPr lang="en-US" sz="2400" b="1" dirty="0"/>
              <a:t>Better</a:t>
            </a:r>
            <a:r>
              <a:rPr lang="en-US" sz="2400" dirty="0"/>
              <a:t> outcomes at average or lower costs.</a:t>
            </a:r>
          </a:p>
          <a:p>
            <a:pPr>
              <a:buFont typeface="Arial" panose="020B0604020202020204" pitchFamily="34" charset="0"/>
              <a:buChar char="•"/>
            </a:pPr>
            <a:r>
              <a:rPr lang="en-US" sz="2400" dirty="0"/>
              <a:t>The </a:t>
            </a:r>
            <a:r>
              <a:rPr lang="en-US" sz="2400" b="1" dirty="0"/>
              <a:t>quality filter buttons</a:t>
            </a:r>
            <a:r>
              <a:rPr lang="en-US" sz="2400" dirty="0"/>
              <a:t> for heart attack, heart failure, hip/knee, and pneumonia highlight that quality varies significantly across conditions, especially for more expensive treatments like heart attacks.</a:t>
            </a:r>
          </a:p>
          <a:p>
            <a:pPr marL="0" indent="0">
              <a:buNone/>
            </a:pPr>
            <a:r>
              <a:rPr lang="en-US" sz="2200" b="1" dirty="0"/>
              <a:t>Recommendations:</a:t>
            </a:r>
          </a:p>
          <a:p>
            <a:pPr>
              <a:buFont typeface="Arial" panose="020B0604020202020204" pitchFamily="34" charset="0"/>
              <a:buChar char="•"/>
            </a:pPr>
            <a:r>
              <a:rPr lang="en-US" sz="2200" b="1" dirty="0"/>
              <a:t>Targeted Quality Improvement Initiatives</a:t>
            </a:r>
            <a:r>
              <a:rPr lang="en-US" sz="2200" dirty="0"/>
              <a:t>: Focus on hospitals and conditions where </a:t>
            </a:r>
            <a:r>
              <a:rPr lang="en-US" sz="2200" b="1" dirty="0"/>
              <a:t>Worse</a:t>
            </a:r>
            <a:r>
              <a:rPr lang="en-US" sz="2200" dirty="0"/>
              <a:t> outcomes are being observed despite high procedure costs (e.g., heart attacks). Implement root cause analysis to identify and rectify the sources of inefficiency and poor outcomes (e.g., outdated medical procedures, lack of skilled personnel, inadequate aftercare).</a:t>
            </a:r>
          </a:p>
          <a:p>
            <a:pPr>
              <a:buFont typeface="Arial" panose="020B0604020202020204" pitchFamily="34" charset="0"/>
              <a:buChar char="•"/>
            </a:pPr>
            <a:r>
              <a:rPr lang="en-US" sz="2200" b="1" dirty="0"/>
              <a:t>Clinical Audits and Training</a:t>
            </a:r>
            <a:r>
              <a:rPr lang="en-US" sz="2200" dirty="0"/>
              <a:t>: Conduct clinical audits for hospitals delivering poorer outcomes and provide continuous training for medical professionals, particularly for high-risk and expensive conditions. Establish quality benchmarking and monitor improvements over time.</a:t>
            </a:r>
          </a:p>
          <a:p>
            <a:pPr marL="0" indent="0">
              <a:buNone/>
            </a:pPr>
            <a:endParaRPr lang="en-IN" dirty="0"/>
          </a:p>
        </p:txBody>
      </p:sp>
    </p:spTree>
    <p:extLst>
      <p:ext uri="{BB962C8B-B14F-4D97-AF65-F5344CB8AC3E}">
        <p14:creationId xmlns:p14="http://schemas.microsoft.com/office/powerpoint/2010/main" val="58906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96D9-715C-690A-3B86-AFC1FC1DCAF2}"/>
              </a:ext>
            </a:extLst>
          </p:cNvPr>
          <p:cNvSpPr>
            <a:spLocks noGrp="1"/>
          </p:cNvSpPr>
          <p:nvPr>
            <p:ph type="title"/>
          </p:nvPr>
        </p:nvSpPr>
        <p:spPr>
          <a:xfrm>
            <a:off x="125730" y="18255"/>
            <a:ext cx="12066270" cy="1325563"/>
          </a:xfrm>
        </p:spPr>
        <p:txBody>
          <a:bodyPr>
            <a:normAutofit/>
          </a:bodyPr>
          <a:lstStyle/>
          <a:p>
            <a:pPr algn="ctr"/>
            <a:r>
              <a:rPr lang="en-US" sz="3200" b="1" dirty="0">
                <a:solidFill>
                  <a:schemeClr val="accent6">
                    <a:lumMod val="75000"/>
                  </a:schemeClr>
                </a:solidFill>
              </a:rPr>
              <a:t>Hospital Ownership Types to Improve Planning and Decision-Making</a:t>
            </a:r>
            <a:endParaRPr lang="en-IN" sz="3200" b="1" dirty="0">
              <a:solidFill>
                <a:schemeClr val="accent6">
                  <a:lumMod val="75000"/>
                </a:schemeClr>
              </a:solidFill>
            </a:endParaRPr>
          </a:p>
        </p:txBody>
      </p:sp>
      <p:sp>
        <p:nvSpPr>
          <p:cNvPr id="3" name="Content Placeholder 2">
            <a:extLst>
              <a:ext uri="{FF2B5EF4-FFF2-40B4-BE49-F238E27FC236}">
                <a16:creationId xmlns:a16="http://schemas.microsoft.com/office/drawing/2014/main" id="{FF951455-9650-EC3C-A404-6EBEE1E89B4C}"/>
              </a:ext>
            </a:extLst>
          </p:cNvPr>
          <p:cNvSpPr>
            <a:spLocks noGrp="1"/>
          </p:cNvSpPr>
          <p:nvPr>
            <p:ph idx="1"/>
          </p:nvPr>
        </p:nvSpPr>
        <p:spPr/>
        <p:txBody>
          <a:bodyPr>
            <a:normAutofit fontScale="70000" lnSpcReduction="20000"/>
          </a:bodyPr>
          <a:lstStyle/>
          <a:p>
            <a:pPr marL="0" indent="0">
              <a:buNone/>
            </a:pPr>
            <a:r>
              <a:rPr lang="en-US" b="1" dirty="0"/>
              <a:t>Insights:</a:t>
            </a:r>
          </a:p>
          <a:p>
            <a:pPr>
              <a:buFont typeface="Arial" panose="020B0604020202020204" pitchFamily="34" charset="0"/>
              <a:buChar char="•"/>
            </a:pPr>
            <a:r>
              <a:rPr lang="en-US" dirty="0"/>
              <a:t>The </a:t>
            </a:r>
            <a:r>
              <a:rPr lang="en-US" b="1" dirty="0"/>
              <a:t>Total Procedure Cost by Type</a:t>
            </a:r>
            <a:r>
              <a:rPr lang="en-US" dirty="0"/>
              <a:t> chart reveals that </a:t>
            </a:r>
            <a:r>
              <a:rPr lang="en-US" b="1" dirty="0"/>
              <a:t>Private</a:t>
            </a:r>
            <a:r>
              <a:rPr lang="en-US" dirty="0"/>
              <a:t> and </a:t>
            </a:r>
            <a:r>
              <a:rPr lang="en-US" b="1" dirty="0"/>
              <a:t>Government</a:t>
            </a:r>
            <a:r>
              <a:rPr lang="en-US" dirty="0"/>
              <a:t> hospitals account for the majority of total procedure costs, with </a:t>
            </a:r>
            <a:r>
              <a:rPr lang="en-US" b="1" dirty="0"/>
              <a:t>Unknown</a:t>
            </a:r>
            <a:r>
              <a:rPr lang="en-US" dirty="0"/>
              <a:t> and </a:t>
            </a:r>
            <a:r>
              <a:rPr lang="en-US" b="1" dirty="0"/>
              <a:t>Church</a:t>
            </a:r>
            <a:r>
              <a:rPr lang="en-US" dirty="0"/>
              <a:t> hospitals accounting for smaller portions.</a:t>
            </a:r>
          </a:p>
          <a:p>
            <a:pPr>
              <a:buFont typeface="Arial" panose="020B0604020202020204" pitchFamily="34" charset="0"/>
              <a:buChar char="•"/>
            </a:pPr>
            <a:r>
              <a:rPr lang="en-US" dirty="0"/>
              <a:t>Private hospitals tend to have higher costs, potentially due to premium services, specialized equipment, or a higher patient load. However, the dashboard doesn’t suggest that they consistently outperform other types of hospitals in terms of quality.</a:t>
            </a:r>
          </a:p>
          <a:p>
            <a:pPr marL="0" indent="0">
              <a:buNone/>
            </a:pPr>
            <a:r>
              <a:rPr lang="en-US" b="1" dirty="0"/>
              <a:t>Recommendations:</a:t>
            </a:r>
          </a:p>
          <a:p>
            <a:pPr>
              <a:buFont typeface="Arial" panose="020B0604020202020204" pitchFamily="34" charset="0"/>
              <a:buChar char="•"/>
            </a:pPr>
            <a:r>
              <a:rPr lang="en-US" b="1" dirty="0"/>
              <a:t>Partnerships with Government and Private Hospitals</a:t>
            </a:r>
            <a:r>
              <a:rPr lang="en-US" dirty="0"/>
              <a:t>: Use the data to drive partnerships between government and private hospitals. Government hospitals could take advantage of private hospital resources to manage excess patient loads, whereas private hospitals can leverage the standardized processes and cost controls typically seen in public healthcare systems.</a:t>
            </a:r>
          </a:p>
          <a:p>
            <a:pPr>
              <a:buFont typeface="Arial" panose="020B0604020202020204" pitchFamily="34" charset="0"/>
              <a:buChar char="•"/>
            </a:pPr>
            <a:r>
              <a:rPr lang="en-US" b="1" dirty="0"/>
              <a:t>Efficient Resource Allocation</a:t>
            </a:r>
            <a:r>
              <a:rPr lang="en-US" dirty="0"/>
              <a:t>: For </a:t>
            </a:r>
            <a:r>
              <a:rPr lang="en-US" b="1" dirty="0"/>
              <a:t>Unknown</a:t>
            </a:r>
            <a:r>
              <a:rPr lang="en-US" dirty="0"/>
              <a:t> and </a:t>
            </a:r>
            <a:r>
              <a:rPr lang="en-US" b="1" dirty="0"/>
              <a:t>Church</a:t>
            </a:r>
            <a:r>
              <a:rPr lang="en-US" dirty="0"/>
              <a:t> hospitals, which seem to operate at lower costs, study their cost-control mechanisms to replicate them in higher-cost hospital types. This could involve analyzing staffing models, procurement practices, or equipment usage.</a:t>
            </a:r>
          </a:p>
          <a:p>
            <a:endParaRPr lang="en-IN" dirty="0"/>
          </a:p>
        </p:txBody>
      </p:sp>
    </p:spTree>
    <p:extLst>
      <p:ext uri="{BB962C8B-B14F-4D97-AF65-F5344CB8AC3E}">
        <p14:creationId xmlns:p14="http://schemas.microsoft.com/office/powerpoint/2010/main" val="25155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29C5-91F2-2E84-3C50-CE465A7DE754}"/>
              </a:ext>
            </a:extLst>
          </p:cNvPr>
          <p:cNvSpPr>
            <a:spLocks noGrp="1"/>
          </p:cNvSpPr>
          <p:nvPr>
            <p:ph type="title"/>
          </p:nvPr>
        </p:nvSpPr>
        <p:spPr>
          <a:xfrm>
            <a:off x="838200" y="0"/>
            <a:ext cx="10515600" cy="1325563"/>
          </a:xfrm>
        </p:spPr>
        <p:txBody>
          <a:bodyPr>
            <a:normAutofit/>
          </a:bodyPr>
          <a:lstStyle/>
          <a:p>
            <a:r>
              <a:rPr lang="en-US" sz="4000" dirty="0">
                <a:solidFill>
                  <a:schemeClr val="accent6">
                    <a:lumMod val="75000"/>
                  </a:schemeClr>
                </a:solidFill>
              </a:rPr>
              <a:t>Invest in Pneumonia and Heart Failure Treatments</a:t>
            </a:r>
            <a:endParaRPr lang="en-IN" sz="4000" dirty="0">
              <a:solidFill>
                <a:schemeClr val="accent6">
                  <a:lumMod val="75000"/>
                </a:schemeClr>
              </a:solidFill>
            </a:endParaRPr>
          </a:p>
        </p:txBody>
      </p:sp>
      <p:sp>
        <p:nvSpPr>
          <p:cNvPr id="3" name="Content Placeholder 2">
            <a:extLst>
              <a:ext uri="{FF2B5EF4-FFF2-40B4-BE49-F238E27FC236}">
                <a16:creationId xmlns:a16="http://schemas.microsoft.com/office/drawing/2014/main" id="{180BB353-AD8A-6CF2-4234-01269DBB7237}"/>
              </a:ext>
            </a:extLst>
          </p:cNvPr>
          <p:cNvSpPr>
            <a:spLocks noGrp="1"/>
          </p:cNvSpPr>
          <p:nvPr>
            <p:ph idx="1"/>
          </p:nvPr>
        </p:nvSpPr>
        <p:spPr/>
        <p:txBody>
          <a:bodyPr>
            <a:normAutofit fontScale="70000" lnSpcReduction="20000"/>
          </a:bodyPr>
          <a:lstStyle/>
          <a:p>
            <a:pPr marL="0" indent="0">
              <a:buNone/>
            </a:pPr>
            <a:r>
              <a:rPr lang="en-US" b="1" dirty="0"/>
              <a:t>Insights:</a:t>
            </a:r>
          </a:p>
          <a:p>
            <a:pPr>
              <a:buFont typeface="Arial" panose="020B0604020202020204" pitchFamily="34" charset="0"/>
              <a:buChar char="•"/>
            </a:pPr>
            <a:r>
              <a:rPr lang="en-US" dirty="0"/>
              <a:t>The </a:t>
            </a:r>
            <a:r>
              <a:rPr lang="en-US" b="1" dirty="0"/>
              <a:t>cost comparison</a:t>
            </a:r>
            <a:r>
              <a:rPr lang="en-US" dirty="0"/>
              <a:t> section indicates that </a:t>
            </a:r>
            <a:r>
              <a:rPr lang="en-US" b="1" dirty="0"/>
              <a:t>Pneumonia</a:t>
            </a:r>
            <a:r>
              <a:rPr lang="en-US" dirty="0"/>
              <a:t> and </a:t>
            </a:r>
            <a:r>
              <a:rPr lang="en-US" b="1" dirty="0"/>
              <a:t>Heart Failure</a:t>
            </a:r>
            <a:r>
              <a:rPr lang="en-US" dirty="0"/>
              <a:t> treatments have lower costs compared to heart attack and hip/knee procedures. However, pneumonia treatments have a wide cost range from </a:t>
            </a:r>
            <a:r>
              <a:rPr lang="en-US" b="1" dirty="0"/>
              <a:t>$12K to $22K</a:t>
            </a:r>
            <a:r>
              <a:rPr lang="en-US" dirty="0"/>
              <a:t>, and heart failure treatments range from </a:t>
            </a:r>
            <a:r>
              <a:rPr lang="en-US" b="1" dirty="0"/>
              <a:t>$17K to $30K</a:t>
            </a:r>
            <a:r>
              <a:rPr lang="en-US" dirty="0"/>
              <a:t>.</a:t>
            </a:r>
          </a:p>
          <a:p>
            <a:pPr>
              <a:buFont typeface="Arial" panose="020B0604020202020204" pitchFamily="34" charset="0"/>
              <a:buChar char="•"/>
            </a:pPr>
            <a:r>
              <a:rPr lang="en-US" dirty="0"/>
              <a:t>The </a:t>
            </a:r>
            <a:r>
              <a:rPr lang="en-US" b="1" dirty="0"/>
              <a:t>Cost vs. Quality</a:t>
            </a:r>
            <a:r>
              <a:rPr lang="en-US" dirty="0"/>
              <a:t> plots for </a:t>
            </a:r>
            <a:r>
              <a:rPr lang="en-US" b="1" dirty="0"/>
              <a:t>pneumonia</a:t>
            </a:r>
            <a:r>
              <a:rPr lang="en-US" dirty="0"/>
              <a:t> and </a:t>
            </a:r>
            <a:r>
              <a:rPr lang="en-US" b="1" dirty="0"/>
              <a:t>heart failure</a:t>
            </a:r>
            <a:r>
              <a:rPr lang="en-US" dirty="0"/>
              <a:t> show hospitals with </a:t>
            </a:r>
            <a:r>
              <a:rPr lang="en-US" b="1" dirty="0"/>
              <a:t>Worse</a:t>
            </a:r>
            <a:r>
              <a:rPr lang="en-US" dirty="0"/>
              <a:t> outcomes, even at higher cost levels.</a:t>
            </a:r>
          </a:p>
          <a:p>
            <a:pPr marL="0" indent="0">
              <a:buNone/>
            </a:pPr>
            <a:r>
              <a:rPr lang="en-US" b="1" dirty="0"/>
              <a:t>Recommendations:</a:t>
            </a:r>
          </a:p>
          <a:p>
            <a:pPr>
              <a:buFont typeface="Arial" panose="020B0604020202020204" pitchFamily="34" charset="0"/>
              <a:buChar char="•"/>
            </a:pPr>
            <a:r>
              <a:rPr lang="en-US" b="1" dirty="0"/>
              <a:t>Invest in Preventative Care</a:t>
            </a:r>
            <a:r>
              <a:rPr lang="en-US" dirty="0"/>
              <a:t>: For conditions like pneumonia, invest in preventive care and early diagnosis initiatives to reduce hospitalization rates and associated treatment costs. Pneumonia outcomes can be dramatically improved through early intervention, which will also lower costs in the long run.</a:t>
            </a:r>
          </a:p>
          <a:p>
            <a:pPr>
              <a:buFont typeface="Arial" panose="020B0604020202020204" pitchFamily="34" charset="0"/>
              <a:buChar char="•"/>
            </a:pPr>
            <a:r>
              <a:rPr lang="en-US" b="1" dirty="0"/>
              <a:t>Standardized Heart Failure Care Protocols</a:t>
            </a:r>
            <a:r>
              <a:rPr lang="en-US" dirty="0"/>
              <a:t>: Hospitals should adopt evidence-based treatment protocols for heart failure that have been shown to improve outcomes. Reducing variability in treatment approaches can lead to more consistent and better-quality care, even for hospitals operating at lower cost points.</a:t>
            </a:r>
          </a:p>
          <a:p>
            <a:endParaRPr lang="en-IN" dirty="0"/>
          </a:p>
        </p:txBody>
      </p:sp>
    </p:spTree>
    <p:extLst>
      <p:ext uri="{BB962C8B-B14F-4D97-AF65-F5344CB8AC3E}">
        <p14:creationId xmlns:p14="http://schemas.microsoft.com/office/powerpoint/2010/main" val="1621561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811</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Hospital Management  Insights &amp; Recommendations</vt:lpstr>
      <vt:lpstr>Monitor the Impact of Procedure Costs on Hospital Financials</vt:lpstr>
      <vt:lpstr>Focus on Cost Efficiency with Quality Improvements</vt:lpstr>
      <vt:lpstr>Implement Data-Driven Quality Improvement Plans</vt:lpstr>
      <vt:lpstr>Hospital Ownership Types to Improve Planning and Decision-Making</vt:lpstr>
      <vt:lpstr>Invest in Pneumonia and Heart Failure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amankumar rajbhar</dc:creator>
  <cp:lastModifiedBy>amankumar rajbhar</cp:lastModifiedBy>
  <cp:revision>2</cp:revision>
  <dcterms:created xsi:type="dcterms:W3CDTF">2024-09-19T13:34:16Z</dcterms:created>
  <dcterms:modified xsi:type="dcterms:W3CDTF">2024-09-19T13:56:47Z</dcterms:modified>
</cp:coreProperties>
</file>