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Lst>
  <p:notesMasterIdLst>
    <p:notesMasterId r:id="rId13"/>
  </p:notesMasterIdLst>
  <p:sldIdLst>
    <p:sldId id="256" r:id="rId3"/>
    <p:sldId id="257" r:id="rId4"/>
    <p:sldId id="258" r:id="rId5"/>
    <p:sldId id="266" r:id="rId6"/>
    <p:sldId id="267" r:id="rId7"/>
    <p:sldId id="268" r:id="rId8"/>
    <p:sldId id="269" r:id="rId9"/>
    <p:sldId id="270" r:id="rId10"/>
    <p:sldId id="263" r:id="rId11"/>
    <p:sldId id="271" r:id="rId12"/>
  </p:sldIdLst>
  <p:sldSz cx="9144000" cy="5143500" type="screen16x9"/>
  <p:notesSz cx="6858000" cy="9144000"/>
  <p:embeddedFontLst>
    <p:embeddedFont>
      <p:font typeface="Tahoma" panose="020B0604030504040204" pitchFamily="34" charset="0"/>
      <p:regular r:id="rId14"/>
      <p:bold r:id="rId15"/>
    </p:embeddedFont>
    <p:embeddedFont>
      <p:font typeface="Lucida Sans" panose="020B0602030504020204" pitchFamily="3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82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55326b76a_3_39: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2655326b76a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55326b76a_3_47: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g2655326b76a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5326b76a_3_54: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655326b76a_3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55326b76a_3_9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655326b76a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55326b76a_3_92: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655326b76a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671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2596051" y="1866116"/>
            <a:ext cx="3951896"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rgbClr val="ED033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596051" y="1866116"/>
            <a:ext cx="3951896"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rgbClr val="ED033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654745" y="1139134"/>
            <a:ext cx="7834509" cy="22580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1200" b="0" i="0">
                <a:solidFill>
                  <a:schemeClr val="dk1"/>
                </a:solidFill>
                <a:latin typeface="Lucida Sans"/>
                <a:ea typeface="Lucida Sans"/>
                <a:cs typeface="Lucida Sans"/>
                <a:sym typeface="Lucida Sans"/>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596051" y="1866116"/>
            <a:ext cx="3951896"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rgbClr val="ED033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5"/>
        <p:cNvGrpSpPr/>
        <p:nvPr/>
      </p:nvGrpSpPr>
      <p:grpSpPr>
        <a:xfrm>
          <a:off x="0" y="0"/>
          <a:ext cx="0" cy="0"/>
          <a:chOff x="0" y="0"/>
          <a:chExt cx="0" cy="0"/>
        </a:xfrm>
      </p:grpSpPr>
      <p:sp>
        <p:nvSpPr>
          <p:cNvPr id="86" name="Google Shape;86;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4495948"/>
            <a:ext cx="6079490" cy="57150"/>
          </a:xfrm>
          <a:custGeom>
            <a:avLst/>
            <a:gdLst/>
            <a:ahLst/>
            <a:cxnLst/>
            <a:rect l="l" t="t" r="r" b="b"/>
            <a:pathLst>
              <a:path w="6079490" h="57150" extrusionOk="0">
                <a:moveTo>
                  <a:pt x="6058382" y="56999"/>
                </a:moveTo>
                <a:lnTo>
                  <a:pt x="0" y="56999"/>
                </a:lnTo>
                <a:lnTo>
                  <a:pt x="0" y="0"/>
                </a:lnTo>
                <a:lnTo>
                  <a:pt x="6050823" y="0"/>
                </a:lnTo>
                <a:lnTo>
                  <a:pt x="6079323" y="28499"/>
                </a:lnTo>
                <a:lnTo>
                  <a:pt x="6079323" y="36058"/>
                </a:lnTo>
                <a:lnTo>
                  <a:pt x="6076321" y="43308"/>
                </a:lnTo>
                <a:lnTo>
                  <a:pt x="6065631" y="53997"/>
                </a:lnTo>
                <a:lnTo>
                  <a:pt x="6058382" y="56999"/>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13"/>
          <p:cNvSpPr/>
          <p:nvPr/>
        </p:nvSpPr>
        <p:spPr>
          <a:xfrm>
            <a:off x="7104298" y="3107098"/>
            <a:ext cx="2040255" cy="2036445"/>
          </a:xfrm>
          <a:custGeom>
            <a:avLst/>
            <a:gdLst/>
            <a:ahLst/>
            <a:cxnLst/>
            <a:rect l="l" t="t" r="r" b="b"/>
            <a:pathLst>
              <a:path w="2040254" h="2036445" extrusionOk="0">
                <a:moveTo>
                  <a:pt x="2039699" y="2036398"/>
                </a:moveTo>
                <a:lnTo>
                  <a:pt x="0" y="2036398"/>
                </a:lnTo>
                <a:lnTo>
                  <a:pt x="0" y="395814"/>
                </a:lnTo>
                <a:lnTo>
                  <a:pt x="3431" y="343786"/>
                </a:lnTo>
                <a:lnTo>
                  <a:pt x="13560" y="293090"/>
                </a:lnTo>
                <a:lnTo>
                  <a:pt x="30128" y="244343"/>
                </a:lnTo>
                <a:lnTo>
                  <a:pt x="52882" y="198155"/>
                </a:lnTo>
                <a:lnTo>
                  <a:pt x="81568" y="155146"/>
                </a:lnTo>
                <a:lnTo>
                  <a:pt x="115930" y="115930"/>
                </a:lnTo>
                <a:lnTo>
                  <a:pt x="155146" y="81568"/>
                </a:lnTo>
                <a:lnTo>
                  <a:pt x="198156" y="52883"/>
                </a:lnTo>
                <a:lnTo>
                  <a:pt x="244342" y="30128"/>
                </a:lnTo>
                <a:lnTo>
                  <a:pt x="293090" y="13559"/>
                </a:lnTo>
                <a:lnTo>
                  <a:pt x="343786" y="3431"/>
                </a:lnTo>
                <a:lnTo>
                  <a:pt x="395813" y="0"/>
                </a:lnTo>
                <a:lnTo>
                  <a:pt x="2039699" y="0"/>
                </a:lnTo>
                <a:lnTo>
                  <a:pt x="2039699" y="2036398"/>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 name="Google Shape;53;p13"/>
          <p:cNvSpPr/>
          <p:nvPr/>
        </p:nvSpPr>
        <p:spPr>
          <a:xfrm>
            <a:off x="0" y="0"/>
            <a:ext cx="476250" cy="645160"/>
          </a:xfrm>
          <a:custGeom>
            <a:avLst/>
            <a:gdLst/>
            <a:ahLst/>
            <a:cxnLst/>
            <a:rect l="l" t="t" r="r" b="b"/>
            <a:pathLst>
              <a:path w="476250" h="645160" extrusionOk="0">
                <a:moveTo>
                  <a:pt x="323847" y="644774"/>
                </a:moveTo>
                <a:lnTo>
                  <a:pt x="0" y="644774"/>
                </a:lnTo>
                <a:lnTo>
                  <a:pt x="0" y="0"/>
                </a:lnTo>
                <a:lnTo>
                  <a:pt x="476148" y="0"/>
                </a:lnTo>
                <a:lnTo>
                  <a:pt x="476148" y="492473"/>
                </a:lnTo>
                <a:lnTo>
                  <a:pt x="464555" y="550756"/>
                </a:lnTo>
                <a:lnTo>
                  <a:pt x="431541" y="600166"/>
                </a:lnTo>
                <a:lnTo>
                  <a:pt x="382131" y="633180"/>
                </a:lnTo>
                <a:lnTo>
                  <a:pt x="323847" y="644774"/>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4" name="Google Shape;54;p13"/>
          <p:cNvPicPr preferRelativeResize="0"/>
          <p:nvPr/>
        </p:nvPicPr>
        <p:blipFill rotWithShape="1">
          <a:blip r:embed="rId7">
            <a:alphaModFix/>
          </a:blip>
          <a:srcRect/>
          <a:stretch/>
        </p:blipFill>
        <p:spPr>
          <a:xfrm>
            <a:off x="7934650" y="155502"/>
            <a:ext cx="1022402" cy="263599"/>
          </a:xfrm>
          <a:prstGeom prst="rect">
            <a:avLst/>
          </a:prstGeom>
          <a:noFill/>
          <a:ln>
            <a:noFill/>
          </a:ln>
        </p:spPr>
      </p:pic>
      <p:sp>
        <p:nvSpPr>
          <p:cNvPr id="55" name="Google Shape;55;p13"/>
          <p:cNvSpPr/>
          <p:nvPr/>
        </p:nvSpPr>
        <p:spPr>
          <a:xfrm>
            <a:off x="7772400" y="133224"/>
            <a:ext cx="1219200" cy="380365"/>
          </a:xfrm>
          <a:custGeom>
            <a:avLst/>
            <a:gdLst/>
            <a:ahLst/>
            <a:cxnLst/>
            <a:rect l="l" t="t" r="r" b="b"/>
            <a:pathLst>
              <a:path w="1219200" h="380365" extrusionOk="0">
                <a:moveTo>
                  <a:pt x="1219199" y="380099"/>
                </a:moveTo>
                <a:lnTo>
                  <a:pt x="0" y="380099"/>
                </a:lnTo>
                <a:lnTo>
                  <a:pt x="0" y="0"/>
                </a:lnTo>
                <a:lnTo>
                  <a:pt x="1219199" y="0"/>
                </a:lnTo>
                <a:lnTo>
                  <a:pt x="1219199" y="3800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 name="Google Shape;56;p13"/>
          <p:cNvSpPr txBox="1">
            <a:spLocks noGrp="1"/>
          </p:cNvSpPr>
          <p:nvPr>
            <p:ph type="title"/>
          </p:nvPr>
        </p:nvSpPr>
        <p:spPr>
          <a:xfrm>
            <a:off x="2596051" y="1866116"/>
            <a:ext cx="3951896" cy="7569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rgbClr val="ED033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3"/>
          <p:cNvSpPr txBox="1">
            <a:spLocks noGrp="1"/>
          </p:cNvSpPr>
          <p:nvPr>
            <p:ph type="body" idx="1"/>
          </p:nvPr>
        </p:nvSpPr>
        <p:spPr>
          <a:xfrm>
            <a:off x="654745" y="1139134"/>
            <a:ext cx="7834509" cy="22580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00" b="0" i="0" u="none" strike="noStrike" cap="none">
                <a:solidFill>
                  <a:schemeClr val="dk1"/>
                </a:solidFill>
                <a:latin typeface="Lucida Sans"/>
                <a:ea typeface="Lucida Sans"/>
                <a:cs typeface="Lucida Sans"/>
                <a:sym typeface="Lucida Sans"/>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8" name="Google Shape;58;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9" name="Google Shape;59;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0" name="Google Shape;60;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GB"/>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9"/>
          <p:cNvSpPr/>
          <p:nvPr/>
        </p:nvSpPr>
        <p:spPr>
          <a:xfrm>
            <a:off x="-11" y="738187"/>
            <a:ext cx="476250" cy="1490980"/>
          </a:xfrm>
          <a:custGeom>
            <a:avLst/>
            <a:gdLst/>
            <a:ahLst/>
            <a:cxnLst/>
            <a:rect l="l" t="t" r="r" b="b"/>
            <a:pathLst>
              <a:path w="476250" h="1490980" extrusionOk="0">
                <a:moveTo>
                  <a:pt x="323559" y="1490711"/>
                </a:moveTo>
                <a:lnTo>
                  <a:pt x="0" y="1490705"/>
                </a:lnTo>
                <a:lnTo>
                  <a:pt x="16" y="0"/>
                </a:lnTo>
                <a:lnTo>
                  <a:pt x="323559" y="11"/>
                </a:lnTo>
                <a:lnTo>
                  <a:pt x="371777" y="7788"/>
                </a:lnTo>
                <a:lnTo>
                  <a:pt x="413654" y="29445"/>
                </a:lnTo>
                <a:lnTo>
                  <a:pt x="446677" y="62468"/>
                </a:lnTo>
                <a:lnTo>
                  <a:pt x="468334" y="104345"/>
                </a:lnTo>
                <a:lnTo>
                  <a:pt x="476111" y="152563"/>
                </a:lnTo>
                <a:lnTo>
                  <a:pt x="476111" y="1338159"/>
                </a:lnTo>
                <a:lnTo>
                  <a:pt x="464499" y="1396538"/>
                </a:lnTo>
                <a:lnTo>
                  <a:pt x="431429" y="1446029"/>
                </a:lnTo>
                <a:lnTo>
                  <a:pt x="381938" y="1479099"/>
                </a:lnTo>
                <a:lnTo>
                  <a:pt x="323559" y="1490711"/>
                </a:lnTo>
                <a:close/>
              </a:path>
            </a:pathLst>
          </a:custGeom>
          <a:solidFill>
            <a:srgbClr val="ED05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4" name="Google Shape;94;p19"/>
          <p:cNvSpPr/>
          <p:nvPr/>
        </p:nvSpPr>
        <p:spPr>
          <a:xfrm>
            <a:off x="7104298" y="3107098"/>
            <a:ext cx="2040255" cy="2036445"/>
          </a:xfrm>
          <a:custGeom>
            <a:avLst/>
            <a:gdLst/>
            <a:ahLst/>
            <a:cxnLst/>
            <a:rect l="l" t="t" r="r" b="b"/>
            <a:pathLst>
              <a:path w="2040254" h="2036445" extrusionOk="0">
                <a:moveTo>
                  <a:pt x="2039699" y="2036398"/>
                </a:moveTo>
                <a:lnTo>
                  <a:pt x="0" y="2036398"/>
                </a:lnTo>
                <a:lnTo>
                  <a:pt x="0" y="395814"/>
                </a:lnTo>
                <a:lnTo>
                  <a:pt x="3431" y="343786"/>
                </a:lnTo>
                <a:lnTo>
                  <a:pt x="13560" y="293090"/>
                </a:lnTo>
                <a:lnTo>
                  <a:pt x="30128" y="244343"/>
                </a:lnTo>
                <a:lnTo>
                  <a:pt x="52882" y="198155"/>
                </a:lnTo>
                <a:lnTo>
                  <a:pt x="81568" y="155146"/>
                </a:lnTo>
                <a:lnTo>
                  <a:pt x="115930" y="115930"/>
                </a:lnTo>
                <a:lnTo>
                  <a:pt x="155146" y="81568"/>
                </a:lnTo>
                <a:lnTo>
                  <a:pt x="198156" y="52883"/>
                </a:lnTo>
                <a:lnTo>
                  <a:pt x="244342" y="30128"/>
                </a:lnTo>
                <a:lnTo>
                  <a:pt x="293090" y="13559"/>
                </a:lnTo>
                <a:lnTo>
                  <a:pt x="343786" y="3431"/>
                </a:lnTo>
                <a:lnTo>
                  <a:pt x="395813" y="0"/>
                </a:lnTo>
                <a:lnTo>
                  <a:pt x="2039699" y="0"/>
                </a:lnTo>
                <a:lnTo>
                  <a:pt x="2039699" y="2036398"/>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5" name="Google Shape;95;p19"/>
          <p:cNvSpPr/>
          <p:nvPr/>
        </p:nvSpPr>
        <p:spPr>
          <a:xfrm>
            <a:off x="0" y="4495948"/>
            <a:ext cx="6079490" cy="57150"/>
          </a:xfrm>
          <a:custGeom>
            <a:avLst/>
            <a:gdLst/>
            <a:ahLst/>
            <a:cxnLst/>
            <a:rect l="l" t="t" r="r" b="b"/>
            <a:pathLst>
              <a:path w="6079490" h="57150" extrusionOk="0">
                <a:moveTo>
                  <a:pt x="6058382" y="56999"/>
                </a:moveTo>
                <a:lnTo>
                  <a:pt x="0" y="56999"/>
                </a:lnTo>
                <a:lnTo>
                  <a:pt x="0" y="0"/>
                </a:lnTo>
                <a:lnTo>
                  <a:pt x="6050823" y="0"/>
                </a:lnTo>
                <a:lnTo>
                  <a:pt x="6079323" y="28499"/>
                </a:lnTo>
                <a:lnTo>
                  <a:pt x="6079323" y="36058"/>
                </a:lnTo>
                <a:lnTo>
                  <a:pt x="6076321" y="43308"/>
                </a:lnTo>
                <a:lnTo>
                  <a:pt x="6065631" y="53997"/>
                </a:lnTo>
                <a:lnTo>
                  <a:pt x="6058382" y="56999"/>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6" name="Google Shape;96;p19"/>
          <p:cNvSpPr txBox="1">
            <a:spLocks noGrp="1"/>
          </p:cNvSpPr>
          <p:nvPr>
            <p:ph type="title"/>
          </p:nvPr>
        </p:nvSpPr>
        <p:spPr>
          <a:xfrm>
            <a:off x="739753" y="959364"/>
            <a:ext cx="8404800" cy="92076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GB" sz="5900" dirty="0" smtClean="0"/>
              <a:t>IPL DATA ANYALYSIS</a:t>
            </a:r>
            <a:endParaRPr sz="5900" dirty="0"/>
          </a:p>
        </p:txBody>
      </p:sp>
      <p:sp>
        <p:nvSpPr>
          <p:cNvPr id="6" name="Google Shape;96;p19"/>
          <p:cNvSpPr txBox="1">
            <a:spLocks/>
          </p:cNvSpPr>
          <p:nvPr/>
        </p:nvSpPr>
        <p:spPr>
          <a:xfrm>
            <a:off x="7159464" y="1838270"/>
            <a:ext cx="1704209" cy="382156"/>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800" b="1" i="0" u="none" strike="noStrike" cap="none">
                <a:solidFill>
                  <a:srgbClr val="ED033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marR="5080"/>
            <a:r>
              <a:rPr lang="en-GB" sz="2400" dirty="0" smtClean="0">
                <a:solidFill>
                  <a:srgbClr val="BC8234"/>
                </a:solidFill>
              </a:rPr>
              <a:t>2008-2016</a:t>
            </a:r>
            <a:endParaRPr lang="en-GB" sz="2400" dirty="0">
              <a:solidFill>
                <a:srgbClr val="BC8234"/>
              </a:solidFill>
            </a:endParaRPr>
          </a:p>
        </p:txBody>
      </p:sp>
      <p:sp>
        <p:nvSpPr>
          <p:cNvPr id="7" name="Google Shape;96;p19"/>
          <p:cNvSpPr txBox="1">
            <a:spLocks/>
          </p:cNvSpPr>
          <p:nvPr/>
        </p:nvSpPr>
        <p:spPr>
          <a:xfrm>
            <a:off x="476239" y="3387046"/>
            <a:ext cx="3301501" cy="659155"/>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800" b="1" i="0" u="none" strike="noStrike" cap="none">
                <a:solidFill>
                  <a:srgbClr val="ED033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marR="5080"/>
            <a:r>
              <a:rPr lang="en-GB" sz="1400" dirty="0" smtClean="0"/>
              <a:t>PRESENTED BY:</a:t>
            </a:r>
            <a:br>
              <a:rPr lang="en-GB" sz="1400" dirty="0" smtClean="0"/>
            </a:br>
            <a:r>
              <a:rPr lang="en-GB" sz="1400" dirty="0" smtClean="0">
                <a:solidFill>
                  <a:schemeClr val="tx1"/>
                </a:solidFill>
              </a:rPr>
              <a:t>RAJBHUWAN </a:t>
            </a:r>
            <a:r>
              <a:rPr lang="en-GB" sz="1400" dirty="0" smtClean="0">
                <a:solidFill>
                  <a:schemeClr val="tx1"/>
                </a:solidFill>
              </a:rPr>
              <a:t>JAITAWAT </a:t>
            </a:r>
            <a:r>
              <a:rPr lang="en-GB" sz="1400" dirty="0" smtClean="0">
                <a:solidFill>
                  <a:schemeClr val="tx1"/>
                </a:solidFill>
              </a:rPr>
              <a:t>AND GROUP </a:t>
            </a:r>
            <a:endParaRPr lang="en-GB" sz="1400"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792" y="3447395"/>
            <a:ext cx="1459881" cy="1459881"/>
          </a:xfrm>
          <a:prstGeom prst="ellipse">
            <a:avLst/>
          </a:prstGeom>
          <a:ln w="0" cap="rnd">
            <a:noFill/>
            <a:prstDash val="sysDot"/>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2623419" y="1984282"/>
            <a:ext cx="3672840"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Thank you!!!</a:t>
            </a:r>
            <a:endParaRPr sz="3000" dirty="0"/>
          </a:p>
        </p:txBody>
      </p:sp>
    </p:spTree>
    <p:extLst>
      <p:ext uri="{BB962C8B-B14F-4D97-AF65-F5344CB8AC3E}">
        <p14:creationId xmlns:p14="http://schemas.microsoft.com/office/powerpoint/2010/main" val="224574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20"/>
          <p:cNvSpPr/>
          <p:nvPr/>
        </p:nvSpPr>
        <p:spPr>
          <a:xfrm>
            <a:off x="-11" y="738187"/>
            <a:ext cx="476250" cy="1490980"/>
          </a:xfrm>
          <a:custGeom>
            <a:avLst/>
            <a:gdLst/>
            <a:ahLst/>
            <a:cxnLst/>
            <a:rect l="l" t="t" r="r" b="b"/>
            <a:pathLst>
              <a:path w="476250" h="1490980" extrusionOk="0">
                <a:moveTo>
                  <a:pt x="323559" y="1490711"/>
                </a:moveTo>
                <a:lnTo>
                  <a:pt x="0" y="1490705"/>
                </a:lnTo>
                <a:lnTo>
                  <a:pt x="16" y="0"/>
                </a:lnTo>
                <a:lnTo>
                  <a:pt x="323559" y="11"/>
                </a:lnTo>
                <a:lnTo>
                  <a:pt x="371777" y="7788"/>
                </a:lnTo>
                <a:lnTo>
                  <a:pt x="413654" y="29445"/>
                </a:lnTo>
                <a:lnTo>
                  <a:pt x="446677" y="62468"/>
                </a:lnTo>
                <a:lnTo>
                  <a:pt x="468334" y="104345"/>
                </a:lnTo>
                <a:lnTo>
                  <a:pt x="476111" y="152563"/>
                </a:lnTo>
                <a:lnTo>
                  <a:pt x="476111" y="1338159"/>
                </a:lnTo>
                <a:lnTo>
                  <a:pt x="464499" y="1396538"/>
                </a:lnTo>
                <a:lnTo>
                  <a:pt x="431429" y="1446029"/>
                </a:lnTo>
                <a:lnTo>
                  <a:pt x="381938" y="1479099"/>
                </a:lnTo>
                <a:lnTo>
                  <a:pt x="323559" y="1490711"/>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20"/>
          <p:cNvSpPr/>
          <p:nvPr/>
        </p:nvSpPr>
        <p:spPr>
          <a:xfrm>
            <a:off x="7104298" y="3107098"/>
            <a:ext cx="2040255" cy="2036445"/>
          </a:xfrm>
          <a:custGeom>
            <a:avLst/>
            <a:gdLst/>
            <a:ahLst/>
            <a:cxnLst/>
            <a:rect l="l" t="t" r="r" b="b"/>
            <a:pathLst>
              <a:path w="2040254" h="2036445" extrusionOk="0">
                <a:moveTo>
                  <a:pt x="2039699" y="2036398"/>
                </a:moveTo>
                <a:lnTo>
                  <a:pt x="0" y="2036398"/>
                </a:lnTo>
                <a:lnTo>
                  <a:pt x="0" y="395814"/>
                </a:lnTo>
                <a:lnTo>
                  <a:pt x="3431" y="343786"/>
                </a:lnTo>
                <a:lnTo>
                  <a:pt x="13560" y="293090"/>
                </a:lnTo>
                <a:lnTo>
                  <a:pt x="30128" y="244343"/>
                </a:lnTo>
                <a:lnTo>
                  <a:pt x="52882" y="198155"/>
                </a:lnTo>
                <a:lnTo>
                  <a:pt x="81568" y="155146"/>
                </a:lnTo>
                <a:lnTo>
                  <a:pt x="115930" y="115930"/>
                </a:lnTo>
                <a:lnTo>
                  <a:pt x="155146" y="81568"/>
                </a:lnTo>
                <a:lnTo>
                  <a:pt x="198156" y="52883"/>
                </a:lnTo>
                <a:lnTo>
                  <a:pt x="244342" y="30128"/>
                </a:lnTo>
                <a:lnTo>
                  <a:pt x="293090" y="13559"/>
                </a:lnTo>
                <a:lnTo>
                  <a:pt x="343786" y="3431"/>
                </a:lnTo>
                <a:lnTo>
                  <a:pt x="395813" y="0"/>
                </a:lnTo>
                <a:lnTo>
                  <a:pt x="2039699" y="0"/>
                </a:lnTo>
                <a:lnTo>
                  <a:pt x="2039699" y="2036398"/>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20"/>
          <p:cNvSpPr/>
          <p:nvPr/>
        </p:nvSpPr>
        <p:spPr>
          <a:xfrm>
            <a:off x="0" y="4495948"/>
            <a:ext cx="6079490" cy="57150"/>
          </a:xfrm>
          <a:custGeom>
            <a:avLst/>
            <a:gdLst/>
            <a:ahLst/>
            <a:cxnLst/>
            <a:rect l="l" t="t" r="r" b="b"/>
            <a:pathLst>
              <a:path w="6079490" h="57150" extrusionOk="0">
                <a:moveTo>
                  <a:pt x="6058382" y="56999"/>
                </a:moveTo>
                <a:lnTo>
                  <a:pt x="0" y="56999"/>
                </a:lnTo>
                <a:lnTo>
                  <a:pt x="0" y="0"/>
                </a:lnTo>
                <a:lnTo>
                  <a:pt x="6050823" y="0"/>
                </a:lnTo>
                <a:lnTo>
                  <a:pt x="6079323" y="28499"/>
                </a:lnTo>
                <a:lnTo>
                  <a:pt x="6079323" y="36058"/>
                </a:lnTo>
                <a:lnTo>
                  <a:pt x="6076321" y="43308"/>
                </a:lnTo>
                <a:lnTo>
                  <a:pt x="6065631" y="53997"/>
                </a:lnTo>
                <a:lnTo>
                  <a:pt x="6058382" y="56999"/>
                </a:lnTo>
                <a:close/>
              </a:path>
            </a:pathLst>
          </a:custGeom>
          <a:solidFill>
            <a:srgbClr val="ED033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20"/>
          <p:cNvSpPr txBox="1">
            <a:spLocks noGrp="1"/>
          </p:cNvSpPr>
          <p:nvPr>
            <p:ph type="title"/>
          </p:nvPr>
        </p:nvSpPr>
        <p:spPr>
          <a:xfrm>
            <a:off x="1099825" y="738187"/>
            <a:ext cx="5650865" cy="28982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1800" dirty="0"/>
              <a:t>Why </a:t>
            </a:r>
            <a:r>
              <a:rPr lang="en-GB" sz="1800" dirty="0" smtClean="0"/>
              <a:t>this Projects </a:t>
            </a:r>
            <a:r>
              <a:rPr lang="en-GB" sz="1800" dirty="0"/>
              <a:t>?</a:t>
            </a:r>
            <a:endParaRPr sz="1800" dirty="0"/>
          </a:p>
        </p:txBody>
      </p:sp>
      <p:sp>
        <p:nvSpPr>
          <p:cNvPr id="7" name="Google Shape;104;p20"/>
          <p:cNvSpPr txBox="1">
            <a:spLocks/>
          </p:cNvSpPr>
          <p:nvPr/>
        </p:nvSpPr>
        <p:spPr>
          <a:xfrm>
            <a:off x="1099824" y="1090820"/>
            <a:ext cx="5650865" cy="936154"/>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800" b="1" i="0" u="none" strike="noStrike" cap="none">
                <a:solidFill>
                  <a:srgbClr val="ED033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2700" algn="just"/>
            <a:r>
              <a:rPr lang="en-US" sz="1200" dirty="0">
                <a:solidFill>
                  <a:schemeClr val="tx1">
                    <a:lumMod val="50000"/>
                    <a:lumOff val="50000"/>
                  </a:schemeClr>
                </a:solidFill>
              </a:rPr>
              <a:t>Welcome to the IPL Data Analysis presentation. In this analysis, we explore the dynamic world of the Indian Premier League (IPL) through a comprehensive examination of the provided dataset. The dataset encompasses a wide array of information, including match outcomes, </a:t>
            </a:r>
            <a:r>
              <a:rPr lang="en-US" sz="1200" dirty="0" smtClean="0">
                <a:solidFill>
                  <a:schemeClr val="tx1">
                    <a:lumMod val="50000"/>
                    <a:lumOff val="50000"/>
                  </a:schemeClr>
                </a:solidFill>
              </a:rPr>
              <a:t>player details, venues, scores etc.</a:t>
            </a:r>
            <a:endParaRPr lang="en-GB" sz="1200" dirty="0">
              <a:solidFill>
                <a:schemeClr val="tx1">
                  <a:lumMod val="50000"/>
                  <a:lumOff val="50000"/>
                </a:schemeClr>
              </a:solidFill>
            </a:endParaRPr>
          </a:p>
        </p:txBody>
      </p:sp>
      <p:sp>
        <p:nvSpPr>
          <p:cNvPr id="8" name="Google Shape;104;p20"/>
          <p:cNvSpPr txBox="1">
            <a:spLocks/>
          </p:cNvSpPr>
          <p:nvPr/>
        </p:nvSpPr>
        <p:spPr>
          <a:xfrm>
            <a:off x="1030423" y="2170944"/>
            <a:ext cx="5650865" cy="1520929"/>
          </a:xfrm>
          <a:prstGeom prst="rect">
            <a:avLst/>
          </a:prstGeom>
          <a:noFill/>
          <a:ln>
            <a:noFill/>
          </a:ln>
        </p:spPr>
        <p:txBody>
          <a:bodyPr spcFirstLastPara="1" wrap="square" lIns="0" tIns="127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800" b="1" i="0" u="none" strike="noStrike" cap="none">
                <a:solidFill>
                  <a:srgbClr val="ED033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1400" dirty="0"/>
              <a:t>Purpose of the Analysis:</a:t>
            </a:r>
          </a:p>
          <a:p>
            <a:r>
              <a:rPr lang="en-US" sz="1200" dirty="0">
                <a:solidFill>
                  <a:schemeClr val="tx1">
                    <a:lumMod val="50000"/>
                    <a:lumOff val="50000"/>
                  </a:schemeClr>
                </a:solidFill>
              </a:rPr>
              <a:t>The primary purpose of this analysis is to </a:t>
            </a:r>
            <a:r>
              <a:rPr lang="en-US" sz="1200" dirty="0" smtClean="0">
                <a:solidFill>
                  <a:schemeClr val="tx1">
                    <a:lumMod val="50000"/>
                    <a:lumOff val="50000"/>
                  </a:schemeClr>
                </a:solidFill>
              </a:rPr>
              <a:t>find </a:t>
            </a:r>
            <a:r>
              <a:rPr lang="en-US" sz="1200" dirty="0">
                <a:solidFill>
                  <a:schemeClr val="tx1">
                    <a:lumMod val="50000"/>
                    <a:lumOff val="50000"/>
                  </a:schemeClr>
                </a:solidFill>
              </a:rPr>
              <a:t>valuable insights, patterns, and trends within the IPL dataset. By leveraging data-driven </a:t>
            </a:r>
            <a:r>
              <a:rPr lang="en-US" sz="1200" dirty="0" smtClean="0">
                <a:solidFill>
                  <a:schemeClr val="tx1">
                    <a:lumMod val="50000"/>
                    <a:lumOff val="50000"/>
                  </a:schemeClr>
                </a:solidFill>
              </a:rPr>
              <a:t>methodologies using SQL quires, </a:t>
            </a:r>
            <a:r>
              <a:rPr lang="en-US" sz="1200" dirty="0">
                <a:solidFill>
                  <a:schemeClr val="tx1">
                    <a:lumMod val="50000"/>
                    <a:lumOff val="50000"/>
                  </a:schemeClr>
                </a:solidFill>
              </a:rPr>
              <a:t>we aim to </a:t>
            </a:r>
            <a:r>
              <a:rPr lang="en-US" sz="1200" dirty="0" smtClean="0">
                <a:solidFill>
                  <a:schemeClr val="tx1">
                    <a:lumMod val="50000"/>
                    <a:lumOff val="50000"/>
                  </a:schemeClr>
                </a:solidFill>
              </a:rPr>
              <a:t>give as much as output from the given dataset. We learnt how to read the dataset and find the possible outcome from the same. We learnt how to use SQL language to find the perfect output and in final step we learnt how to use power bi for visualize our data using dashboards</a:t>
            </a:r>
            <a:endParaRPr lang="en-US" sz="12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605711" y="67754"/>
            <a:ext cx="726346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STRUCTURE OF THE DATASET</a:t>
            </a:r>
            <a:endParaRPr sz="3000" dirty="0"/>
          </a:p>
        </p:txBody>
      </p:sp>
      <p:graphicFrame>
        <p:nvGraphicFramePr>
          <p:cNvPr id="5" name="Table 4"/>
          <p:cNvGraphicFramePr>
            <a:graphicFrameLocks noGrp="1"/>
          </p:cNvGraphicFramePr>
          <p:nvPr>
            <p:extLst>
              <p:ext uri="{D42A27DB-BD31-4B8C-83A1-F6EECF244321}">
                <p14:modId xmlns:p14="http://schemas.microsoft.com/office/powerpoint/2010/main" val="4187213553"/>
              </p:ext>
            </p:extLst>
          </p:nvPr>
        </p:nvGraphicFramePr>
        <p:xfrm>
          <a:off x="580678" y="707491"/>
          <a:ext cx="8416486" cy="3599621"/>
        </p:xfrm>
        <a:graphic>
          <a:graphicData uri="http://schemas.openxmlformats.org/drawingml/2006/table">
            <a:tbl>
              <a:tblPr>
                <a:effectLst/>
              </a:tblPr>
              <a:tblGrid>
                <a:gridCol w="1032168">
                  <a:extLst>
                    <a:ext uri="{9D8B030D-6E8A-4147-A177-3AD203B41FA5}">
                      <a16:colId xmlns:a16="http://schemas.microsoft.com/office/drawing/2014/main" val="3745644710"/>
                    </a:ext>
                  </a:extLst>
                </a:gridCol>
                <a:gridCol w="7384318">
                  <a:extLst>
                    <a:ext uri="{9D8B030D-6E8A-4147-A177-3AD203B41FA5}">
                      <a16:colId xmlns:a16="http://schemas.microsoft.com/office/drawing/2014/main" val="4225265539"/>
                    </a:ext>
                  </a:extLst>
                </a:gridCol>
              </a:tblGrid>
              <a:tr h="130215">
                <a:tc>
                  <a:txBody>
                    <a:bodyPr/>
                    <a:lstStyle/>
                    <a:p>
                      <a:pPr fontAlgn="b"/>
                      <a:r>
                        <a:rPr lang="en-IN" sz="800" b="1">
                          <a:solidFill>
                            <a:schemeClr val="tx1"/>
                          </a:solidFill>
                          <a:effectLst/>
                          <a:latin typeface="Arial" panose="020B0604020202020204" pitchFamily="34" charset="0"/>
                          <a:cs typeface="Arial" panose="020B0604020202020204" pitchFamily="34" charset="0"/>
                        </a:rPr>
                        <a:t>Table Name</a:t>
                      </a:r>
                    </a:p>
                  </a:txBody>
                  <a:tcPr marL="19349" marR="19349" marT="9675" marB="96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2">
                        <a:lumMod val="60000"/>
                        <a:lumOff val="40000"/>
                      </a:schemeClr>
                    </a:solidFill>
                  </a:tcPr>
                </a:tc>
                <a:tc>
                  <a:txBody>
                    <a:bodyPr/>
                    <a:lstStyle/>
                    <a:p>
                      <a:pPr fontAlgn="b"/>
                      <a:r>
                        <a:rPr lang="en-IN" sz="800" b="1" dirty="0">
                          <a:solidFill>
                            <a:schemeClr val="tx1"/>
                          </a:solidFill>
                          <a:effectLst/>
                          <a:latin typeface="Arial" panose="020B0604020202020204" pitchFamily="34" charset="0"/>
                          <a:cs typeface="Arial" panose="020B0604020202020204" pitchFamily="34" charset="0"/>
                        </a:rPr>
                        <a:t>Columns</a:t>
                      </a:r>
                    </a:p>
                  </a:txBody>
                  <a:tcPr marL="19349" marR="19349" marT="9675" marB="9675"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485739226"/>
                  </a:ext>
                </a:extLst>
              </a:tr>
              <a:tr h="302550">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ball_by_ball</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Match_Id, Over_Id, Ball_Id, Innings_No, Team_Batting, Team_Bowling, Striker_Batting_Position, Striker, Non_Striker, Bowler</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646817235"/>
                  </a:ext>
                </a:extLst>
              </a:tr>
              <a:tr h="135186">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batsman_scored</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800" dirty="0">
                          <a:solidFill>
                            <a:schemeClr val="tx1"/>
                          </a:solidFill>
                          <a:effectLst/>
                          <a:latin typeface="Arial" panose="020B0604020202020204" pitchFamily="34" charset="0"/>
                          <a:cs typeface="Arial" panose="020B0604020202020204" pitchFamily="34" charset="0"/>
                        </a:rPr>
                        <a:t>Match_Id, </a:t>
                      </a:r>
                      <a:r>
                        <a:rPr lang="en-US" sz="800" dirty="0" err="1">
                          <a:solidFill>
                            <a:schemeClr val="tx1"/>
                          </a:solidFill>
                          <a:effectLst/>
                          <a:latin typeface="Arial" panose="020B0604020202020204" pitchFamily="34" charset="0"/>
                          <a:cs typeface="Arial" panose="020B0604020202020204" pitchFamily="34" charset="0"/>
                        </a:rPr>
                        <a:t>Over_Id</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Ball_Id</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Runs_Scored</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Innings_No</a:t>
                      </a:r>
                      <a:endParaRPr lang="en-US" sz="800"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24288319"/>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batting_style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Batting_Id, Batting_hand</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633716706"/>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bowling_style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Bowling_Id, Bowling_skill</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42982216"/>
                  </a:ext>
                </a:extLst>
              </a:tr>
              <a:tr h="79399">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city</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City_Id, City_Name, Country_id</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765591107"/>
                  </a:ext>
                </a:extLst>
              </a:tr>
              <a:tr h="79399">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country</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Country_Id, Country_Name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33585076"/>
                  </a:ext>
                </a:extLst>
              </a:tr>
              <a:tr h="190974">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extra_runs</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Match_Id, Over_Id, Ball_Id, Extra_Type_Id, Extra_Runs, Innings_No</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45227786"/>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extra_type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Extra_Id, Extra_Name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693332499"/>
                  </a:ext>
                </a:extLst>
              </a:tr>
              <a:tr h="414125">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matches</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800" dirty="0">
                          <a:solidFill>
                            <a:schemeClr val="tx1"/>
                          </a:solidFill>
                          <a:effectLst/>
                          <a:latin typeface="Arial" panose="020B0604020202020204" pitchFamily="34" charset="0"/>
                          <a:cs typeface="Arial" panose="020B0604020202020204" pitchFamily="34" charset="0"/>
                        </a:rPr>
                        <a:t>Match_Id, Team_1, Team_2, Match_Date, Season_Id, Venue_Id, Toss_Winner, </a:t>
                      </a:r>
                      <a:r>
                        <a:rPr lang="en-US" sz="800" dirty="0" err="1">
                          <a:solidFill>
                            <a:schemeClr val="tx1"/>
                          </a:solidFill>
                          <a:effectLst/>
                          <a:latin typeface="Arial" panose="020B0604020202020204" pitchFamily="34" charset="0"/>
                          <a:cs typeface="Arial" panose="020B0604020202020204" pitchFamily="34" charset="0"/>
                        </a:rPr>
                        <a:t>Toss_Decide</a:t>
                      </a:r>
                      <a:r>
                        <a:rPr lang="en-US" sz="800" dirty="0">
                          <a:solidFill>
                            <a:schemeClr val="tx1"/>
                          </a:solidFill>
                          <a:effectLst/>
                          <a:latin typeface="Arial" panose="020B0604020202020204" pitchFamily="34" charset="0"/>
                          <a:cs typeface="Arial" panose="020B0604020202020204" pitchFamily="34" charset="0"/>
                        </a:rPr>
                        <a:t>, Win_Type, </a:t>
                      </a:r>
                      <a:r>
                        <a:rPr lang="en-US" sz="800" dirty="0" err="1">
                          <a:solidFill>
                            <a:schemeClr val="tx1"/>
                          </a:solidFill>
                          <a:effectLst/>
                          <a:latin typeface="Arial" panose="020B0604020202020204" pitchFamily="34" charset="0"/>
                          <a:cs typeface="Arial" panose="020B0604020202020204" pitchFamily="34" charset="0"/>
                        </a:rPr>
                        <a:t>Win_Margin</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Outcome_type</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Match_Winner</a:t>
                      </a:r>
                      <a:r>
                        <a:rPr lang="en-US" sz="800" dirty="0">
                          <a:solidFill>
                            <a:schemeClr val="tx1"/>
                          </a:solidFill>
                          <a:effectLst/>
                          <a:latin typeface="Arial" panose="020B0604020202020204" pitchFamily="34" charset="0"/>
                          <a:cs typeface="Arial" panose="020B0604020202020204" pitchFamily="34" charset="0"/>
                        </a:rPr>
                        <a:t>, Man_of_the_Match</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091666176"/>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win_by</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Win_Id, Win_Type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185545994"/>
                  </a:ext>
                </a:extLst>
              </a:tr>
              <a:tr h="190974">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wicket_taken</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800" dirty="0">
                          <a:solidFill>
                            <a:schemeClr val="tx1"/>
                          </a:solidFill>
                          <a:effectLst/>
                          <a:latin typeface="Arial" panose="020B0604020202020204" pitchFamily="34" charset="0"/>
                          <a:cs typeface="Arial" panose="020B0604020202020204" pitchFamily="34" charset="0"/>
                        </a:rPr>
                        <a:t>Match_Id, </a:t>
                      </a:r>
                      <a:r>
                        <a:rPr lang="en-US" sz="800" dirty="0" err="1">
                          <a:solidFill>
                            <a:schemeClr val="tx1"/>
                          </a:solidFill>
                          <a:effectLst/>
                          <a:latin typeface="Arial" panose="020B0604020202020204" pitchFamily="34" charset="0"/>
                          <a:cs typeface="Arial" panose="020B0604020202020204" pitchFamily="34" charset="0"/>
                        </a:rPr>
                        <a:t>Over_Id</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Ball_Id</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Player_Out</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Kind_Out</a:t>
                      </a:r>
                      <a:r>
                        <a:rPr lang="en-US" sz="800" dirty="0">
                          <a:solidFill>
                            <a:schemeClr val="tx1"/>
                          </a:solidFill>
                          <a:effectLst/>
                          <a:latin typeface="Arial" panose="020B0604020202020204" pitchFamily="34" charset="0"/>
                          <a:cs typeface="Arial" panose="020B0604020202020204" pitchFamily="34" charset="0"/>
                        </a:rPr>
                        <a:t>, Fielders, </a:t>
                      </a:r>
                      <a:r>
                        <a:rPr lang="en-US" sz="800" dirty="0" err="1">
                          <a:solidFill>
                            <a:schemeClr val="tx1"/>
                          </a:solidFill>
                          <a:effectLst/>
                          <a:latin typeface="Arial" panose="020B0604020202020204" pitchFamily="34" charset="0"/>
                          <a:cs typeface="Arial" panose="020B0604020202020204" pitchFamily="34" charset="0"/>
                        </a:rPr>
                        <a:t>Innings_No</a:t>
                      </a:r>
                      <a:endParaRPr lang="en-US" sz="800"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723594653"/>
                  </a:ext>
                </a:extLst>
              </a:tr>
              <a:tr h="79399">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venue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Venue_Id, Venue_Name, City_Id</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914447554"/>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toss_decision</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Toss_Id, Toss_Name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853605579"/>
                  </a:ext>
                </a:extLst>
              </a:tr>
              <a:tr h="79399">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team</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Team_Id, Team_Name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597689984"/>
                  </a:ext>
                </a:extLst>
              </a:tr>
              <a:tr h="190974">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season</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800" dirty="0">
                          <a:solidFill>
                            <a:schemeClr val="tx1"/>
                          </a:solidFill>
                          <a:effectLst/>
                          <a:latin typeface="Arial" panose="020B0604020202020204" pitchFamily="34" charset="0"/>
                          <a:cs typeface="Arial" panose="020B0604020202020204" pitchFamily="34" charset="0"/>
                        </a:rPr>
                        <a:t>Season_Id, </a:t>
                      </a:r>
                      <a:r>
                        <a:rPr lang="en-US" sz="800" dirty="0" err="1">
                          <a:solidFill>
                            <a:schemeClr val="tx1"/>
                          </a:solidFill>
                          <a:effectLst/>
                          <a:latin typeface="Arial" panose="020B0604020202020204" pitchFamily="34" charset="0"/>
                          <a:cs typeface="Arial" panose="020B0604020202020204" pitchFamily="34" charset="0"/>
                        </a:rPr>
                        <a:t>Man_of_the_Series</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Orange_Cap</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Purple_Cap</a:t>
                      </a:r>
                      <a:r>
                        <a:rPr lang="en-US" sz="800" dirty="0">
                          <a:solidFill>
                            <a:schemeClr val="tx1"/>
                          </a:solidFill>
                          <a:effectLst/>
                          <a:latin typeface="Arial" panose="020B0604020202020204" pitchFamily="34" charset="0"/>
                          <a:cs typeface="Arial" panose="020B0604020202020204" pitchFamily="34" charset="0"/>
                        </a:rPr>
                        <a:t>, </a:t>
                      </a:r>
                      <a:r>
                        <a:rPr lang="en-US" sz="800" dirty="0" err="1">
                          <a:solidFill>
                            <a:schemeClr val="tx1"/>
                          </a:solidFill>
                          <a:effectLst/>
                          <a:latin typeface="Arial" panose="020B0604020202020204" pitchFamily="34" charset="0"/>
                          <a:cs typeface="Arial" panose="020B0604020202020204" pitchFamily="34" charset="0"/>
                        </a:rPr>
                        <a:t>Season_Year</a:t>
                      </a:r>
                      <a:endParaRPr lang="en-US" sz="800"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857773187"/>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rolee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Role_Id, Role_Desc</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26437333"/>
                  </a:ext>
                </a:extLst>
              </a:tr>
              <a:tr h="135186">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player_match</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Match_Id, Player_Id, Role_Id, Team_Id</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378462641"/>
                  </a:ext>
                </a:extLst>
              </a:tr>
              <a:tr h="190974">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player</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800">
                          <a:solidFill>
                            <a:schemeClr val="tx1"/>
                          </a:solidFill>
                          <a:effectLst/>
                          <a:latin typeface="Arial" panose="020B0604020202020204" pitchFamily="34" charset="0"/>
                          <a:cs typeface="Arial" panose="020B0604020202020204" pitchFamily="34" charset="0"/>
                        </a:rPr>
                        <a:t>Player_Id, Player_Name, DOB, Batting_hand, Bowling_skill, Country_Name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34584477"/>
                  </a:ext>
                </a:extLst>
              </a:tr>
              <a:tr h="79399">
                <a:tc>
                  <a:txBody>
                    <a:bodyPr/>
                    <a:lstStyle/>
                    <a:p>
                      <a:pPr fontAlgn="base"/>
                      <a:r>
                        <a:rPr lang="en-IN" sz="800" b="1" dirty="0" smtClean="0">
                          <a:solidFill>
                            <a:schemeClr val="tx1"/>
                          </a:solidFill>
                          <a:effectLst/>
                          <a:latin typeface="Arial" panose="020B0604020202020204" pitchFamily="34" charset="0"/>
                          <a:cs typeface="Arial" panose="020B0604020202020204" pitchFamily="34" charset="0"/>
                        </a:rPr>
                        <a:t>outcome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800">
                          <a:solidFill>
                            <a:schemeClr val="tx1"/>
                          </a:solidFill>
                          <a:effectLst/>
                          <a:latin typeface="Arial" panose="020B0604020202020204" pitchFamily="34" charset="0"/>
                          <a:cs typeface="Arial" panose="020B0604020202020204" pitchFamily="34" charset="0"/>
                        </a:rPr>
                        <a:t>Outcome_Id, Outcome_Type</a:t>
                      </a: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412037545"/>
                  </a:ext>
                </a:extLst>
              </a:tr>
              <a:tr h="79399">
                <a:tc>
                  <a:txBody>
                    <a:bodyPr/>
                    <a:lstStyle/>
                    <a:p>
                      <a:pPr fontAlgn="base"/>
                      <a:r>
                        <a:rPr lang="en-IN" sz="800" b="1" dirty="0" err="1" smtClean="0">
                          <a:solidFill>
                            <a:schemeClr val="tx1"/>
                          </a:solidFill>
                          <a:effectLst/>
                          <a:latin typeface="Arial" panose="020B0604020202020204" pitchFamily="34" charset="0"/>
                          <a:cs typeface="Arial" panose="020B0604020202020204" pitchFamily="34" charset="0"/>
                        </a:rPr>
                        <a:t>out_type</a:t>
                      </a:r>
                      <a:endParaRPr lang="en-IN" sz="800" b="1"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tc>
                  <a:txBody>
                    <a:bodyPr/>
                    <a:lstStyle/>
                    <a:p>
                      <a:pPr fontAlgn="base"/>
                      <a:r>
                        <a:rPr lang="en-IN" sz="800" dirty="0" err="1">
                          <a:solidFill>
                            <a:schemeClr val="tx1"/>
                          </a:solidFill>
                          <a:effectLst/>
                          <a:latin typeface="Arial" panose="020B0604020202020204" pitchFamily="34" charset="0"/>
                          <a:cs typeface="Arial" panose="020B0604020202020204" pitchFamily="34" charset="0"/>
                        </a:rPr>
                        <a:t>Out_Id</a:t>
                      </a:r>
                      <a:r>
                        <a:rPr lang="en-IN" sz="800" dirty="0">
                          <a:solidFill>
                            <a:schemeClr val="tx1"/>
                          </a:solidFill>
                          <a:effectLst/>
                          <a:latin typeface="Arial" panose="020B0604020202020204" pitchFamily="34" charset="0"/>
                          <a:cs typeface="Arial" panose="020B0604020202020204" pitchFamily="34" charset="0"/>
                        </a:rPr>
                        <a:t>, </a:t>
                      </a:r>
                      <a:r>
                        <a:rPr lang="en-IN" sz="800" dirty="0" err="1">
                          <a:solidFill>
                            <a:schemeClr val="tx1"/>
                          </a:solidFill>
                          <a:effectLst/>
                          <a:latin typeface="Arial" panose="020B0604020202020204" pitchFamily="34" charset="0"/>
                          <a:cs typeface="Arial" panose="020B0604020202020204" pitchFamily="34" charset="0"/>
                        </a:rPr>
                        <a:t>Out_Name</a:t>
                      </a:r>
                      <a:endParaRPr lang="en-IN" sz="800" dirty="0">
                        <a:solidFill>
                          <a:schemeClr val="tx1"/>
                        </a:solidFill>
                        <a:effectLst/>
                        <a:latin typeface="Arial" panose="020B0604020202020204" pitchFamily="34" charset="0"/>
                        <a:cs typeface="Arial" panose="020B0604020202020204" pitchFamily="34" charset="0"/>
                      </a:endParaRPr>
                    </a:p>
                  </a:txBody>
                  <a:tcPr marL="19349" marR="19349" marT="9675" marB="9675"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791820633"/>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58367" y="623686"/>
            <a:ext cx="4572000" cy="3200876"/>
          </a:xfrm>
          <a:prstGeom prst="rect">
            <a:avLst/>
          </a:prstGeom>
        </p:spPr>
        <p:txBody>
          <a:bodyPr>
            <a:spAutoFit/>
          </a:bodyPr>
          <a:lstStyle/>
          <a:p>
            <a:r>
              <a:rPr lang="en-US" sz="2000" b="1" dirty="0">
                <a:solidFill>
                  <a:srgbClr val="FF0000"/>
                </a:solidFill>
              </a:rPr>
              <a:t>Key Metrics Explored:</a:t>
            </a:r>
          </a:p>
          <a:p>
            <a:pPr>
              <a:buFont typeface="+mj-lt"/>
              <a:buAutoNum type="arabicPeriod"/>
            </a:pPr>
            <a:r>
              <a:rPr lang="en-US" b="1" dirty="0"/>
              <a:t>Match Outcomes:</a:t>
            </a:r>
            <a:endParaRPr lang="en-US" dirty="0"/>
          </a:p>
          <a:p>
            <a:pPr marL="742950" lvl="1" indent="-285750">
              <a:buFont typeface="+mj-lt"/>
              <a:buAutoNum type="arabicPeriod"/>
            </a:pPr>
            <a:r>
              <a:rPr lang="en-US" dirty="0"/>
              <a:t>Identification of winning teams.</a:t>
            </a:r>
          </a:p>
          <a:p>
            <a:pPr marL="742950" lvl="1" indent="-285750">
              <a:buFont typeface="+mj-lt"/>
              <a:buAutoNum type="arabicPeriod"/>
            </a:pPr>
            <a:r>
              <a:rPr lang="en-US" dirty="0"/>
              <a:t>Analysis of win types and margins.</a:t>
            </a:r>
          </a:p>
          <a:p>
            <a:pPr>
              <a:buFont typeface="+mj-lt"/>
              <a:buAutoNum type="arabicPeriod"/>
            </a:pPr>
            <a:r>
              <a:rPr lang="en-US" b="1" dirty="0" smtClean="0"/>
              <a:t>Season </a:t>
            </a:r>
            <a:r>
              <a:rPr lang="en-US" b="1" dirty="0"/>
              <a:t>Performances:</a:t>
            </a:r>
            <a:endParaRPr lang="en-US" dirty="0"/>
          </a:p>
          <a:p>
            <a:pPr marL="742950" lvl="1" indent="-285750">
              <a:buFont typeface="+mj-lt"/>
              <a:buAutoNum type="arabicPeriod"/>
            </a:pPr>
            <a:r>
              <a:rPr lang="en-US" dirty="0" smtClean="0"/>
              <a:t>Man of the series </a:t>
            </a:r>
            <a:r>
              <a:rPr lang="en-US" dirty="0"/>
              <a:t>each season.</a:t>
            </a:r>
          </a:p>
          <a:p>
            <a:pPr marL="742950" lvl="1" indent="-285750">
              <a:buFont typeface="+mj-lt"/>
              <a:buAutoNum type="arabicPeriod"/>
            </a:pPr>
            <a:r>
              <a:rPr lang="en-US" dirty="0" smtClean="0"/>
              <a:t>Match summary.</a:t>
            </a:r>
            <a:endParaRPr lang="en-US" dirty="0"/>
          </a:p>
          <a:p>
            <a:pPr marL="742950" lvl="1" indent="-285750">
              <a:buFont typeface="+mj-lt"/>
              <a:buAutoNum type="arabicPeriod"/>
            </a:pPr>
            <a:r>
              <a:rPr lang="en-US" dirty="0"/>
              <a:t>Total Catches in Each </a:t>
            </a:r>
            <a:r>
              <a:rPr lang="en-US" dirty="0" smtClean="0"/>
              <a:t>Season.</a:t>
            </a:r>
            <a:endParaRPr lang="en-US" dirty="0"/>
          </a:p>
          <a:p>
            <a:pPr>
              <a:buFont typeface="+mj-lt"/>
              <a:buAutoNum type="arabicPeriod"/>
            </a:pPr>
            <a:r>
              <a:rPr lang="en-US" b="1" dirty="0"/>
              <a:t>Team Dynamics:</a:t>
            </a:r>
            <a:endParaRPr lang="en-US" dirty="0"/>
          </a:p>
          <a:p>
            <a:pPr marL="742950" lvl="1" indent="-285750">
              <a:buFont typeface="+mj-lt"/>
              <a:buAutoNum type="arabicPeriod"/>
            </a:pPr>
            <a:r>
              <a:rPr lang="en-US" dirty="0" smtClean="0"/>
              <a:t>Winning counts of each team.</a:t>
            </a:r>
            <a:endParaRPr lang="en-US" dirty="0"/>
          </a:p>
          <a:p>
            <a:pPr marL="742950" lvl="1" indent="-285750">
              <a:buFont typeface="+mj-lt"/>
              <a:buAutoNum type="arabicPeriod"/>
            </a:pPr>
            <a:r>
              <a:rPr lang="en-US" dirty="0" smtClean="0"/>
              <a:t>Player and their roles.</a:t>
            </a:r>
            <a:endParaRPr lang="en-US" dirty="0"/>
          </a:p>
          <a:p>
            <a:pPr>
              <a:buFont typeface="+mj-lt"/>
              <a:buAutoNum type="arabicPeriod"/>
            </a:pPr>
            <a:r>
              <a:rPr lang="en-US" b="1" dirty="0"/>
              <a:t>Individual Achievements:</a:t>
            </a:r>
            <a:endParaRPr lang="en-US" dirty="0"/>
          </a:p>
          <a:p>
            <a:pPr marL="742950" lvl="1" indent="-285750">
              <a:buFont typeface="+mj-lt"/>
              <a:buAutoNum type="arabicPeriod"/>
            </a:pPr>
            <a:r>
              <a:rPr lang="en-US" dirty="0"/>
              <a:t>Orange Cap and Purple Cap winners.</a:t>
            </a:r>
          </a:p>
          <a:p>
            <a:pPr marL="742950" lvl="1" indent="-285750">
              <a:buFont typeface="+mj-lt"/>
              <a:buAutoNum type="arabicPeriod"/>
            </a:pPr>
            <a:r>
              <a:rPr lang="en-US" dirty="0"/>
              <a:t>Different out types and their counts</a:t>
            </a:r>
          </a:p>
        </p:txBody>
      </p:sp>
    </p:spTree>
    <p:extLst>
      <p:ext uri="{BB962C8B-B14F-4D97-AF65-F5344CB8AC3E}">
        <p14:creationId xmlns:p14="http://schemas.microsoft.com/office/powerpoint/2010/main" val="27980431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141" t="13824" r="13686" b="12978"/>
          <a:stretch/>
        </p:blipFill>
        <p:spPr>
          <a:xfrm>
            <a:off x="720000" y="720000"/>
            <a:ext cx="7616557" cy="3960000"/>
          </a:xfrm>
          <a:prstGeom prst="rect">
            <a:avLst/>
          </a:prstGeom>
          <a:ln>
            <a:solidFill>
              <a:schemeClr val="tx1"/>
            </a:solidFill>
          </a:ln>
        </p:spPr>
      </p:pic>
      <p:sp>
        <p:nvSpPr>
          <p:cNvPr id="5" name="Google Shape;109;p21"/>
          <p:cNvSpPr txBox="1">
            <a:spLocks noGrp="1"/>
          </p:cNvSpPr>
          <p:nvPr>
            <p:ph type="title"/>
          </p:nvPr>
        </p:nvSpPr>
        <p:spPr>
          <a:xfrm>
            <a:off x="605711" y="67754"/>
            <a:ext cx="726346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Power Bi Dashboard 1</a:t>
            </a:r>
            <a:endParaRPr sz="3000" dirty="0"/>
          </a:p>
        </p:txBody>
      </p:sp>
    </p:spTree>
    <p:extLst>
      <p:ext uri="{BB962C8B-B14F-4D97-AF65-F5344CB8AC3E}">
        <p14:creationId xmlns:p14="http://schemas.microsoft.com/office/powerpoint/2010/main" val="2987961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21"/>
          <p:cNvSpPr txBox="1">
            <a:spLocks noGrp="1"/>
          </p:cNvSpPr>
          <p:nvPr>
            <p:ph type="title"/>
          </p:nvPr>
        </p:nvSpPr>
        <p:spPr>
          <a:xfrm>
            <a:off x="605711" y="67754"/>
            <a:ext cx="726346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Power Bi Dashboard 2</a:t>
            </a:r>
            <a:endParaRPr sz="3000" dirty="0"/>
          </a:p>
        </p:txBody>
      </p:sp>
      <p:pic>
        <p:nvPicPr>
          <p:cNvPr id="2" name="Picture 1"/>
          <p:cNvPicPr>
            <a:picLocks noChangeAspect="1"/>
          </p:cNvPicPr>
          <p:nvPr/>
        </p:nvPicPr>
        <p:blipFill rotWithShape="1">
          <a:blip r:embed="rId2"/>
          <a:srcRect l="7936" t="17946" r="14286" b="11508"/>
          <a:stretch/>
        </p:blipFill>
        <p:spPr>
          <a:xfrm>
            <a:off x="720000" y="720000"/>
            <a:ext cx="7926772" cy="4044271"/>
          </a:xfrm>
          <a:prstGeom prst="rect">
            <a:avLst/>
          </a:prstGeom>
        </p:spPr>
      </p:pic>
    </p:spTree>
    <p:extLst>
      <p:ext uri="{BB962C8B-B14F-4D97-AF65-F5344CB8AC3E}">
        <p14:creationId xmlns:p14="http://schemas.microsoft.com/office/powerpoint/2010/main" val="3086728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21"/>
          <p:cNvSpPr txBox="1">
            <a:spLocks noGrp="1"/>
          </p:cNvSpPr>
          <p:nvPr>
            <p:ph type="title"/>
          </p:nvPr>
        </p:nvSpPr>
        <p:spPr>
          <a:xfrm>
            <a:off x="605711" y="67754"/>
            <a:ext cx="726346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Power Bi Dashboard 3</a:t>
            </a:r>
            <a:endParaRPr sz="3000" dirty="0"/>
          </a:p>
        </p:txBody>
      </p:sp>
      <p:pic>
        <p:nvPicPr>
          <p:cNvPr id="3" name="Picture 2"/>
          <p:cNvPicPr>
            <a:picLocks noChangeAspect="1"/>
          </p:cNvPicPr>
          <p:nvPr/>
        </p:nvPicPr>
        <p:blipFill rotWithShape="1">
          <a:blip r:embed="rId2"/>
          <a:srcRect l="12143" t="14700" r="15714" b="11790"/>
          <a:stretch/>
        </p:blipFill>
        <p:spPr>
          <a:xfrm>
            <a:off x="720000" y="720000"/>
            <a:ext cx="7263469" cy="4163111"/>
          </a:xfrm>
          <a:prstGeom prst="rect">
            <a:avLst/>
          </a:prstGeom>
        </p:spPr>
      </p:pic>
    </p:spTree>
    <p:extLst>
      <p:ext uri="{BB962C8B-B14F-4D97-AF65-F5344CB8AC3E}">
        <p14:creationId xmlns:p14="http://schemas.microsoft.com/office/powerpoint/2010/main" val="1835353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09;p21"/>
          <p:cNvSpPr txBox="1">
            <a:spLocks noGrp="1"/>
          </p:cNvSpPr>
          <p:nvPr>
            <p:ph type="title"/>
          </p:nvPr>
        </p:nvSpPr>
        <p:spPr>
          <a:xfrm>
            <a:off x="605711" y="67754"/>
            <a:ext cx="726346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Power Bi Dashboard 4</a:t>
            </a:r>
            <a:endParaRPr sz="3000" dirty="0"/>
          </a:p>
        </p:txBody>
      </p:sp>
      <p:pic>
        <p:nvPicPr>
          <p:cNvPr id="2" name="Picture 1"/>
          <p:cNvPicPr>
            <a:picLocks noChangeAspect="1"/>
          </p:cNvPicPr>
          <p:nvPr/>
        </p:nvPicPr>
        <p:blipFill rotWithShape="1">
          <a:blip r:embed="rId2"/>
          <a:srcRect l="10476" t="18369" r="13968" b="12072"/>
          <a:stretch/>
        </p:blipFill>
        <p:spPr>
          <a:xfrm>
            <a:off x="720000" y="720000"/>
            <a:ext cx="7872925" cy="4077050"/>
          </a:xfrm>
          <a:prstGeom prst="rect">
            <a:avLst/>
          </a:prstGeom>
        </p:spPr>
      </p:pic>
    </p:spTree>
    <p:extLst>
      <p:ext uri="{BB962C8B-B14F-4D97-AF65-F5344CB8AC3E}">
        <p14:creationId xmlns:p14="http://schemas.microsoft.com/office/powerpoint/2010/main" val="270416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739200" y="494919"/>
            <a:ext cx="3672840"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3000" dirty="0" smtClean="0"/>
              <a:t>Conclusions:</a:t>
            </a:r>
            <a:endParaRPr sz="3000" dirty="0"/>
          </a:p>
        </p:txBody>
      </p:sp>
      <p:sp>
        <p:nvSpPr>
          <p:cNvPr id="153" name="Google Shape;153;p26"/>
          <p:cNvSpPr txBox="1">
            <a:spLocks noGrp="1"/>
          </p:cNvSpPr>
          <p:nvPr>
            <p:ph type="body" idx="1"/>
          </p:nvPr>
        </p:nvSpPr>
        <p:spPr>
          <a:xfrm>
            <a:off x="654745" y="1139134"/>
            <a:ext cx="7834509" cy="2167260"/>
          </a:xfrm>
          <a:prstGeom prst="rect">
            <a:avLst/>
          </a:prstGeom>
          <a:noFill/>
          <a:ln>
            <a:noFill/>
          </a:ln>
        </p:spPr>
        <p:txBody>
          <a:bodyPr spcFirstLastPara="1" wrap="square" lIns="0" tIns="12700" rIns="0" bIns="0" anchor="t" anchorCtr="0">
            <a:spAutoFit/>
          </a:bodyPr>
          <a:lstStyle/>
          <a:p>
            <a:r>
              <a:rPr lang="en-US" sz="1400" b="1" dirty="0"/>
              <a:t>Team Performance:</a:t>
            </a:r>
          </a:p>
          <a:p>
            <a:pPr lvl="1"/>
            <a:r>
              <a:rPr lang="en-US" sz="1400" dirty="0"/>
              <a:t>Recognized winning teams and analyzed victory margins.</a:t>
            </a:r>
          </a:p>
          <a:p>
            <a:pPr lvl="1"/>
            <a:r>
              <a:rPr lang="en-US" sz="1400" dirty="0"/>
              <a:t>Unveiled strategies employed by teams for match outcomes.</a:t>
            </a:r>
          </a:p>
          <a:p>
            <a:r>
              <a:rPr lang="en-US" sz="1400" b="1" dirty="0"/>
              <a:t>Player Excellence:</a:t>
            </a:r>
          </a:p>
          <a:p>
            <a:pPr lvl="1"/>
            <a:r>
              <a:rPr lang="en-US" sz="1400" dirty="0"/>
              <a:t>Identified top run-scorers in each season.</a:t>
            </a:r>
          </a:p>
          <a:p>
            <a:pPr lvl="1"/>
            <a:r>
              <a:rPr lang="en-US" sz="1400" dirty="0"/>
              <a:t>Explored the best batting figures and highest wicket-takers.</a:t>
            </a:r>
          </a:p>
          <a:p>
            <a:r>
              <a:rPr lang="en-US" sz="1400" b="1" dirty="0"/>
              <a:t>Team Leadership:</a:t>
            </a:r>
          </a:p>
          <a:p>
            <a:pPr lvl="1"/>
            <a:r>
              <a:rPr lang="en-US" sz="1400" dirty="0"/>
              <a:t>Uncovered captains and their roles in guiding teams.</a:t>
            </a:r>
          </a:p>
          <a:p>
            <a:r>
              <a:rPr lang="en-US" sz="1400" b="1" dirty="0"/>
              <a:t>Individual Recognition:</a:t>
            </a:r>
          </a:p>
          <a:p>
            <a:pPr lvl="1"/>
            <a:r>
              <a:rPr lang="en-US" sz="1400" dirty="0"/>
              <a:t>Acknowledged Orange Cap and Purple Cap winners</a:t>
            </a:r>
            <a:r>
              <a:rPr lang="en-US" sz="1400" dirty="0" smtClean="0"/>
              <a:t>.</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485</Words>
  <Application>Microsoft Office PowerPoint</Application>
  <PresentationFormat>On-screen Show (16:9)</PresentationFormat>
  <Paragraphs>80</Paragraphs>
  <Slides>10</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Tahoma</vt:lpstr>
      <vt:lpstr>Lucida Sans</vt:lpstr>
      <vt:lpstr>Calibri</vt:lpstr>
      <vt:lpstr>Simple Light</vt:lpstr>
      <vt:lpstr>Office Theme</vt:lpstr>
      <vt:lpstr>IPL DATA ANYALYSIS</vt:lpstr>
      <vt:lpstr>Why this Projects ?</vt:lpstr>
      <vt:lpstr>STRUCTURE OF THE DATASET</vt:lpstr>
      <vt:lpstr>PowerPoint Presentation</vt:lpstr>
      <vt:lpstr>Power Bi Dashboard 1</vt:lpstr>
      <vt:lpstr>Power Bi Dashboard 2</vt:lpstr>
      <vt:lpstr>Power Bi Dashboard 3</vt:lpstr>
      <vt:lpstr>Power Bi Dashboard 4</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DATA ANYALYSIS</dc:title>
  <cp:lastModifiedBy>RAJBHUWAN JAITAWAT</cp:lastModifiedBy>
  <cp:revision>7</cp:revision>
  <dcterms:modified xsi:type="dcterms:W3CDTF">2024-01-11T07:36:53Z</dcterms:modified>
</cp:coreProperties>
</file>