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7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4-03-27T16:56:38.46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1052 0,'73'0'313,"35"-145"-298,1 0-15,-36 36 16,36-36-1,-73 108-15,0 1 16,1 0-16,-37 0 94,36 36-79,0-37-15,0 1 16,1 0-16,-1-1 16,0 1-16,1 0 15,-1 0 17,-36-1-32,36 37 15,0-36 16,-36 0 16,37 36-47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4-03-27T16:56:42.16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0 653 0,'36'0'188,"0"-72"-172,0 35-16,1 1 15,-1 0-15,0-1 16,1-35-1,71 36-15,-35-73 16,-37 36 0,1 37-1,-1 0-15,36-37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4-03-28T11:59:55.11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4-03-28T11:59:57.39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4-03-28T11:59:57.5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4-03-28T11:59:58.10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4-03-28T11:59:58.29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4-03-28T12:00:00.01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0 762 0,'0'-36'203,"0"-73"-172,36 72-15,73-35-16,-73 36 15,-36-37-15,37 73 16,-1-36-1,-36-1-15,36 1 16,1 0 15,-1 0 16,-36-1 47,36 37-78,-36-36-1,36 36-15,-36-36 0,37-1 47,-37 1 0,36 36 234,-36-36-78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4-03-28T12:00:02.38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0 907 0,'0'-36'203,"0"-36"-203,0 35 0,72-35 16,1-73-1,-1 36-15,37 36 16,-73 37-1,1-73 1,-1 109-16,-36-36 16,36 36-1,-36-37-15,37 1 16,-1 0 15,-36 0 0,0-1-15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3AFB7-F912-47B9-8272-A60893F0BD22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730C2-7837-49AA-866B-1ECC0BCED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04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7"/>
          <p:cNvSpPr txBox="1">
            <a:spLocks noGrp="1" noChangeArrowheads="1"/>
          </p:cNvSpPr>
          <p:nvPr/>
        </p:nvSpPr>
        <p:spPr bwMode="auto">
          <a:xfrm>
            <a:off x="4290907" y="10209610"/>
            <a:ext cx="3281680" cy="536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704" tIns="52352" rIns="104704" bIns="52352" anchor="b"/>
          <a:lstStyle/>
          <a:p>
            <a:pPr algn="r" defTabSz="1047163"/>
            <a:fld id="{F3CAC666-6385-43E6-8D42-038B01DB3F83}" type="slidenum">
              <a:rPr lang="nl-NL" sz="1400">
                <a:latin typeface="Times New Roman" pitchFamily="18" charset="0"/>
              </a:rPr>
              <a:pPr algn="r" defTabSz="1047163"/>
              <a:t>2</a:t>
            </a:fld>
            <a:endParaRPr lang="nl-NL" sz="1400">
              <a:latin typeface="Times New Roman" pitchFamily="18" charset="0"/>
            </a:endParaRPr>
          </a:p>
        </p:txBody>
      </p:sp>
      <p:sp>
        <p:nvSpPr>
          <p:cNvPr id="272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788" y="806450"/>
            <a:ext cx="7162800" cy="4029075"/>
          </a:xfrm>
          <a:ln/>
        </p:spPr>
      </p:sp>
      <p:sp>
        <p:nvSpPr>
          <p:cNvPr id="272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9227" y="5103971"/>
            <a:ext cx="5554133" cy="4835605"/>
          </a:xfrm>
        </p:spPr>
        <p:txBody>
          <a:bodyPr lIns="104704" tIns="52352" rIns="104704" bIns="52352"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9643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 txBox="1">
            <a:spLocks noGrp="1" noChangeArrowheads="1"/>
          </p:cNvSpPr>
          <p:nvPr/>
        </p:nvSpPr>
        <p:spPr bwMode="auto">
          <a:xfrm>
            <a:off x="4290907" y="10209610"/>
            <a:ext cx="3281680" cy="536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704" tIns="52352" rIns="104704" bIns="52352" anchor="b"/>
          <a:lstStyle/>
          <a:p>
            <a:pPr algn="r" defTabSz="1047163"/>
            <a:fld id="{579E502E-6157-493E-9544-67084CBA5145}" type="slidenum">
              <a:rPr lang="nl-NL" sz="1400">
                <a:latin typeface="Times New Roman" pitchFamily="18" charset="0"/>
              </a:rPr>
              <a:pPr algn="r" defTabSz="1047163"/>
              <a:t>3</a:t>
            </a:fld>
            <a:endParaRPr lang="nl-NL" sz="1400">
              <a:latin typeface="Times New Roman" pitchFamily="18" charset="0"/>
            </a:endParaRPr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788" y="806450"/>
            <a:ext cx="7162800" cy="4029075"/>
          </a:xfrm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9227" y="5103971"/>
            <a:ext cx="5554133" cy="4835605"/>
          </a:xfrm>
        </p:spPr>
        <p:txBody>
          <a:bodyPr lIns="104704" tIns="52352" rIns="104704" bIns="52352"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144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B9A5-E779-484F-9B1F-8AC241577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F5C3B-ACD8-4AAA-BCA3-0C019A1A9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97126-361F-439D-910D-E6BA0D94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F60D-23AE-414C-B43C-29F029298E0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A6A66-0086-4449-AE4C-918C6076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9847A-0C46-4109-82D4-EC198976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2382-645E-4560-BD72-0E2A8BBE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7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D9C95-458A-402E-B5DE-D3110316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02F7E-DD08-41FA-94C5-9AE063308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2E818-11FC-461A-B26E-68C0DBD6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F60D-23AE-414C-B43C-29F029298E0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C1C60-490B-49E5-BEC5-F79A0A85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F6016-367D-4A24-B3D6-B46726F0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2382-645E-4560-BD72-0E2A8BBE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3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98415E-B405-4446-8903-916277417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AE66E-07DB-43AB-8732-4AE072FF2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4DEFB-E652-45CF-AC9B-9E5B98C8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F60D-23AE-414C-B43C-29F029298E0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5CCE9-9D6A-492A-9D78-F3B74CCE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DB32-4263-4183-B3B2-B44E7871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2382-645E-4560-BD72-0E2A8BBE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3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1C638-86D3-4650-BC45-81EFB330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D5C97-E2CB-425B-85A5-4BE849B93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BE360-8013-460E-ADC6-699AB013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F60D-23AE-414C-B43C-29F029298E0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1CBEF-C565-416A-AB4C-C08C9A071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0E803-CAB9-4302-87A0-202BCCBA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2382-645E-4560-BD72-0E2A8BBE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2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089F-10E4-4874-A875-48D4C4734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0B6C3-020F-4067-A86B-8536DD497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AB581-F28A-4C84-8A43-F261501A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F60D-23AE-414C-B43C-29F029298E0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E756D-2A19-4189-9596-FEF7916D9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24790-3D2B-494A-B5F3-E5406A00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2382-645E-4560-BD72-0E2A8BBE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D563-19D8-4490-A932-367D28AF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5F83E-E653-4D2C-AA5C-8BE5302D4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FB04F-DBE7-4908-B8D8-EEFC3F2BA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51C83-4689-4652-98A8-31B3642C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F60D-23AE-414C-B43C-29F029298E0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0C124-BF20-415E-840E-EF12DF0EB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AA832-871B-45A4-B4D6-3399EF2F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2382-645E-4560-BD72-0E2A8BBE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2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CE4D-278B-47C0-9271-469711980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31E2E-AC3A-41CD-BA22-B4A66EDAC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10440-0C8A-41D7-AFC3-A3FFFC196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574C8-47FC-4143-B458-0406D5577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F143A5-D07C-42C2-911D-622B41A30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00185-A533-4AC8-B3C5-47A7E2DC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F60D-23AE-414C-B43C-29F029298E0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DD75CD-95EF-4662-A58D-4030A615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909F67-4593-4036-91DB-F9FE8E9D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2382-645E-4560-BD72-0E2A8BBE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8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1D13-20A4-4BD2-8D0D-5A75034E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AC561-5B91-4EC2-8660-03E13D99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F60D-23AE-414C-B43C-29F029298E0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8FC4D-8C8F-497D-97E8-121BB024F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59FC8-0D85-4C6E-8971-28AA7DFC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2382-645E-4560-BD72-0E2A8BBE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4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24D77-5757-488A-98F5-77568B79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F60D-23AE-414C-B43C-29F029298E0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EA29AC-72F0-4CAE-A5A1-433F31CAD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210AA-FCB7-4599-973F-0AB321C1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2382-645E-4560-BD72-0E2A8BBE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3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1389-FBD2-46A6-AD67-2E823AB6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EFFE0-A956-4BCB-8580-E0AC68DA3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20DE4-4516-485D-844C-2137FB91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F7EBB-887F-496B-AFD3-36C723C8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F60D-23AE-414C-B43C-29F029298E0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A8839-7733-4DB7-B449-7F07AC9B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18D64-F9AA-4D5E-8E17-6AE77860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2382-645E-4560-BD72-0E2A8BBE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7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A34B-E2FB-4FDA-88C1-A53E7BE3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608FF-CDA3-4841-AA0B-8F851B405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D6088-61AC-45E1-9C63-9EE556A3B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520DE-456C-496D-AC90-69DFFB2D1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F60D-23AE-414C-B43C-29F029298E0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B261F-A358-4AA5-954A-B2AF4315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D4187-4799-407C-89C6-7EE9A206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72382-645E-4560-BD72-0E2A8BBE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26DE2-C2A8-404B-BEF9-08FA495D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CAE9A-ECBC-4A80-B571-C51AFDE3F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95A64-3F60-471A-9C49-C447AA9C8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AF60D-23AE-414C-B43C-29F029298E0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6DAD5-C49E-48FA-8BC6-0FE49E814C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D8AC1-1FDC-4A11-A453-D452F9357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72382-645E-4560-BD72-0E2A8BBE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9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26" Type="http://schemas.openxmlformats.org/officeDocument/2006/relationships/customXml" Target="../ink/ink2.xml"/><Relationship Id="rId21" Type="http://schemas.openxmlformats.org/officeDocument/2006/relationships/image" Target="../media/image9.wmf"/><Relationship Id="rId34" Type="http://schemas.openxmlformats.org/officeDocument/2006/relationships/customXml" Target="../ink/ink7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5" Type="http://schemas.openxmlformats.org/officeDocument/2006/relationships/image" Target="../media/image11.emf"/><Relationship Id="rId33" Type="http://schemas.openxmlformats.org/officeDocument/2006/relationships/customXml" Target="../ink/ink6.xml"/><Relationship Id="rId38" Type="http://schemas.openxmlformats.org/officeDocument/2006/relationships/image" Target="../media/image1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13.e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24" Type="http://schemas.openxmlformats.org/officeDocument/2006/relationships/customXml" Target="../ink/ink1.xml"/><Relationship Id="rId32" Type="http://schemas.openxmlformats.org/officeDocument/2006/relationships/customXml" Target="../ink/ink5.xml"/><Relationship Id="rId37" Type="http://schemas.openxmlformats.org/officeDocument/2006/relationships/customXml" Target="../ink/ink9.xml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28" Type="http://schemas.openxmlformats.org/officeDocument/2006/relationships/customXml" Target="../ink/ink3.xml"/><Relationship Id="rId36" Type="http://schemas.openxmlformats.org/officeDocument/2006/relationships/image" Target="../media/image15.e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31" Type="http://schemas.openxmlformats.org/officeDocument/2006/relationships/image" Target="../media/image14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2.emf"/><Relationship Id="rId30" Type="http://schemas.openxmlformats.org/officeDocument/2006/relationships/customXml" Target="../ink/ink4.xml"/><Relationship Id="rId35" Type="http://schemas.openxmlformats.org/officeDocument/2006/relationships/customXml" Target="../ink/ink8.xml"/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272D7-67EC-49B0-91F3-B64B384001DC}"/>
              </a:ext>
            </a:extLst>
          </p:cNvPr>
          <p:cNvSpPr/>
          <p:nvPr/>
        </p:nvSpPr>
        <p:spPr>
          <a:xfrm>
            <a:off x="841695" y="508875"/>
            <a:ext cx="85036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Ef</a:t>
            </a:r>
            <a:r>
              <a:rPr lang="en-US" dirty="0"/>
              <a:t>, </a:t>
            </a:r>
            <a:r>
              <a:rPr lang="en-US" dirty="0" err="1"/>
              <a:t>nuf</a:t>
            </a:r>
            <a:r>
              <a:rPr lang="en-US" dirty="0"/>
              <a:t>   #Elastic properties of the </a:t>
            </a:r>
            <a:r>
              <a:rPr lang="en-US" dirty="0" err="1"/>
              <a:t>fibre</a:t>
            </a:r>
            <a:endParaRPr lang="en-US" dirty="0"/>
          </a:p>
          <a:p>
            <a:r>
              <a:rPr lang="en-US" dirty="0" err="1"/>
              <a:t>Em,num</a:t>
            </a:r>
            <a:r>
              <a:rPr lang="en-US" dirty="0"/>
              <a:t>    #Elastic properties of the matrix</a:t>
            </a:r>
          </a:p>
          <a:p>
            <a:r>
              <a:rPr lang="en-US" dirty="0" err="1"/>
              <a:t>vf</a:t>
            </a:r>
            <a:r>
              <a:rPr lang="en-US" dirty="0"/>
              <a:t>        #volume fraction of the </a:t>
            </a:r>
            <a:r>
              <a:rPr lang="en-US" dirty="0" err="1"/>
              <a:t>fibre</a:t>
            </a:r>
            <a:endParaRPr lang="en-US" dirty="0"/>
          </a:p>
          <a:p>
            <a:r>
              <a:rPr lang="en-US" dirty="0" err="1"/>
              <a:t>Xt</a:t>
            </a:r>
            <a:r>
              <a:rPr lang="en-US" dirty="0"/>
              <a:t>, </a:t>
            </a:r>
            <a:r>
              <a:rPr lang="en-US" dirty="0" err="1"/>
              <a:t>Xc</a:t>
            </a:r>
            <a:r>
              <a:rPr lang="en-US" dirty="0"/>
              <a:t>, </a:t>
            </a:r>
            <a:r>
              <a:rPr lang="en-US" dirty="0" err="1"/>
              <a:t>Yt</a:t>
            </a:r>
            <a:r>
              <a:rPr lang="en-US" dirty="0"/>
              <a:t>, </a:t>
            </a:r>
            <a:r>
              <a:rPr lang="en-US" dirty="0" err="1"/>
              <a:t>Yc</a:t>
            </a:r>
            <a:r>
              <a:rPr lang="en-US" dirty="0"/>
              <a:t>, S  #Strength of the lamina in tension, compression, different directions</a:t>
            </a:r>
          </a:p>
          <a:p>
            <a:r>
              <a:rPr lang="en-US" dirty="0"/>
              <a:t>[0,15,45,90]  #layup sequence, each lamina </a:t>
            </a:r>
            <a:r>
              <a:rPr lang="en-US" dirty="0" err="1"/>
              <a:t>seperated</a:t>
            </a:r>
            <a:r>
              <a:rPr lang="en-US" dirty="0"/>
              <a:t> by comma</a:t>
            </a:r>
          </a:p>
          <a:p>
            <a:endParaRPr lang="en-US" dirty="0"/>
          </a:p>
          <a:p>
            <a:r>
              <a:rPr lang="en-US" dirty="0"/>
              <a:t># assume all lamina to have equal thickness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246F94-35E0-4E7D-B14F-C74B57AED677}"/>
              </a:ext>
            </a:extLst>
          </p:cNvPr>
          <p:cNvSpPr txBox="1"/>
          <p:nvPr/>
        </p:nvSpPr>
        <p:spPr>
          <a:xfrm>
            <a:off x="841695" y="3221372"/>
            <a:ext cx="88587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file with above data is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the entire flow-chart (see next slide) for classical lamination theory, including damage modelling and estimation of the margin of safety for each lamina.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Your code should be modular, and should be capable of plotting elastic properties as function of the volume fraction and equivalent properties as function of the orientation of lamina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to be well-commented so that we can follow what is being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calculation of the elastic properties, use rule or inverse rule of mixtures as appropriate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damage calculation, use Hoffman failure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assume </a:t>
            </a:r>
            <a:r>
              <a:rPr lang="en-US" dirty="0" err="1"/>
              <a:t>fibres</a:t>
            </a:r>
            <a:r>
              <a:rPr lang="en-US" dirty="0"/>
              <a:t> to be isotropic with positive non-zero stiffness in </a:t>
            </a:r>
            <a:r>
              <a:rPr lang="en-US"/>
              <a:t>all cases.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2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jdelijke aanduiding voor dianummer 5"/>
          <p:cNvSpPr txBox="1">
            <a:spLocks noGrp="1"/>
          </p:cNvSpPr>
          <p:nvPr/>
        </p:nvSpPr>
        <p:spPr bwMode="auto">
          <a:xfrm>
            <a:off x="9867900" y="6353175"/>
            <a:ext cx="19050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D9B9FC73-3D0D-4720-85C5-B50C575B3837}" type="slidenum">
              <a:rPr lang="nl-NL" sz="1000" i="1"/>
              <a:pPr algn="r">
                <a:defRPr/>
              </a:pPr>
              <a:t>2</a:t>
            </a:fld>
            <a:endParaRPr lang="nl-NL" sz="1000" i="1" dirty="0"/>
          </a:p>
        </p:txBody>
      </p:sp>
      <p:grpSp>
        <p:nvGrpSpPr>
          <p:cNvPr id="271364" name="Group 4"/>
          <p:cNvGrpSpPr>
            <a:grpSpLocks/>
          </p:cNvGrpSpPr>
          <p:nvPr/>
        </p:nvGrpSpPr>
        <p:grpSpPr bwMode="auto">
          <a:xfrm>
            <a:off x="5324475" y="320676"/>
            <a:ext cx="2355850" cy="1057275"/>
            <a:chOff x="2394" y="760"/>
            <a:chExt cx="1484" cy="666"/>
          </a:xfrm>
        </p:grpSpPr>
        <p:grpSp>
          <p:nvGrpSpPr>
            <p:cNvPr id="81" name="Group 66"/>
            <p:cNvGrpSpPr>
              <a:grpSpLocks/>
            </p:cNvGrpSpPr>
            <p:nvPr/>
          </p:nvGrpSpPr>
          <p:grpSpPr bwMode="auto">
            <a:xfrm>
              <a:off x="2394" y="760"/>
              <a:ext cx="1020" cy="240"/>
              <a:chOff x="2592" y="528"/>
              <a:chExt cx="1020" cy="240"/>
            </a:xfrm>
            <a:noFill/>
          </p:grpSpPr>
          <p:sp>
            <p:nvSpPr>
              <p:cNvPr id="10311" name="Rectangle 9"/>
              <p:cNvSpPr>
                <a:spLocks noChangeArrowheads="1"/>
              </p:cNvSpPr>
              <p:nvPr/>
            </p:nvSpPr>
            <p:spPr bwMode="auto">
              <a:xfrm>
                <a:off x="2592" y="528"/>
                <a:ext cx="100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nl-BE" sz="1400" b="1"/>
              </a:p>
            </p:txBody>
          </p:sp>
          <p:graphicFrame>
            <p:nvGraphicFramePr>
              <p:cNvPr id="271367" name="Object 1032"/>
              <p:cNvGraphicFramePr>
                <a:graphicFrameLocks noChangeAspect="1"/>
              </p:cNvGraphicFramePr>
              <p:nvPr/>
            </p:nvGraphicFramePr>
            <p:xfrm>
              <a:off x="2620" y="584"/>
              <a:ext cx="992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6" name="Vergelijking" r:id="rId4" imgW="1574640" imgH="291960" progId="Equation.3">
                      <p:embed/>
                    </p:oleObj>
                  </mc:Choice>
                  <mc:Fallback>
                    <p:oleObj name="Vergelijking" r:id="rId4" imgW="1574640" imgH="291960" progId="Equation.3">
                      <p:embed/>
                      <p:pic>
                        <p:nvPicPr>
                          <p:cNvPr id="271367" name="Object 10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20" y="584"/>
                            <a:ext cx="992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7" name="Group 67"/>
            <p:cNvGrpSpPr>
              <a:grpSpLocks/>
            </p:cNvGrpSpPr>
            <p:nvPr/>
          </p:nvGrpSpPr>
          <p:grpSpPr bwMode="auto">
            <a:xfrm>
              <a:off x="2416" y="1184"/>
              <a:ext cx="1462" cy="242"/>
              <a:chOff x="2592" y="960"/>
              <a:chExt cx="1462" cy="242"/>
            </a:xfrm>
            <a:noFill/>
          </p:grpSpPr>
          <p:sp>
            <p:nvSpPr>
              <p:cNvPr id="10300" name="Rectangle 11"/>
              <p:cNvSpPr>
                <a:spLocks noChangeArrowheads="1"/>
              </p:cNvSpPr>
              <p:nvPr/>
            </p:nvSpPr>
            <p:spPr bwMode="auto">
              <a:xfrm>
                <a:off x="2592" y="960"/>
                <a:ext cx="100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nl-BE" sz="1400" b="1"/>
              </a:p>
            </p:txBody>
          </p:sp>
          <p:graphicFrame>
            <p:nvGraphicFramePr>
              <p:cNvPr id="271370" name="Object 1028"/>
              <p:cNvGraphicFramePr>
                <a:graphicFrameLocks noChangeAspect="1"/>
              </p:cNvGraphicFramePr>
              <p:nvPr/>
            </p:nvGraphicFramePr>
            <p:xfrm>
              <a:off x="2656" y="1016"/>
              <a:ext cx="920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7" name="Vergelijking" r:id="rId6" imgW="1460160" imgH="291960" progId="Equation.3">
                      <p:embed/>
                    </p:oleObj>
                  </mc:Choice>
                  <mc:Fallback>
                    <p:oleObj name="Vergelijking" r:id="rId6" imgW="1460160" imgH="291960" progId="Equation.3">
                      <p:embed/>
                      <p:pic>
                        <p:nvPicPr>
                          <p:cNvPr id="271370" name="Object 10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56" y="1016"/>
                            <a:ext cx="920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01" name="Text Box 34"/>
              <p:cNvSpPr txBox="1">
                <a:spLocks noChangeArrowheads="1"/>
              </p:cNvSpPr>
              <p:nvPr/>
            </p:nvSpPr>
            <p:spPr bwMode="auto">
              <a:xfrm>
                <a:off x="3600" y="1008"/>
                <a:ext cx="454" cy="19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nl-BE" sz="1400"/>
                  <a:t>ply n° k</a:t>
                </a:r>
                <a:endParaRPr lang="nl-NL" sz="1400"/>
              </a:p>
            </p:txBody>
          </p:sp>
        </p:grpSp>
        <p:cxnSp>
          <p:nvCxnSpPr>
            <p:cNvPr id="271372" name="AutoShape 47"/>
            <p:cNvCxnSpPr>
              <a:cxnSpLocks noChangeShapeType="1"/>
              <a:endCxn id="10300" idx="0"/>
            </p:cNvCxnSpPr>
            <p:nvPr/>
          </p:nvCxnSpPr>
          <p:spPr bwMode="auto">
            <a:xfrm>
              <a:off x="2918" y="994"/>
              <a:ext cx="2" cy="1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71373" name="Group 13"/>
          <p:cNvGrpSpPr>
            <a:grpSpLocks/>
          </p:cNvGrpSpPr>
          <p:nvPr/>
        </p:nvGrpSpPr>
        <p:grpSpPr bwMode="auto">
          <a:xfrm>
            <a:off x="5397500" y="1377951"/>
            <a:ext cx="1600200" cy="593725"/>
            <a:chOff x="2440" y="1426"/>
            <a:chExt cx="1008" cy="374"/>
          </a:xfrm>
        </p:grpSpPr>
        <p:grpSp>
          <p:nvGrpSpPr>
            <p:cNvPr id="82" name="Group 68"/>
            <p:cNvGrpSpPr>
              <a:grpSpLocks/>
            </p:cNvGrpSpPr>
            <p:nvPr/>
          </p:nvGrpSpPr>
          <p:grpSpPr bwMode="auto">
            <a:xfrm>
              <a:off x="2440" y="1552"/>
              <a:ext cx="1008" cy="248"/>
              <a:chOff x="2592" y="1392"/>
              <a:chExt cx="1008" cy="248"/>
            </a:xfrm>
            <a:noFill/>
          </p:grpSpPr>
          <p:sp>
            <p:nvSpPr>
              <p:cNvPr id="10312" name="Rectangle 7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100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nl-BE" sz="1400" b="1"/>
              </a:p>
            </p:txBody>
          </p:sp>
          <p:graphicFrame>
            <p:nvGraphicFramePr>
              <p:cNvPr id="271376" name="Object 1033"/>
              <p:cNvGraphicFramePr>
                <a:graphicFrameLocks noChangeAspect="1"/>
              </p:cNvGraphicFramePr>
              <p:nvPr/>
            </p:nvGraphicFramePr>
            <p:xfrm>
              <a:off x="2644" y="1440"/>
              <a:ext cx="94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8" name="Vergelijking" r:id="rId8" imgW="1498320" imgH="317160" progId="Equation.3">
                      <p:embed/>
                    </p:oleObj>
                  </mc:Choice>
                  <mc:Fallback>
                    <p:oleObj name="Vergelijking" r:id="rId8" imgW="1498320" imgH="317160" progId="Equation.3">
                      <p:embed/>
                      <p:pic>
                        <p:nvPicPr>
                          <p:cNvPr id="271376" name="Object 10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4" y="1440"/>
                            <a:ext cx="944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271377" name="AutoShape 48"/>
            <p:cNvCxnSpPr>
              <a:cxnSpLocks noChangeShapeType="1"/>
              <a:endCxn id="10312" idx="0"/>
            </p:cNvCxnSpPr>
            <p:nvPr/>
          </p:nvCxnSpPr>
          <p:spPr bwMode="auto">
            <a:xfrm>
              <a:off x="2941" y="1426"/>
              <a:ext cx="4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71378" name="Group 18"/>
          <p:cNvGrpSpPr>
            <a:grpSpLocks/>
          </p:cNvGrpSpPr>
          <p:nvPr/>
        </p:nvGrpSpPr>
        <p:grpSpPr bwMode="auto">
          <a:xfrm>
            <a:off x="4660899" y="1641475"/>
            <a:ext cx="2273300" cy="990600"/>
            <a:chOff x="1976" y="1592"/>
            <a:chExt cx="1432" cy="624"/>
          </a:xfrm>
        </p:grpSpPr>
        <p:grpSp>
          <p:nvGrpSpPr>
            <p:cNvPr id="75" name="Group 69"/>
            <p:cNvGrpSpPr>
              <a:grpSpLocks/>
            </p:cNvGrpSpPr>
            <p:nvPr/>
          </p:nvGrpSpPr>
          <p:grpSpPr bwMode="auto">
            <a:xfrm>
              <a:off x="1976" y="1592"/>
              <a:ext cx="272" cy="240"/>
              <a:chOff x="2112" y="1392"/>
              <a:chExt cx="272" cy="240"/>
            </a:xfrm>
            <a:noFill/>
          </p:grpSpPr>
          <p:sp>
            <p:nvSpPr>
              <p:cNvPr id="10293" name="Rectangle 40"/>
              <p:cNvSpPr>
                <a:spLocks noChangeArrowheads="1"/>
              </p:cNvSpPr>
              <p:nvPr/>
            </p:nvSpPr>
            <p:spPr bwMode="auto">
              <a:xfrm>
                <a:off x="2112" y="1392"/>
                <a:ext cx="272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nl-BE" sz="1400" b="1"/>
              </a:p>
            </p:txBody>
          </p:sp>
          <p:graphicFrame>
            <p:nvGraphicFramePr>
              <p:cNvPr id="271381" name="Object 1026"/>
              <p:cNvGraphicFramePr>
                <a:graphicFrameLocks noChangeAspect="1"/>
              </p:cNvGraphicFramePr>
              <p:nvPr/>
            </p:nvGraphicFramePr>
            <p:xfrm>
              <a:off x="2160" y="1456"/>
              <a:ext cx="152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9" name="Vergelijking" r:id="rId10" imgW="241200" imgH="266400" progId="Equation.3">
                      <p:embed/>
                    </p:oleObj>
                  </mc:Choice>
                  <mc:Fallback>
                    <p:oleObj name="Vergelijking" r:id="rId10" imgW="241200" imgH="266400" progId="Equation.3">
                      <p:embed/>
                      <p:pic>
                        <p:nvPicPr>
                          <p:cNvPr id="271381" name="Object 10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1456"/>
                            <a:ext cx="152" cy="16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3" name="Group 70"/>
            <p:cNvGrpSpPr>
              <a:grpSpLocks/>
            </p:cNvGrpSpPr>
            <p:nvPr/>
          </p:nvGrpSpPr>
          <p:grpSpPr bwMode="auto">
            <a:xfrm>
              <a:off x="2080" y="1976"/>
              <a:ext cx="1328" cy="240"/>
              <a:chOff x="2208" y="1776"/>
              <a:chExt cx="1328" cy="240"/>
            </a:xfrm>
            <a:noFill/>
          </p:grpSpPr>
          <p:sp>
            <p:nvSpPr>
              <p:cNvPr id="10288" name="Rectangle 14"/>
              <p:cNvSpPr>
                <a:spLocks noChangeArrowheads="1"/>
              </p:cNvSpPr>
              <p:nvPr/>
            </p:nvSpPr>
            <p:spPr bwMode="auto">
              <a:xfrm>
                <a:off x="2208" y="1776"/>
                <a:ext cx="100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nl-BE" sz="1400" b="1"/>
              </a:p>
            </p:txBody>
          </p:sp>
          <p:graphicFrame>
            <p:nvGraphicFramePr>
              <p:cNvPr id="271384" name="Object 1024"/>
              <p:cNvGraphicFramePr>
                <a:graphicFrameLocks noChangeAspect="1"/>
              </p:cNvGraphicFramePr>
              <p:nvPr/>
            </p:nvGraphicFramePr>
            <p:xfrm>
              <a:off x="2368" y="1840"/>
              <a:ext cx="728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0" name="Vergelijking" r:id="rId12" imgW="1155600" imgH="266400" progId="Equation.3">
                      <p:embed/>
                    </p:oleObj>
                  </mc:Choice>
                  <mc:Fallback>
                    <p:oleObj name="Vergelijking" r:id="rId12" imgW="1155600" imgH="266400" progId="Equation.3">
                      <p:embed/>
                      <p:pic>
                        <p:nvPicPr>
                          <p:cNvPr id="271384" name="Object 10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68" y="1840"/>
                            <a:ext cx="728" cy="16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89" name="Text Box 46"/>
              <p:cNvSpPr txBox="1">
                <a:spLocks noChangeArrowheads="1"/>
              </p:cNvSpPr>
              <p:nvPr/>
            </p:nvSpPr>
            <p:spPr bwMode="auto">
              <a:xfrm>
                <a:off x="3264" y="1776"/>
                <a:ext cx="272" cy="19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nl-BE" sz="1400"/>
                  <a:t>CLT</a:t>
                </a:r>
                <a:endParaRPr lang="nl-NL" sz="1400"/>
              </a:p>
            </p:txBody>
          </p:sp>
        </p:grpSp>
        <p:cxnSp>
          <p:nvCxnSpPr>
            <p:cNvPr id="271386" name="AutoShape 49"/>
            <p:cNvCxnSpPr>
              <a:cxnSpLocks noChangeShapeType="1"/>
              <a:endCxn id="10288" idx="0"/>
            </p:cNvCxnSpPr>
            <p:nvPr/>
          </p:nvCxnSpPr>
          <p:spPr bwMode="auto">
            <a:xfrm flipH="1">
              <a:off x="2584" y="1793"/>
              <a:ext cx="380" cy="1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1387" name="AutoShape 50"/>
            <p:cNvCxnSpPr>
              <a:cxnSpLocks noChangeShapeType="1"/>
              <a:stCxn id="10293" idx="2"/>
              <a:endCxn id="10288" idx="0"/>
            </p:cNvCxnSpPr>
            <p:nvPr/>
          </p:nvCxnSpPr>
          <p:spPr bwMode="auto">
            <a:xfrm>
              <a:off x="2111" y="1838"/>
              <a:ext cx="473" cy="1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71388" name="Group 28"/>
          <p:cNvGrpSpPr>
            <a:grpSpLocks/>
          </p:cNvGrpSpPr>
          <p:nvPr/>
        </p:nvGrpSpPr>
        <p:grpSpPr bwMode="auto">
          <a:xfrm>
            <a:off x="2235201" y="269875"/>
            <a:ext cx="3098800" cy="554038"/>
            <a:chOff x="448" y="314"/>
            <a:chExt cx="1952" cy="349"/>
          </a:xfrm>
        </p:grpSpPr>
        <p:grpSp>
          <p:nvGrpSpPr>
            <p:cNvPr id="8" name="Group 64"/>
            <p:cNvGrpSpPr>
              <a:grpSpLocks/>
            </p:cNvGrpSpPr>
            <p:nvPr/>
          </p:nvGrpSpPr>
          <p:grpSpPr bwMode="auto">
            <a:xfrm>
              <a:off x="448" y="314"/>
              <a:ext cx="864" cy="349"/>
              <a:chOff x="416" y="106"/>
              <a:chExt cx="864" cy="349"/>
            </a:xfrm>
            <a:noFill/>
          </p:grpSpPr>
          <p:sp>
            <p:nvSpPr>
              <p:cNvPr id="10304" name="Rectangle 29"/>
              <p:cNvSpPr>
                <a:spLocks noChangeArrowheads="1"/>
              </p:cNvSpPr>
              <p:nvPr/>
            </p:nvSpPr>
            <p:spPr bwMode="auto">
              <a:xfrm>
                <a:off x="416" y="138"/>
                <a:ext cx="864" cy="28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nl-BE" sz="1400"/>
              </a:p>
            </p:txBody>
          </p:sp>
          <p:sp>
            <p:nvSpPr>
              <p:cNvPr id="10305" name="Text Box 30"/>
              <p:cNvSpPr txBox="1">
                <a:spLocks noChangeArrowheads="1"/>
              </p:cNvSpPr>
              <p:nvPr/>
            </p:nvSpPr>
            <p:spPr bwMode="auto">
              <a:xfrm>
                <a:off x="456" y="106"/>
                <a:ext cx="754" cy="34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nl-BE" sz="1400" dirty="0"/>
                  <a:t>Ef, Em, </a:t>
                </a:r>
                <a:r>
                  <a:rPr lang="nl-BE" sz="1600" dirty="0">
                    <a:latin typeface="Symbol" pitchFamily="18" charset="2"/>
                  </a:rPr>
                  <a:t>n</a:t>
                </a:r>
                <a:r>
                  <a:rPr lang="nl-BE" sz="1400" dirty="0"/>
                  <a:t>f, </a:t>
                </a:r>
                <a:r>
                  <a:rPr lang="nl-BE" sz="1600" dirty="0">
                    <a:latin typeface="Symbol" pitchFamily="18" charset="2"/>
                  </a:rPr>
                  <a:t>n</a:t>
                </a:r>
                <a:r>
                  <a:rPr lang="nl-BE" sz="1400" dirty="0"/>
                  <a:t>m</a:t>
                </a:r>
              </a:p>
              <a:p>
                <a:pPr>
                  <a:defRPr/>
                </a:pPr>
                <a:r>
                  <a:rPr lang="nl-BE" sz="1400" dirty="0"/>
                  <a:t>Gf, Gm, Vf</a:t>
                </a:r>
                <a:endParaRPr lang="nl-NL" sz="1400" dirty="0"/>
              </a:p>
            </p:txBody>
          </p:sp>
        </p:grpSp>
        <p:cxnSp>
          <p:nvCxnSpPr>
            <p:cNvPr id="271390" name="AutoShape 52"/>
            <p:cNvCxnSpPr>
              <a:cxnSpLocks noChangeShapeType="1"/>
            </p:cNvCxnSpPr>
            <p:nvPr/>
          </p:nvCxnSpPr>
          <p:spPr bwMode="auto">
            <a:xfrm>
              <a:off x="1334" y="466"/>
              <a:ext cx="106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71391" name="Group 31"/>
          <p:cNvGrpSpPr>
            <a:grpSpLocks/>
          </p:cNvGrpSpPr>
          <p:nvPr/>
        </p:nvGrpSpPr>
        <p:grpSpPr bwMode="auto">
          <a:xfrm>
            <a:off x="6943726" y="374651"/>
            <a:ext cx="2803525" cy="384175"/>
            <a:chOff x="3414" y="380"/>
            <a:chExt cx="1766" cy="242"/>
          </a:xfrm>
        </p:grpSpPr>
        <p:grpSp>
          <p:nvGrpSpPr>
            <p:cNvPr id="9" name="Group 65"/>
            <p:cNvGrpSpPr>
              <a:grpSpLocks/>
            </p:cNvGrpSpPr>
            <p:nvPr/>
          </p:nvGrpSpPr>
          <p:grpSpPr bwMode="auto">
            <a:xfrm>
              <a:off x="4172" y="380"/>
              <a:ext cx="1008" cy="242"/>
              <a:chOff x="4188" y="172"/>
              <a:chExt cx="1008" cy="242"/>
            </a:xfrm>
            <a:noFill/>
          </p:grpSpPr>
          <p:sp>
            <p:nvSpPr>
              <p:cNvPr id="10302" name="Rectangle 31"/>
              <p:cNvSpPr>
                <a:spLocks noChangeArrowheads="1"/>
              </p:cNvSpPr>
              <p:nvPr/>
            </p:nvSpPr>
            <p:spPr bwMode="auto">
              <a:xfrm>
                <a:off x="4188" y="172"/>
                <a:ext cx="100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nl-BE" sz="1400"/>
              </a:p>
            </p:txBody>
          </p:sp>
          <p:sp>
            <p:nvSpPr>
              <p:cNvPr id="10303" name="Text Box 32"/>
              <p:cNvSpPr txBox="1">
                <a:spLocks noChangeArrowheads="1"/>
              </p:cNvSpPr>
              <p:nvPr/>
            </p:nvSpPr>
            <p:spPr bwMode="auto">
              <a:xfrm>
                <a:off x="4188" y="220"/>
                <a:ext cx="889" cy="19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nl-BE" sz="1400"/>
                  <a:t>Mechanical tests</a:t>
                </a:r>
                <a:endParaRPr lang="nl-NL" sz="1400"/>
              </a:p>
            </p:txBody>
          </p:sp>
        </p:grpSp>
        <p:cxnSp>
          <p:nvCxnSpPr>
            <p:cNvPr id="271393" name="AutoShape 53"/>
            <p:cNvCxnSpPr>
              <a:cxnSpLocks noChangeShapeType="1"/>
            </p:cNvCxnSpPr>
            <p:nvPr/>
          </p:nvCxnSpPr>
          <p:spPr bwMode="auto">
            <a:xfrm flipH="1">
              <a:off x="3414" y="466"/>
              <a:ext cx="7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71394" name="Group 34"/>
          <p:cNvGrpSpPr>
            <a:grpSpLocks/>
          </p:cNvGrpSpPr>
          <p:nvPr/>
        </p:nvGrpSpPr>
        <p:grpSpPr bwMode="auto">
          <a:xfrm>
            <a:off x="2197100" y="2162176"/>
            <a:ext cx="1371600" cy="1422400"/>
            <a:chOff x="424" y="1920"/>
            <a:chExt cx="864" cy="896"/>
          </a:xfrm>
        </p:grpSpPr>
        <p:grpSp>
          <p:nvGrpSpPr>
            <p:cNvPr id="12" name="Group 74"/>
            <p:cNvGrpSpPr>
              <a:grpSpLocks/>
            </p:cNvGrpSpPr>
            <p:nvPr/>
          </p:nvGrpSpPr>
          <p:grpSpPr bwMode="auto">
            <a:xfrm>
              <a:off x="424" y="1920"/>
              <a:ext cx="864" cy="336"/>
              <a:chOff x="432" y="1632"/>
              <a:chExt cx="864" cy="336"/>
            </a:xfrm>
            <a:noFill/>
          </p:grpSpPr>
          <p:sp>
            <p:nvSpPr>
              <p:cNvPr id="10296" name="Rectangle 36"/>
              <p:cNvSpPr>
                <a:spLocks noChangeArrowheads="1"/>
              </p:cNvSpPr>
              <p:nvPr/>
            </p:nvSpPr>
            <p:spPr bwMode="auto">
              <a:xfrm>
                <a:off x="432" y="1632"/>
                <a:ext cx="864" cy="336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nl-BE" sz="1400"/>
              </a:p>
            </p:txBody>
          </p:sp>
          <p:sp>
            <p:nvSpPr>
              <p:cNvPr id="10297" name="Text Box 37"/>
              <p:cNvSpPr txBox="1">
                <a:spLocks noChangeArrowheads="1"/>
              </p:cNvSpPr>
              <p:nvPr/>
            </p:nvSpPr>
            <p:spPr bwMode="auto">
              <a:xfrm>
                <a:off x="432" y="1632"/>
                <a:ext cx="775" cy="33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nl-BE" sz="1400"/>
                  <a:t>loads, support</a:t>
                </a:r>
              </a:p>
              <a:p>
                <a:pPr>
                  <a:defRPr/>
                </a:pPr>
                <a:r>
                  <a:rPr lang="nl-BE" sz="1400"/>
                  <a:t>geometry</a:t>
                </a:r>
                <a:endParaRPr lang="nl-NL" sz="1400"/>
              </a:p>
            </p:txBody>
          </p:sp>
        </p:grpSp>
        <p:grpSp>
          <p:nvGrpSpPr>
            <p:cNvPr id="13" name="Group 73"/>
            <p:cNvGrpSpPr>
              <a:grpSpLocks/>
            </p:cNvGrpSpPr>
            <p:nvPr/>
          </p:nvGrpSpPr>
          <p:grpSpPr bwMode="auto">
            <a:xfrm>
              <a:off x="488" y="2480"/>
              <a:ext cx="672" cy="336"/>
              <a:chOff x="432" y="2208"/>
              <a:chExt cx="672" cy="336"/>
            </a:xfrm>
            <a:noFill/>
          </p:grpSpPr>
          <p:sp>
            <p:nvSpPr>
              <p:cNvPr id="10294" name="Rectangle 38"/>
              <p:cNvSpPr>
                <a:spLocks noChangeArrowheads="1"/>
              </p:cNvSpPr>
              <p:nvPr/>
            </p:nvSpPr>
            <p:spPr bwMode="auto">
              <a:xfrm>
                <a:off x="432" y="2208"/>
                <a:ext cx="672" cy="336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nl-BE" sz="1400"/>
              </a:p>
            </p:txBody>
          </p:sp>
          <p:sp>
            <p:nvSpPr>
              <p:cNvPr id="10295" name="Text Box 39"/>
              <p:cNvSpPr txBox="1">
                <a:spLocks noChangeArrowheads="1"/>
              </p:cNvSpPr>
              <p:nvPr/>
            </p:nvSpPr>
            <p:spPr bwMode="auto">
              <a:xfrm>
                <a:off x="432" y="2208"/>
                <a:ext cx="655" cy="33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nl-BE" sz="1400"/>
                  <a:t>static loads</a:t>
                </a:r>
              </a:p>
              <a:p>
                <a:pPr>
                  <a:defRPr/>
                </a:pPr>
                <a:r>
                  <a:rPr lang="nl-BE" sz="1400"/>
                  <a:t>&amp; moments</a:t>
                </a:r>
                <a:endParaRPr lang="nl-NL" sz="1400"/>
              </a:p>
            </p:txBody>
          </p:sp>
        </p:grpSp>
        <p:cxnSp>
          <p:nvCxnSpPr>
            <p:cNvPr id="271397" name="AutoShape 54"/>
            <p:cNvCxnSpPr>
              <a:cxnSpLocks noChangeShapeType="1"/>
            </p:cNvCxnSpPr>
            <p:nvPr/>
          </p:nvCxnSpPr>
          <p:spPr bwMode="auto">
            <a:xfrm flipH="1">
              <a:off x="829" y="2246"/>
              <a:ext cx="4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71398" name="Group 38"/>
          <p:cNvGrpSpPr>
            <a:grpSpLocks/>
          </p:cNvGrpSpPr>
          <p:nvPr/>
        </p:nvGrpSpPr>
        <p:grpSpPr bwMode="auto">
          <a:xfrm>
            <a:off x="3365500" y="3127375"/>
            <a:ext cx="1028700" cy="355600"/>
            <a:chOff x="1160" y="2528"/>
            <a:chExt cx="648" cy="224"/>
          </a:xfrm>
        </p:grpSpPr>
        <p:grpSp>
          <p:nvGrpSpPr>
            <p:cNvPr id="74" name="Group 72"/>
            <p:cNvGrpSpPr>
              <a:grpSpLocks/>
            </p:cNvGrpSpPr>
            <p:nvPr/>
          </p:nvGrpSpPr>
          <p:grpSpPr bwMode="auto">
            <a:xfrm>
              <a:off x="1408" y="2528"/>
              <a:ext cx="400" cy="224"/>
              <a:chOff x="1376" y="2256"/>
              <a:chExt cx="400" cy="224"/>
            </a:xfrm>
            <a:noFill/>
          </p:grpSpPr>
          <p:sp>
            <p:nvSpPr>
              <p:cNvPr id="10292" name="Rectangle 42"/>
              <p:cNvSpPr>
                <a:spLocks noChangeArrowheads="1"/>
              </p:cNvSpPr>
              <p:nvPr/>
            </p:nvSpPr>
            <p:spPr bwMode="auto">
              <a:xfrm>
                <a:off x="1376" y="2256"/>
                <a:ext cx="400" cy="2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nl-BE" sz="1400" b="1"/>
              </a:p>
            </p:txBody>
          </p:sp>
          <p:graphicFrame>
            <p:nvGraphicFramePr>
              <p:cNvPr id="271401" name="Object 1025"/>
              <p:cNvGraphicFramePr>
                <a:graphicFrameLocks noChangeAspect="1"/>
              </p:cNvGraphicFramePr>
              <p:nvPr/>
            </p:nvGraphicFramePr>
            <p:xfrm>
              <a:off x="1392" y="2304"/>
              <a:ext cx="368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1" name="Vergelijking" r:id="rId14" imgW="583920" imgH="266400" progId="Equation.3">
                      <p:embed/>
                    </p:oleObj>
                  </mc:Choice>
                  <mc:Fallback>
                    <p:oleObj name="Vergelijking" r:id="rId14" imgW="583920" imgH="266400" progId="Equation.3">
                      <p:embed/>
                      <p:pic>
                        <p:nvPicPr>
                          <p:cNvPr id="271401" name="Object 10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2304"/>
                            <a:ext cx="368" cy="16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271402" name="AutoShape 55"/>
            <p:cNvCxnSpPr>
              <a:cxnSpLocks noChangeShapeType="1"/>
              <a:endCxn id="10292" idx="1"/>
            </p:cNvCxnSpPr>
            <p:nvPr/>
          </p:nvCxnSpPr>
          <p:spPr bwMode="auto">
            <a:xfrm flipV="1">
              <a:off x="1160" y="2641"/>
              <a:ext cx="239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71403" name="Group 43"/>
          <p:cNvGrpSpPr>
            <a:grpSpLocks/>
          </p:cNvGrpSpPr>
          <p:nvPr/>
        </p:nvGrpSpPr>
        <p:grpSpPr bwMode="auto">
          <a:xfrm>
            <a:off x="4356100" y="2606675"/>
            <a:ext cx="2997200" cy="1181100"/>
            <a:chOff x="1784" y="2200"/>
            <a:chExt cx="1888" cy="744"/>
          </a:xfrm>
        </p:grpSpPr>
        <p:grpSp>
          <p:nvGrpSpPr>
            <p:cNvPr id="80" name="Group 71"/>
            <p:cNvGrpSpPr>
              <a:grpSpLocks/>
            </p:cNvGrpSpPr>
            <p:nvPr/>
          </p:nvGrpSpPr>
          <p:grpSpPr bwMode="auto">
            <a:xfrm>
              <a:off x="2232" y="2368"/>
              <a:ext cx="1440" cy="576"/>
              <a:chOff x="2208" y="2112"/>
              <a:chExt cx="1440" cy="576"/>
            </a:xfrm>
            <a:noFill/>
          </p:grpSpPr>
          <p:sp>
            <p:nvSpPr>
              <p:cNvPr id="10310" name="Rectangle 16"/>
              <p:cNvSpPr>
                <a:spLocks noChangeArrowheads="1"/>
              </p:cNvSpPr>
              <p:nvPr/>
            </p:nvSpPr>
            <p:spPr bwMode="auto">
              <a:xfrm>
                <a:off x="2208" y="2112"/>
                <a:ext cx="1440" cy="576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nl-BE" sz="1400" b="1"/>
              </a:p>
            </p:txBody>
          </p:sp>
          <p:graphicFrame>
            <p:nvGraphicFramePr>
              <p:cNvPr id="271406" name="Object 1031"/>
              <p:cNvGraphicFramePr>
                <a:graphicFrameLocks noChangeAspect="1"/>
              </p:cNvGraphicFramePr>
              <p:nvPr/>
            </p:nvGraphicFramePr>
            <p:xfrm>
              <a:off x="2256" y="2160"/>
              <a:ext cx="1352" cy="4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2" name="Vergelijking" r:id="rId16" imgW="2145960" imgH="698400" progId="Equation.3">
                      <p:embed/>
                    </p:oleObj>
                  </mc:Choice>
                  <mc:Fallback>
                    <p:oleObj name="Vergelijking" r:id="rId16" imgW="2145960" imgH="698400" progId="Equation.3">
                      <p:embed/>
                      <p:pic>
                        <p:nvPicPr>
                          <p:cNvPr id="271406" name="Object 10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6" y="2160"/>
                            <a:ext cx="1352" cy="4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271407" name="AutoShape 51"/>
            <p:cNvCxnSpPr>
              <a:cxnSpLocks noChangeShapeType="1"/>
              <a:endCxn id="10310" idx="0"/>
            </p:cNvCxnSpPr>
            <p:nvPr/>
          </p:nvCxnSpPr>
          <p:spPr bwMode="auto">
            <a:xfrm>
              <a:off x="2604" y="2200"/>
              <a:ext cx="348" cy="1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1408" name="AutoShape 56"/>
            <p:cNvCxnSpPr>
              <a:cxnSpLocks noChangeShapeType="1"/>
              <a:endCxn id="10310" idx="1"/>
            </p:cNvCxnSpPr>
            <p:nvPr/>
          </p:nvCxnSpPr>
          <p:spPr bwMode="auto">
            <a:xfrm flipV="1">
              <a:off x="1784" y="2656"/>
              <a:ext cx="440" cy="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0B4BB4-5A39-483C-88C1-A7B1170148DC}"/>
              </a:ext>
            </a:extLst>
          </p:cNvPr>
          <p:cNvGrpSpPr/>
          <p:nvPr/>
        </p:nvGrpSpPr>
        <p:grpSpPr>
          <a:xfrm>
            <a:off x="5143500" y="3787775"/>
            <a:ext cx="4076701" cy="1987547"/>
            <a:chOff x="5384800" y="4673603"/>
            <a:chExt cx="4076701" cy="1987547"/>
          </a:xfrm>
        </p:grpSpPr>
        <p:grpSp>
          <p:nvGrpSpPr>
            <p:cNvPr id="271424" name="Group 64"/>
            <p:cNvGrpSpPr>
              <a:grpSpLocks/>
            </p:cNvGrpSpPr>
            <p:nvPr/>
          </p:nvGrpSpPr>
          <p:grpSpPr bwMode="auto">
            <a:xfrm>
              <a:off x="5448300" y="5886450"/>
              <a:ext cx="1600200" cy="774700"/>
              <a:chOff x="2472" y="3672"/>
              <a:chExt cx="1008" cy="488"/>
            </a:xfrm>
          </p:grpSpPr>
          <p:grpSp>
            <p:nvGrpSpPr>
              <p:cNvPr id="78" name="Group 78"/>
              <p:cNvGrpSpPr>
                <a:grpSpLocks/>
              </p:cNvGrpSpPr>
              <p:nvPr/>
            </p:nvGrpSpPr>
            <p:grpSpPr bwMode="auto">
              <a:xfrm>
                <a:off x="2472" y="3920"/>
                <a:ext cx="1008" cy="240"/>
                <a:chOff x="2640" y="3696"/>
                <a:chExt cx="1008" cy="240"/>
              </a:xfrm>
              <a:noFill/>
            </p:grpSpPr>
            <p:sp>
              <p:nvSpPr>
                <p:cNvPr id="10308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696"/>
                  <a:ext cx="1008" cy="240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nl-BE" sz="1400" b="1"/>
                </a:p>
              </p:txBody>
            </p:sp>
            <p:graphicFrame>
              <p:nvGraphicFramePr>
                <p:cNvPr id="271427" name="Object 1029"/>
                <p:cNvGraphicFramePr>
                  <a:graphicFrameLocks noChangeAspect="1"/>
                </p:cNvGraphicFramePr>
                <p:nvPr/>
              </p:nvGraphicFramePr>
              <p:xfrm>
                <a:off x="2756" y="3752"/>
                <a:ext cx="840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83" name="Vergelijking" r:id="rId18" imgW="1333440" imgH="279360" progId="Equation.3">
                        <p:embed/>
                      </p:oleObj>
                    </mc:Choice>
                    <mc:Fallback>
                      <p:oleObj name="Vergelijking" r:id="rId18" imgW="1333440" imgH="279360" progId="Equation.3">
                        <p:embed/>
                        <p:pic>
                          <p:nvPicPr>
                            <p:cNvPr id="271427" name="Object 10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56" y="3752"/>
                              <a:ext cx="840" cy="17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271428" name="AutoShape 62"/>
              <p:cNvCxnSpPr>
                <a:cxnSpLocks noChangeShapeType="1"/>
                <a:endCxn id="10308" idx="0"/>
              </p:cNvCxnSpPr>
              <p:nvPr/>
            </p:nvCxnSpPr>
            <p:spPr bwMode="auto">
              <a:xfrm>
                <a:off x="2977" y="3672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90844C4-7012-4EA7-BC86-2BFA397F64B7}"/>
                </a:ext>
              </a:extLst>
            </p:cNvPr>
            <p:cNvGrpSpPr/>
            <p:nvPr/>
          </p:nvGrpSpPr>
          <p:grpSpPr>
            <a:xfrm>
              <a:off x="5384800" y="4673603"/>
              <a:ext cx="4076701" cy="1943088"/>
              <a:chOff x="5384800" y="4673603"/>
              <a:chExt cx="4076701" cy="194308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AAEAFC0-A927-4AB6-BB20-877D5036EC6E}"/>
                  </a:ext>
                </a:extLst>
              </p:cNvPr>
              <p:cNvGrpSpPr/>
              <p:nvPr/>
            </p:nvGrpSpPr>
            <p:grpSpPr>
              <a:xfrm>
                <a:off x="5384800" y="4673603"/>
                <a:ext cx="2479676" cy="1168398"/>
                <a:chOff x="5384800" y="4673603"/>
                <a:chExt cx="2479676" cy="1168398"/>
              </a:xfrm>
            </p:grpSpPr>
            <p:grpSp>
              <p:nvGrpSpPr>
                <p:cNvPr id="271413" name="Group 53"/>
                <p:cNvGrpSpPr>
                  <a:grpSpLocks/>
                </p:cNvGrpSpPr>
                <p:nvPr/>
              </p:nvGrpSpPr>
              <p:grpSpPr bwMode="auto">
                <a:xfrm>
                  <a:off x="5384800" y="4673603"/>
                  <a:ext cx="1600200" cy="673100"/>
                  <a:chOff x="2432" y="2944"/>
                  <a:chExt cx="1008" cy="424"/>
                </a:xfrm>
              </p:grpSpPr>
              <p:grpSp>
                <p:nvGrpSpPr>
                  <p:cNvPr id="79" name="Group 76"/>
                  <p:cNvGrpSpPr>
                    <a:grpSpLocks/>
                  </p:cNvGrpSpPr>
                  <p:nvPr/>
                </p:nvGrpSpPr>
                <p:grpSpPr bwMode="auto">
                  <a:xfrm>
                    <a:off x="2432" y="3128"/>
                    <a:ext cx="1008" cy="240"/>
                    <a:chOff x="2640" y="2832"/>
                    <a:chExt cx="1008" cy="240"/>
                  </a:xfrm>
                  <a:noFill/>
                </p:grpSpPr>
                <p:sp>
                  <p:nvSpPr>
                    <p:cNvPr id="10309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40" y="2832"/>
                      <a:ext cx="1008" cy="240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nl-BE" sz="1400" b="1"/>
                    </a:p>
                  </p:txBody>
                </p:sp>
                <p:graphicFrame>
                  <p:nvGraphicFramePr>
                    <p:cNvPr id="271416" name="Object 1030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832" y="2832"/>
                    <a:ext cx="656" cy="2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084" name="Vergelijking" r:id="rId20" imgW="1041120" imgH="317160" progId="Equation.3">
                            <p:embed/>
                          </p:oleObj>
                        </mc:Choice>
                        <mc:Fallback>
                          <p:oleObj name="Vergelijking" r:id="rId20" imgW="1041120" imgH="317160" progId="Equation.3">
                            <p:embed/>
                            <p:pic>
                              <p:nvPicPr>
                                <p:cNvPr id="271416" name="Object 1030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1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832" y="2832"/>
                                  <a:ext cx="656" cy="20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cxnSp>
                <p:nvCxnSpPr>
                  <p:cNvPr id="271417" name="AutoShape 5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976" y="2944"/>
                    <a:ext cx="0" cy="184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</p:cxnSp>
            </p:grpSp>
            <p:grpSp>
              <p:nvGrpSpPr>
                <p:cNvPr id="271418" name="Group 58"/>
                <p:cNvGrpSpPr>
                  <a:grpSpLocks/>
                </p:cNvGrpSpPr>
                <p:nvPr/>
              </p:nvGrpSpPr>
              <p:grpSpPr bwMode="auto">
                <a:xfrm>
                  <a:off x="5397501" y="5356226"/>
                  <a:ext cx="2466975" cy="485775"/>
                  <a:chOff x="2440" y="3374"/>
                  <a:chExt cx="1554" cy="306"/>
                </a:xfrm>
              </p:grpSpPr>
              <p:grpSp>
                <p:nvGrpSpPr>
                  <p:cNvPr id="76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2440" y="3440"/>
                    <a:ext cx="1554" cy="240"/>
                    <a:chOff x="2640" y="3264"/>
                    <a:chExt cx="1554" cy="240"/>
                  </a:xfrm>
                  <a:noFill/>
                </p:grpSpPr>
                <p:sp>
                  <p:nvSpPr>
                    <p:cNvPr id="10298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40" y="3264"/>
                      <a:ext cx="1008" cy="240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endParaRPr lang="nl-BE" sz="1400" b="1"/>
                    </a:p>
                  </p:txBody>
                </p:sp>
                <p:graphicFrame>
                  <p:nvGraphicFramePr>
                    <p:cNvPr id="271421" name="Object 1027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880" y="3312"/>
                    <a:ext cx="592" cy="19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085" name="Vergelijking" r:id="rId22" imgW="939600" imgH="304560" progId="Equation.3">
                            <p:embed/>
                          </p:oleObj>
                        </mc:Choice>
                        <mc:Fallback>
                          <p:oleObj name="Vergelijking" r:id="rId22" imgW="939600" imgH="304560" progId="Equation.3">
                            <p:embed/>
                            <p:pic>
                              <p:nvPicPr>
                                <p:cNvPr id="271421" name="Object 1027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880" y="3312"/>
                                  <a:ext cx="592" cy="192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10299" name="Text Box 3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48" y="3264"/>
                      <a:ext cx="546" cy="194"/>
                    </a:xfrm>
                    <a:prstGeom prst="rect">
                      <a:avLst/>
                    </a:prstGeom>
                    <a:grp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nl-BE" sz="1400" dirty="0"/>
                        <a:t>(x-y) axes</a:t>
                      </a:r>
                      <a:endParaRPr lang="nl-NL" sz="1400" dirty="0"/>
                    </a:p>
                  </p:txBody>
                </p:sp>
              </p:grpSp>
              <p:cxnSp>
                <p:nvCxnSpPr>
                  <p:cNvPr id="271423" name="AutoShape 61"/>
                  <p:cNvCxnSpPr>
                    <a:cxnSpLocks noChangeShapeType="1"/>
                    <a:stCxn id="10309" idx="2"/>
                    <a:endCxn id="10298" idx="0"/>
                  </p:cNvCxnSpPr>
                  <p:nvPr/>
                </p:nvCxnSpPr>
                <p:spPr bwMode="auto">
                  <a:xfrm>
                    <a:off x="2937" y="3374"/>
                    <a:ext cx="8" cy="58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</p:cxnSp>
            </p:grpSp>
          </p:grpSp>
          <p:grpSp>
            <p:nvGrpSpPr>
              <p:cNvPr id="271429" name="Group 69"/>
              <p:cNvGrpSpPr>
                <a:grpSpLocks/>
              </p:cNvGrpSpPr>
              <p:nvPr/>
            </p:nvGrpSpPr>
            <p:grpSpPr bwMode="auto">
              <a:xfrm>
                <a:off x="7059614" y="6222991"/>
                <a:ext cx="2401887" cy="393700"/>
                <a:chOff x="3487" y="3920"/>
                <a:chExt cx="1513" cy="248"/>
              </a:xfrm>
            </p:grpSpPr>
            <p:grpSp>
              <p:nvGrpSpPr>
                <p:cNvPr id="7" name="Group 79"/>
                <p:cNvGrpSpPr>
                  <a:grpSpLocks/>
                </p:cNvGrpSpPr>
                <p:nvPr/>
              </p:nvGrpSpPr>
              <p:grpSpPr bwMode="auto">
                <a:xfrm>
                  <a:off x="3992" y="3920"/>
                  <a:ext cx="1008" cy="248"/>
                  <a:chOff x="3984" y="3696"/>
                  <a:chExt cx="1008" cy="240"/>
                </a:xfrm>
                <a:noFill/>
              </p:grpSpPr>
              <p:sp>
                <p:nvSpPr>
                  <p:cNvPr id="10306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3696"/>
                    <a:ext cx="1008" cy="240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nl-BE" sz="1400"/>
                  </a:p>
                </p:txBody>
              </p:sp>
              <p:sp>
                <p:nvSpPr>
                  <p:cNvPr id="10307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3744"/>
                    <a:ext cx="843" cy="1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nl-BE" sz="1400" dirty="0"/>
                      <a:t>Failure criterion</a:t>
                    </a:r>
                    <a:endParaRPr lang="nl-NL" sz="1400" dirty="0"/>
                  </a:p>
                </p:txBody>
              </p:sp>
            </p:grpSp>
            <p:cxnSp>
              <p:nvCxnSpPr>
                <p:cNvPr id="271431" name="AutoShape 63"/>
                <p:cNvCxnSpPr>
                  <a:cxnSpLocks noChangeShapeType="1"/>
                  <a:stCxn id="10308" idx="3"/>
                </p:cNvCxnSpPr>
                <p:nvPr/>
              </p:nvCxnSpPr>
              <p:spPr bwMode="auto">
                <a:xfrm>
                  <a:off x="3487" y="4077"/>
                  <a:ext cx="512" cy="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</p:grp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" name="Ink 1"/>
              <p14:cNvContentPartPr/>
              <p14:nvPr/>
            </p14:nvContentPartPr>
            <p14:xfrm>
              <a:off x="2116183" y="91543"/>
              <a:ext cx="353160" cy="3790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04303" y="79663"/>
                <a:ext cx="37692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" name="Ink 2"/>
              <p14:cNvContentPartPr/>
              <p14:nvPr/>
            </p14:nvContentPartPr>
            <p14:xfrm>
              <a:off x="5251423" y="104503"/>
              <a:ext cx="222120" cy="235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39543" y="92623"/>
                <a:ext cx="2458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" name="Ink 3"/>
              <p14:cNvContentPartPr/>
              <p14:nvPr/>
            </p14:nvContentPartPr>
            <p14:xfrm>
              <a:off x="5238103" y="1253983"/>
              <a:ext cx="360" cy="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226223" y="1242103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" name="Ink 4"/>
              <p14:cNvContentPartPr/>
              <p14:nvPr/>
            </p14:nvContentPartPr>
            <p14:xfrm>
              <a:off x="5225143" y="1241023"/>
              <a:ext cx="360" cy="3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13263" y="1229143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4" name="Ink 13"/>
              <p14:cNvContentPartPr/>
              <p14:nvPr/>
            </p14:nvContentPartPr>
            <p14:xfrm>
              <a:off x="5225143" y="1241023"/>
              <a:ext cx="360" cy="36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13263" y="1229143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5" name="Ink 14"/>
              <p14:cNvContentPartPr/>
              <p14:nvPr/>
            </p14:nvContentPartPr>
            <p14:xfrm>
              <a:off x="5225143" y="1241023"/>
              <a:ext cx="360" cy="36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13263" y="1229143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6" name="Ink 15"/>
              <p14:cNvContentPartPr/>
              <p14:nvPr/>
            </p14:nvContentPartPr>
            <p14:xfrm>
              <a:off x="5225143" y="1241023"/>
              <a:ext cx="360" cy="36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13263" y="1229143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7" name="Ink 16"/>
              <p14:cNvContentPartPr/>
              <p14:nvPr/>
            </p14:nvContentPartPr>
            <p14:xfrm>
              <a:off x="5225143" y="966703"/>
              <a:ext cx="184680" cy="27468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213263" y="954823"/>
                <a:ext cx="20844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8" name="Ink 17"/>
              <p14:cNvContentPartPr/>
              <p14:nvPr/>
            </p14:nvContentPartPr>
            <p14:xfrm>
              <a:off x="5251423" y="1397623"/>
              <a:ext cx="196200" cy="32688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239543" y="1385743"/>
                <a:ext cx="219960" cy="35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655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7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7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Illustration of [A], [B] and [D]</a:t>
            </a:r>
            <a:endParaRPr lang="nl-NL"/>
          </a:p>
        </p:txBody>
      </p:sp>
      <p:pic>
        <p:nvPicPr>
          <p:cNvPr id="204807" name="Picture 4" descr="C:\Documents and Settings\Jan\Mijn documenten\Werk\KULeuven\CURSUSSEN\LAMINATES\CLT\Image7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78000"/>
          </a:blip>
          <a:srcRect/>
          <a:stretch>
            <a:fillRect/>
          </a:stretch>
        </p:blipFill>
        <p:spPr bwMode="auto">
          <a:xfrm>
            <a:off x="1504294" y="1192597"/>
            <a:ext cx="8797925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866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3547</TotalTime>
  <Words>230</Words>
  <Application>Microsoft Office PowerPoint</Application>
  <PresentationFormat>Widescreen</PresentationFormat>
  <Paragraphs>29</Paragraphs>
  <Slides>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Times New Roman</vt:lpstr>
      <vt:lpstr>Office Theme</vt:lpstr>
      <vt:lpstr>Vergelijking</vt:lpstr>
      <vt:lpstr>PowerPoint Presentation</vt:lpstr>
      <vt:lpstr>PowerPoint Presentation</vt:lpstr>
      <vt:lpstr>Illustration of [A], [B] and [D]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 Jain</dc:creator>
  <cp:lastModifiedBy>hp</cp:lastModifiedBy>
  <cp:revision>5</cp:revision>
  <dcterms:created xsi:type="dcterms:W3CDTF">2024-03-07T12:48:01Z</dcterms:created>
  <dcterms:modified xsi:type="dcterms:W3CDTF">2024-03-30T04:01:43Z</dcterms:modified>
</cp:coreProperties>
</file>