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0"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nsha puthoor" userId="5e19c8c0d7aca325" providerId="LiveId" clId="{E3592128-B5A5-4229-8869-83CF88B4D507}"/>
    <pc:docChg chg="undo custSel addSld modSld">
      <pc:chgData name="Rinsha puthoor" userId="5e19c8c0d7aca325" providerId="LiveId" clId="{E3592128-B5A5-4229-8869-83CF88B4D507}" dt="2024-10-18T13:44:24.041" v="324" actId="20577"/>
      <pc:docMkLst>
        <pc:docMk/>
      </pc:docMkLst>
      <pc:sldChg chg="modSp mod">
        <pc:chgData name="Rinsha puthoor" userId="5e19c8c0d7aca325" providerId="LiveId" clId="{E3592128-B5A5-4229-8869-83CF88B4D507}" dt="2024-10-18T13:23:16.597" v="170" actId="20577"/>
        <pc:sldMkLst>
          <pc:docMk/>
          <pc:sldMk cId="3549147529" sldId="276"/>
        </pc:sldMkLst>
        <pc:spChg chg="mod">
          <ac:chgData name="Rinsha puthoor" userId="5e19c8c0d7aca325" providerId="LiveId" clId="{E3592128-B5A5-4229-8869-83CF88B4D507}" dt="2024-10-18T13:23:16.597" v="170" actId="20577"/>
          <ac:spMkLst>
            <pc:docMk/>
            <pc:sldMk cId="3549147529" sldId="276"/>
            <ac:spMk id="3" creationId="{7C732436-9F56-FF18-4E42-B054AA7D09CB}"/>
          </ac:spMkLst>
        </pc:spChg>
      </pc:sldChg>
      <pc:sldChg chg="modSp new mod">
        <pc:chgData name="Rinsha puthoor" userId="5e19c8c0d7aca325" providerId="LiveId" clId="{E3592128-B5A5-4229-8869-83CF88B4D507}" dt="2024-10-18T13:44:24.041" v="324" actId="20577"/>
        <pc:sldMkLst>
          <pc:docMk/>
          <pc:sldMk cId="2033134327" sldId="277"/>
        </pc:sldMkLst>
        <pc:spChg chg="mod">
          <ac:chgData name="Rinsha puthoor" userId="5e19c8c0d7aca325" providerId="LiveId" clId="{E3592128-B5A5-4229-8869-83CF88B4D507}" dt="2024-10-18T13:26:09.169" v="204" actId="255"/>
          <ac:spMkLst>
            <pc:docMk/>
            <pc:sldMk cId="2033134327" sldId="277"/>
            <ac:spMk id="2" creationId="{CD373C53-91F5-A6F9-5A20-641ACD87F16A}"/>
          </ac:spMkLst>
        </pc:spChg>
        <pc:spChg chg="mod">
          <ac:chgData name="Rinsha puthoor" userId="5e19c8c0d7aca325" providerId="LiveId" clId="{E3592128-B5A5-4229-8869-83CF88B4D507}" dt="2024-10-18T13:44:24.041" v="324" actId="20577"/>
          <ac:spMkLst>
            <pc:docMk/>
            <pc:sldMk cId="2033134327" sldId="277"/>
            <ac:spMk id="3" creationId="{296DD914-AB83-8DC9-897B-D67E3826BBE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CAA7-7F2F-A108-03CF-24BC910EE8C2}"/>
              </a:ext>
            </a:extLst>
          </p:cNvPr>
          <p:cNvSpPr>
            <a:spLocks noGrp="1"/>
          </p:cNvSpPr>
          <p:nvPr>
            <p:ph type="ctrTitle"/>
          </p:nvPr>
        </p:nvSpPr>
        <p:spPr/>
        <p:txBody>
          <a:bodyPr/>
          <a:lstStyle/>
          <a:p>
            <a:r>
              <a:rPr lang="en-IN" b="1" dirty="0"/>
              <a:t>LEAD SCORING CASE STUDY</a:t>
            </a:r>
          </a:p>
        </p:txBody>
      </p:sp>
      <p:sp>
        <p:nvSpPr>
          <p:cNvPr id="3" name="Subtitle 2">
            <a:extLst>
              <a:ext uri="{FF2B5EF4-FFF2-40B4-BE49-F238E27FC236}">
                <a16:creationId xmlns:a16="http://schemas.microsoft.com/office/drawing/2014/main" id="{BE879515-40F7-FA92-6EBE-71DBDD91E108}"/>
              </a:ext>
            </a:extLst>
          </p:cNvPr>
          <p:cNvSpPr>
            <a:spLocks noGrp="1"/>
          </p:cNvSpPr>
          <p:nvPr>
            <p:ph type="subTitle" idx="1"/>
          </p:nvPr>
        </p:nvSpPr>
        <p:spPr/>
        <p:txBody>
          <a:bodyPr>
            <a:normAutofit fontScale="92500" lnSpcReduction="20000"/>
          </a:bodyPr>
          <a:lstStyle/>
          <a:p>
            <a:r>
              <a:rPr lang="en-IN" dirty="0"/>
              <a:t>                                                                  </a:t>
            </a:r>
            <a:r>
              <a:rPr lang="en-IN" i="1" cap="small" dirty="0"/>
              <a:t>group members</a:t>
            </a:r>
          </a:p>
          <a:p>
            <a:r>
              <a:rPr lang="en-IN" i="1" cap="small" dirty="0"/>
              <a:t>                                                                      Rajdeep singh</a:t>
            </a:r>
          </a:p>
          <a:p>
            <a:r>
              <a:rPr lang="en-IN" i="1" cap="small" dirty="0"/>
              <a:t>                                                                       Rinsha p</a:t>
            </a:r>
          </a:p>
          <a:p>
            <a:r>
              <a:rPr lang="en-IN" i="1" cap="small" dirty="0"/>
              <a:t>                                                                       Ritu pareek</a:t>
            </a:r>
          </a:p>
          <a:p>
            <a:endParaRPr lang="en-IN" dirty="0"/>
          </a:p>
        </p:txBody>
      </p:sp>
    </p:spTree>
    <p:extLst>
      <p:ext uri="{BB962C8B-B14F-4D97-AF65-F5344CB8AC3E}">
        <p14:creationId xmlns:p14="http://schemas.microsoft.com/office/powerpoint/2010/main" val="208632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A7A614-BF35-D6C5-18E0-74054F604BC3}"/>
              </a:ext>
            </a:extLst>
          </p:cNvPr>
          <p:cNvPicPr>
            <a:picLocks noChangeAspect="1"/>
          </p:cNvPicPr>
          <p:nvPr/>
        </p:nvPicPr>
        <p:blipFill>
          <a:blip r:embed="rId2"/>
          <a:stretch>
            <a:fillRect/>
          </a:stretch>
        </p:blipFill>
        <p:spPr>
          <a:xfrm>
            <a:off x="955040" y="314960"/>
            <a:ext cx="10231561" cy="4836161"/>
          </a:xfrm>
          <a:prstGeom prst="rect">
            <a:avLst/>
          </a:prstGeom>
        </p:spPr>
      </p:pic>
    </p:spTree>
    <p:extLst>
      <p:ext uri="{BB962C8B-B14F-4D97-AF65-F5344CB8AC3E}">
        <p14:creationId xmlns:p14="http://schemas.microsoft.com/office/powerpoint/2010/main" val="366176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5819C9-C46E-AB8E-F943-8B19C6A4EEB0}"/>
              </a:ext>
            </a:extLst>
          </p:cNvPr>
          <p:cNvSpPr txBox="1"/>
          <p:nvPr/>
        </p:nvSpPr>
        <p:spPr>
          <a:xfrm>
            <a:off x="1516380" y="653534"/>
            <a:ext cx="6946900" cy="461665"/>
          </a:xfrm>
          <a:prstGeom prst="rect">
            <a:avLst/>
          </a:prstGeom>
          <a:noFill/>
        </p:spPr>
        <p:txBody>
          <a:bodyPr wrap="square">
            <a:spAutoFit/>
          </a:bodyPr>
          <a:lstStyle/>
          <a:p>
            <a:pPr marL="285750" indent="-285750">
              <a:buFont typeface="Wingdings" panose="05000000000000000000" pitchFamily="2" charset="2"/>
              <a:buChar char="Ø"/>
            </a:pPr>
            <a:r>
              <a:rPr lang="en-US" sz="2400" dirty="0">
                <a:solidFill>
                  <a:schemeClr val="bg1"/>
                </a:solidFill>
              </a:rPr>
              <a:t>visualizing numerical variables using histogram plot</a:t>
            </a:r>
            <a:endParaRPr lang="en-IN" sz="2400" dirty="0">
              <a:solidFill>
                <a:schemeClr val="bg1"/>
              </a:solidFill>
            </a:endParaRPr>
          </a:p>
        </p:txBody>
      </p:sp>
      <p:pic>
        <p:nvPicPr>
          <p:cNvPr id="5" name="Picture 4">
            <a:extLst>
              <a:ext uri="{FF2B5EF4-FFF2-40B4-BE49-F238E27FC236}">
                <a16:creationId xmlns:a16="http://schemas.microsoft.com/office/drawing/2014/main" id="{7D53CB7E-2ACC-121A-9632-C9B3478F5ED3}"/>
              </a:ext>
            </a:extLst>
          </p:cNvPr>
          <p:cNvPicPr>
            <a:picLocks noChangeAspect="1"/>
          </p:cNvPicPr>
          <p:nvPr/>
        </p:nvPicPr>
        <p:blipFill>
          <a:blip r:embed="rId2"/>
          <a:stretch>
            <a:fillRect/>
          </a:stretch>
        </p:blipFill>
        <p:spPr>
          <a:xfrm>
            <a:off x="766764" y="1403450"/>
            <a:ext cx="7285351" cy="4801016"/>
          </a:xfrm>
          <a:prstGeom prst="rect">
            <a:avLst/>
          </a:prstGeom>
        </p:spPr>
      </p:pic>
      <p:pic>
        <p:nvPicPr>
          <p:cNvPr id="7" name="Picture 6">
            <a:extLst>
              <a:ext uri="{FF2B5EF4-FFF2-40B4-BE49-F238E27FC236}">
                <a16:creationId xmlns:a16="http://schemas.microsoft.com/office/drawing/2014/main" id="{E955EDF2-78E7-AF8C-BFE1-BEC78D1BF6FD}"/>
              </a:ext>
            </a:extLst>
          </p:cNvPr>
          <p:cNvPicPr>
            <a:picLocks noChangeAspect="1"/>
          </p:cNvPicPr>
          <p:nvPr/>
        </p:nvPicPr>
        <p:blipFill>
          <a:blip r:embed="rId3"/>
          <a:stretch>
            <a:fillRect/>
          </a:stretch>
        </p:blipFill>
        <p:spPr>
          <a:xfrm>
            <a:off x="8052115" y="1456795"/>
            <a:ext cx="3734124" cy="4747671"/>
          </a:xfrm>
          <a:prstGeom prst="rect">
            <a:avLst/>
          </a:prstGeom>
        </p:spPr>
      </p:pic>
    </p:spTree>
    <p:extLst>
      <p:ext uri="{BB962C8B-B14F-4D97-AF65-F5344CB8AC3E}">
        <p14:creationId xmlns:p14="http://schemas.microsoft.com/office/powerpoint/2010/main" val="317756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6530C-7E3D-D21E-70FA-29DE9D12AABA}"/>
              </a:ext>
            </a:extLst>
          </p:cNvPr>
          <p:cNvSpPr txBox="1"/>
          <p:nvPr/>
        </p:nvSpPr>
        <p:spPr>
          <a:xfrm>
            <a:off x="1191260" y="562094"/>
            <a:ext cx="8186420" cy="461665"/>
          </a:xfrm>
          <a:prstGeom prst="rect">
            <a:avLst/>
          </a:prstGeom>
          <a:noFill/>
        </p:spPr>
        <p:txBody>
          <a:bodyPr wrap="square">
            <a:spAutoFit/>
          </a:bodyPr>
          <a:lstStyle/>
          <a:p>
            <a:pPr marL="285750" indent="-285750">
              <a:buFont typeface="Wingdings" panose="05000000000000000000" pitchFamily="2" charset="2"/>
              <a:buChar char="v"/>
            </a:pPr>
            <a:r>
              <a:rPr lang="en-US" sz="2400" dirty="0">
                <a:solidFill>
                  <a:schemeClr val="bg1"/>
                </a:solidFill>
              </a:rPr>
              <a:t>visualizing converted (Target Variable)column using count plot</a:t>
            </a:r>
            <a:endParaRPr lang="en-IN" sz="2400" dirty="0">
              <a:solidFill>
                <a:schemeClr val="bg1"/>
              </a:solidFill>
            </a:endParaRPr>
          </a:p>
        </p:txBody>
      </p:sp>
      <p:pic>
        <p:nvPicPr>
          <p:cNvPr id="5" name="Picture 4">
            <a:extLst>
              <a:ext uri="{FF2B5EF4-FFF2-40B4-BE49-F238E27FC236}">
                <a16:creationId xmlns:a16="http://schemas.microsoft.com/office/drawing/2014/main" id="{B2CE5EE3-B61A-9734-EABC-7160D1F86714}"/>
              </a:ext>
            </a:extLst>
          </p:cNvPr>
          <p:cNvPicPr>
            <a:picLocks noChangeAspect="1"/>
          </p:cNvPicPr>
          <p:nvPr/>
        </p:nvPicPr>
        <p:blipFill>
          <a:blip r:embed="rId2"/>
          <a:stretch>
            <a:fillRect/>
          </a:stretch>
        </p:blipFill>
        <p:spPr>
          <a:xfrm>
            <a:off x="2611121" y="1023759"/>
            <a:ext cx="4622800" cy="4206605"/>
          </a:xfrm>
          <a:prstGeom prst="rect">
            <a:avLst/>
          </a:prstGeom>
        </p:spPr>
      </p:pic>
      <p:sp>
        <p:nvSpPr>
          <p:cNvPr id="7" name="TextBox 6">
            <a:extLst>
              <a:ext uri="{FF2B5EF4-FFF2-40B4-BE49-F238E27FC236}">
                <a16:creationId xmlns:a16="http://schemas.microsoft.com/office/drawing/2014/main" id="{232D0E5B-EBF0-779F-B436-480EA7BD7C3A}"/>
              </a:ext>
            </a:extLst>
          </p:cNvPr>
          <p:cNvSpPr txBox="1"/>
          <p:nvPr/>
        </p:nvSpPr>
        <p:spPr>
          <a:xfrm>
            <a:off x="1638300" y="5527655"/>
            <a:ext cx="8186420" cy="646331"/>
          </a:xfrm>
          <a:prstGeom prst="rect">
            <a:avLst/>
          </a:prstGeom>
          <a:noFill/>
        </p:spPr>
        <p:txBody>
          <a:bodyPr wrap="square">
            <a:spAutoFit/>
          </a:bodyPr>
          <a:lstStyle/>
          <a:p>
            <a:r>
              <a:rPr lang="en-US" b="1" u="sng" dirty="0">
                <a:solidFill>
                  <a:srgbClr val="FF0000"/>
                </a:solidFill>
              </a:rPr>
              <a:t> Insight:  </a:t>
            </a:r>
            <a:r>
              <a:rPr lang="en-US" dirty="0"/>
              <a:t>Around 5600 people  haven't join any course whereas more than 3000 people have got converted to leads by joining any course from X education.</a:t>
            </a:r>
            <a:endParaRPr lang="en-IN" dirty="0"/>
          </a:p>
        </p:txBody>
      </p:sp>
    </p:spTree>
    <p:extLst>
      <p:ext uri="{BB962C8B-B14F-4D97-AF65-F5344CB8AC3E}">
        <p14:creationId xmlns:p14="http://schemas.microsoft.com/office/powerpoint/2010/main" val="29793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D086F-9439-0876-2018-657D495119B6}"/>
              </a:ext>
            </a:extLst>
          </p:cNvPr>
          <p:cNvSpPr txBox="1"/>
          <p:nvPr/>
        </p:nvSpPr>
        <p:spPr>
          <a:xfrm>
            <a:off x="1008380" y="780256"/>
            <a:ext cx="10055860" cy="1877437"/>
          </a:xfrm>
          <a:prstGeom prst="rect">
            <a:avLst/>
          </a:prstGeom>
          <a:noFill/>
        </p:spPr>
        <p:txBody>
          <a:bodyPr wrap="square">
            <a:spAutoFit/>
          </a:bodyPr>
          <a:lstStyle/>
          <a:p>
            <a:pPr marL="457200" indent="-457200">
              <a:buFont typeface="Arial" panose="020B0604020202020204" pitchFamily="34" charset="0"/>
              <a:buChar char="•"/>
            </a:pPr>
            <a:r>
              <a:rPr lang="en-IN" sz="2800" b="1" i="0" u="sng" dirty="0">
                <a:solidFill>
                  <a:srgbClr val="FF0000"/>
                </a:solidFill>
                <a:effectLst/>
                <a:latin typeface="var(--jp-content-font-family)"/>
              </a:rPr>
              <a:t>Bivariate Analysis:</a:t>
            </a:r>
          </a:p>
          <a:p>
            <a:r>
              <a:rPr lang="en-IN" b="1" i="0" dirty="0">
                <a:solidFill>
                  <a:schemeClr val="bg1"/>
                </a:solidFill>
                <a:effectLst/>
                <a:latin typeface="var(--jp-content-font-family)"/>
              </a:rPr>
              <a:t>      </a:t>
            </a:r>
            <a:r>
              <a:rPr lang="en-IN" sz="2000" b="1" i="0" dirty="0">
                <a:solidFill>
                  <a:schemeClr val="bg1"/>
                </a:solidFill>
                <a:effectLst/>
                <a:latin typeface="var(--jp-content-font-family)"/>
              </a:rPr>
              <a:t>Categorical_Target Variable Analysis</a:t>
            </a:r>
          </a:p>
          <a:p>
            <a:endParaRPr lang="en-IN" sz="2000" b="1" i="0">
              <a:solidFill>
                <a:schemeClr val="bg1"/>
              </a:solidFill>
              <a:effectLst/>
              <a:latin typeface="var(--jp-content-font-family)"/>
            </a:endParaRPr>
          </a:p>
          <a:p>
            <a:pPr marL="285750" indent="-285750">
              <a:buFont typeface="Wingdings" panose="05000000000000000000" pitchFamily="2" charset="2"/>
              <a:buChar char="Ø"/>
            </a:pPr>
            <a:r>
              <a:rPr lang="en-US" sz="2400" b="0" i="0">
                <a:solidFill>
                  <a:schemeClr val="bg1"/>
                </a:solidFill>
                <a:effectLst/>
                <a:latin typeface="menlo"/>
              </a:rPr>
              <a:t> visualizing the relationship between categorical variables and target variable " converted" using count plot</a:t>
            </a:r>
            <a:endParaRPr lang="en-IN" sz="2400" dirty="0">
              <a:solidFill>
                <a:schemeClr val="bg1"/>
              </a:solidFill>
            </a:endParaRPr>
          </a:p>
        </p:txBody>
      </p:sp>
    </p:spTree>
    <p:extLst>
      <p:ext uri="{BB962C8B-B14F-4D97-AF65-F5344CB8AC3E}">
        <p14:creationId xmlns:p14="http://schemas.microsoft.com/office/powerpoint/2010/main" val="148062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CC79F3-2582-A636-929C-A5E626D0135D}"/>
              </a:ext>
            </a:extLst>
          </p:cNvPr>
          <p:cNvPicPr>
            <a:picLocks noChangeAspect="1"/>
          </p:cNvPicPr>
          <p:nvPr/>
        </p:nvPicPr>
        <p:blipFill>
          <a:blip r:embed="rId2"/>
          <a:stretch>
            <a:fillRect/>
          </a:stretch>
        </p:blipFill>
        <p:spPr>
          <a:xfrm>
            <a:off x="934720" y="178653"/>
            <a:ext cx="10461449" cy="3570387"/>
          </a:xfrm>
          <a:prstGeom prst="rect">
            <a:avLst/>
          </a:prstGeom>
        </p:spPr>
      </p:pic>
      <p:pic>
        <p:nvPicPr>
          <p:cNvPr id="3" name="Picture 2">
            <a:extLst>
              <a:ext uri="{FF2B5EF4-FFF2-40B4-BE49-F238E27FC236}">
                <a16:creationId xmlns:a16="http://schemas.microsoft.com/office/drawing/2014/main" id="{D5D7CD47-370E-5BDE-C28A-3AD1977EBF90}"/>
              </a:ext>
            </a:extLst>
          </p:cNvPr>
          <p:cNvPicPr>
            <a:picLocks noChangeAspect="1"/>
          </p:cNvPicPr>
          <p:nvPr/>
        </p:nvPicPr>
        <p:blipFill>
          <a:blip r:embed="rId3"/>
          <a:stretch>
            <a:fillRect/>
          </a:stretch>
        </p:blipFill>
        <p:spPr>
          <a:xfrm>
            <a:off x="934719" y="3749041"/>
            <a:ext cx="10461449" cy="2930306"/>
          </a:xfrm>
          <a:prstGeom prst="rect">
            <a:avLst/>
          </a:prstGeom>
        </p:spPr>
      </p:pic>
    </p:spTree>
    <p:extLst>
      <p:ext uri="{BB962C8B-B14F-4D97-AF65-F5344CB8AC3E}">
        <p14:creationId xmlns:p14="http://schemas.microsoft.com/office/powerpoint/2010/main" val="257787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912C9B-94A9-958F-EBDF-DE806FEF652C}"/>
              </a:ext>
            </a:extLst>
          </p:cNvPr>
          <p:cNvPicPr>
            <a:picLocks noChangeAspect="1"/>
          </p:cNvPicPr>
          <p:nvPr/>
        </p:nvPicPr>
        <p:blipFill>
          <a:blip r:embed="rId2"/>
          <a:stretch>
            <a:fillRect/>
          </a:stretch>
        </p:blipFill>
        <p:spPr>
          <a:xfrm>
            <a:off x="843280" y="223520"/>
            <a:ext cx="10454640" cy="5842000"/>
          </a:xfrm>
          <a:prstGeom prst="rect">
            <a:avLst/>
          </a:prstGeom>
        </p:spPr>
      </p:pic>
    </p:spTree>
    <p:extLst>
      <p:ext uri="{BB962C8B-B14F-4D97-AF65-F5344CB8AC3E}">
        <p14:creationId xmlns:p14="http://schemas.microsoft.com/office/powerpoint/2010/main" val="15988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7795A1-6B78-6955-1E4F-D6F2BAF38017}"/>
              </a:ext>
            </a:extLst>
          </p:cNvPr>
          <p:cNvPicPr>
            <a:picLocks noChangeAspect="1"/>
          </p:cNvPicPr>
          <p:nvPr/>
        </p:nvPicPr>
        <p:blipFill>
          <a:blip r:embed="rId2"/>
          <a:stretch>
            <a:fillRect/>
          </a:stretch>
        </p:blipFill>
        <p:spPr>
          <a:xfrm>
            <a:off x="1168401" y="81280"/>
            <a:ext cx="9631680" cy="3474720"/>
          </a:xfrm>
          <a:prstGeom prst="rect">
            <a:avLst/>
          </a:prstGeom>
        </p:spPr>
      </p:pic>
      <p:pic>
        <p:nvPicPr>
          <p:cNvPr id="5" name="Picture 4">
            <a:extLst>
              <a:ext uri="{FF2B5EF4-FFF2-40B4-BE49-F238E27FC236}">
                <a16:creationId xmlns:a16="http://schemas.microsoft.com/office/drawing/2014/main" id="{28CE83AA-8978-5FF6-E4A7-4F49F916E0E9}"/>
              </a:ext>
            </a:extLst>
          </p:cNvPr>
          <p:cNvPicPr>
            <a:picLocks noChangeAspect="1"/>
          </p:cNvPicPr>
          <p:nvPr/>
        </p:nvPicPr>
        <p:blipFill>
          <a:blip r:embed="rId3"/>
          <a:stretch>
            <a:fillRect/>
          </a:stretch>
        </p:blipFill>
        <p:spPr>
          <a:xfrm>
            <a:off x="1168400" y="3556001"/>
            <a:ext cx="9631679" cy="3220720"/>
          </a:xfrm>
          <a:prstGeom prst="rect">
            <a:avLst/>
          </a:prstGeom>
        </p:spPr>
      </p:pic>
    </p:spTree>
    <p:extLst>
      <p:ext uri="{BB962C8B-B14F-4D97-AF65-F5344CB8AC3E}">
        <p14:creationId xmlns:p14="http://schemas.microsoft.com/office/powerpoint/2010/main" val="204875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291FF-8612-2F09-B925-C48394466178}"/>
              </a:ext>
            </a:extLst>
          </p:cNvPr>
          <p:cNvPicPr>
            <a:picLocks noChangeAspect="1"/>
          </p:cNvPicPr>
          <p:nvPr/>
        </p:nvPicPr>
        <p:blipFill>
          <a:blip r:embed="rId2"/>
          <a:stretch>
            <a:fillRect/>
          </a:stretch>
        </p:blipFill>
        <p:spPr>
          <a:xfrm>
            <a:off x="873759" y="1"/>
            <a:ext cx="8916173" cy="3312160"/>
          </a:xfrm>
          <a:prstGeom prst="rect">
            <a:avLst/>
          </a:prstGeom>
        </p:spPr>
      </p:pic>
      <p:pic>
        <p:nvPicPr>
          <p:cNvPr id="5" name="Picture 4">
            <a:extLst>
              <a:ext uri="{FF2B5EF4-FFF2-40B4-BE49-F238E27FC236}">
                <a16:creationId xmlns:a16="http://schemas.microsoft.com/office/drawing/2014/main" id="{56158465-D783-269F-025F-9759531FD2A0}"/>
              </a:ext>
            </a:extLst>
          </p:cNvPr>
          <p:cNvPicPr>
            <a:picLocks noChangeAspect="1"/>
          </p:cNvPicPr>
          <p:nvPr/>
        </p:nvPicPr>
        <p:blipFill>
          <a:blip r:embed="rId3"/>
          <a:stretch>
            <a:fillRect/>
          </a:stretch>
        </p:blipFill>
        <p:spPr>
          <a:xfrm>
            <a:off x="873759" y="3312161"/>
            <a:ext cx="8916173" cy="3312161"/>
          </a:xfrm>
          <a:prstGeom prst="rect">
            <a:avLst/>
          </a:prstGeom>
        </p:spPr>
      </p:pic>
    </p:spTree>
    <p:extLst>
      <p:ext uri="{BB962C8B-B14F-4D97-AF65-F5344CB8AC3E}">
        <p14:creationId xmlns:p14="http://schemas.microsoft.com/office/powerpoint/2010/main" val="400025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49EB-615B-1CF8-F12B-0B45994D0208}"/>
              </a:ext>
            </a:extLst>
          </p:cNvPr>
          <p:cNvSpPr>
            <a:spLocks noGrp="1"/>
          </p:cNvSpPr>
          <p:nvPr>
            <p:ph type="title"/>
          </p:nvPr>
        </p:nvSpPr>
        <p:spPr>
          <a:xfrm>
            <a:off x="1141413" y="386080"/>
            <a:ext cx="9905998" cy="1097280"/>
          </a:xfrm>
        </p:spPr>
        <p:txBody>
          <a:bodyPr>
            <a:normAutofit/>
          </a:bodyPr>
          <a:lstStyle/>
          <a:p>
            <a:r>
              <a:rPr lang="en-IN" dirty="0">
                <a:latin typeface="Calibri" panose="020F0502020204030204" pitchFamily="34" charset="0"/>
                <a:ea typeface="Calibri" panose="020F0502020204030204" pitchFamily="34" charset="0"/>
                <a:cs typeface="Calibri" panose="020F0502020204030204" pitchFamily="34" charset="0"/>
              </a:rPr>
              <a:t>                                      Insights</a:t>
            </a:r>
          </a:p>
        </p:txBody>
      </p:sp>
      <p:sp>
        <p:nvSpPr>
          <p:cNvPr id="3" name="Content Placeholder 2">
            <a:extLst>
              <a:ext uri="{FF2B5EF4-FFF2-40B4-BE49-F238E27FC236}">
                <a16:creationId xmlns:a16="http://schemas.microsoft.com/office/drawing/2014/main" id="{6977E28A-DF2C-05C0-81D2-14CB01CA2826}"/>
              </a:ext>
            </a:extLst>
          </p:cNvPr>
          <p:cNvSpPr>
            <a:spLocks noGrp="1"/>
          </p:cNvSpPr>
          <p:nvPr>
            <p:ph idx="1"/>
          </p:nvPr>
        </p:nvSpPr>
        <p:spPr>
          <a:xfrm>
            <a:off x="1141412" y="1249680"/>
            <a:ext cx="9905999" cy="5222240"/>
          </a:xfrm>
        </p:spPr>
        <p:txBody>
          <a:bodyPr>
            <a:normAutofit fontScale="92500" lnSpcReduction="20000"/>
          </a:bodyPr>
          <a:lstStyle/>
          <a:p>
            <a:r>
              <a:rPr lang="en-US" dirty="0">
                <a:solidFill>
                  <a:schemeClr val="bg1"/>
                </a:solidFill>
              </a:rPr>
              <a:t>  In lead origin Landing Page Submission has highest count of people who didn't convert but at the same time a good count of people had converted.</a:t>
            </a:r>
          </a:p>
          <a:p>
            <a:r>
              <a:rPr lang="en-US" dirty="0">
                <a:solidFill>
                  <a:schemeClr val="bg1"/>
                </a:solidFill>
              </a:rPr>
              <a:t>In lead origin Lead Added form total count less but in that count most of the people converted .</a:t>
            </a:r>
          </a:p>
          <a:p>
            <a:r>
              <a:rPr lang="en-US" dirty="0">
                <a:solidFill>
                  <a:schemeClr val="bg1"/>
                </a:solidFill>
              </a:rPr>
              <a:t>From Lead source count plot we can see that most converting people are from Google.</a:t>
            </a:r>
          </a:p>
          <a:p>
            <a:r>
              <a:rPr lang="en-US" dirty="0">
                <a:solidFill>
                  <a:schemeClr val="bg1"/>
                </a:solidFill>
              </a:rPr>
              <a:t>do not email and do not call  people are showing  highest conversion count .</a:t>
            </a:r>
          </a:p>
          <a:p>
            <a:r>
              <a:rPr lang="en-US" dirty="0">
                <a:solidFill>
                  <a:schemeClr val="bg1"/>
                </a:solidFill>
              </a:rPr>
              <a:t> In cities India has highest conversion count.</a:t>
            </a:r>
          </a:p>
          <a:p>
            <a:r>
              <a:rPr lang="en-US" dirty="0">
                <a:solidFill>
                  <a:schemeClr val="bg1"/>
                </a:solidFill>
              </a:rPr>
              <a:t> In search analyzing People who didn't search about the courses are mostly converted.</a:t>
            </a:r>
          </a:p>
          <a:p>
            <a:r>
              <a:rPr lang="en-US" dirty="0">
                <a:solidFill>
                  <a:schemeClr val="bg1"/>
                </a:solidFill>
              </a:rPr>
              <a:t>good conversion rate for People who haven't seen ads on Newspaper Articles , X Education Forum , Newspaper and Digital Advertisement .</a:t>
            </a:r>
            <a:endParaRPr lang="en-IN" dirty="0">
              <a:solidFill>
                <a:schemeClr val="bg1"/>
              </a:solidFill>
            </a:endParaRPr>
          </a:p>
        </p:txBody>
      </p:sp>
    </p:spTree>
    <p:extLst>
      <p:ext uri="{BB962C8B-B14F-4D97-AF65-F5344CB8AC3E}">
        <p14:creationId xmlns:p14="http://schemas.microsoft.com/office/powerpoint/2010/main" val="3749183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BD8EC0-719C-9E4D-5EF4-CABE6F089D39}"/>
              </a:ext>
            </a:extLst>
          </p:cNvPr>
          <p:cNvSpPr txBox="1"/>
          <p:nvPr/>
        </p:nvSpPr>
        <p:spPr>
          <a:xfrm>
            <a:off x="924560" y="881301"/>
            <a:ext cx="10596880" cy="51210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solidFill>
                  <a:schemeClr val="bg1"/>
                </a:solidFill>
              </a:rPr>
              <a:t> A good conversion rate for the customer didn't came in through recommendations.</a:t>
            </a:r>
          </a:p>
          <a:p>
            <a:pPr marL="285750" indent="-285750">
              <a:lnSpc>
                <a:spcPct val="150000"/>
              </a:lnSpc>
              <a:buFont typeface="Arial" panose="020B0604020202020204" pitchFamily="34" charset="0"/>
              <a:buChar char="•"/>
            </a:pPr>
            <a:r>
              <a:rPr lang="en-US" sz="2000" dirty="0">
                <a:solidFill>
                  <a:schemeClr val="bg1"/>
                </a:solidFill>
              </a:rPr>
              <a:t> The customer didn't want a free copy of 'Mastering the Interview' has the highest count of conversion also the customer wants the copy showing a conversion  but in less count rate.</a:t>
            </a:r>
          </a:p>
          <a:p>
            <a:pPr marL="285750" indent="-285750">
              <a:lnSpc>
                <a:spcPct val="150000"/>
              </a:lnSpc>
              <a:buFont typeface="Arial" panose="020B0604020202020204" pitchFamily="34" charset="0"/>
              <a:buChar char="•"/>
            </a:pPr>
            <a:r>
              <a:rPr lang="en-US" sz="2000" dirty="0">
                <a:solidFill>
                  <a:schemeClr val="bg1"/>
                </a:solidFill>
              </a:rPr>
              <a:t> In  last notable activity performed by the student ,Sms Sent have highest conversion count  and modified is the highest not converted category.</a:t>
            </a:r>
          </a:p>
          <a:p>
            <a:pPr marL="285750" indent="-285750">
              <a:lnSpc>
                <a:spcPct val="150000"/>
              </a:lnSpc>
              <a:buFont typeface="Arial" panose="020B0604020202020204" pitchFamily="34" charset="0"/>
              <a:buChar char="•"/>
            </a:pPr>
            <a:r>
              <a:rPr lang="en-US" sz="2000" dirty="0">
                <a:solidFill>
                  <a:schemeClr val="bg1"/>
                </a:solidFill>
              </a:rPr>
              <a:t> In current occupation ,Working profession shows highest count of conversion also unemployed people have higher rate of conversion.</a:t>
            </a:r>
          </a:p>
          <a:p>
            <a:pPr marL="285750" indent="-285750">
              <a:lnSpc>
                <a:spcPct val="150000"/>
              </a:lnSpc>
              <a:buFont typeface="Arial" panose="020B0604020202020204" pitchFamily="34" charset="0"/>
              <a:buChar char="•"/>
            </a:pPr>
            <a:r>
              <a:rPr lang="en-US" sz="2000" dirty="0">
                <a:solidFill>
                  <a:schemeClr val="bg1"/>
                </a:solidFill>
              </a:rPr>
              <a:t> what is their main motto behind doing this course is Better Career Prospects shows highest conversion.</a:t>
            </a:r>
          </a:p>
          <a:p>
            <a:pPr marL="285750" indent="-285750">
              <a:lnSpc>
                <a:spcPct val="150000"/>
              </a:lnSpc>
              <a:buFont typeface="Arial" panose="020B0604020202020204" pitchFamily="34" charset="0"/>
              <a:buChar char="•"/>
            </a:pPr>
            <a:r>
              <a:rPr lang="en-US" sz="2000" dirty="0">
                <a:solidFill>
                  <a:schemeClr val="bg1"/>
                </a:solidFill>
              </a:rPr>
              <a:t> In Last activity performed by the customer, Sms Sent have highest conversion count also email opened have a good conversion rate.</a:t>
            </a:r>
            <a:endParaRPr lang="en-IN" sz="2000" dirty="0">
              <a:solidFill>
                <a:schemeClr val="bg1"/>
              </a:solidFill>
            </a:endParaRPr>
          </a:p>
        </p:txBody>
      </p:sp>
    </p:spTree>
    <p:extLst>
      <p:ext uri="{BB962C8B-B14F-4D97-AF65-F5344CB8AC3E}">
        <p14:creationId xmlns:p14="http://schemas.microsoft.com/office/powerpoint/2010/main" val="304588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7BC-5244-A172-E4AA-3C7CF0996571}"/>
              </a:ext>
            </a:extLst>
          </p:cNvPr>
          <p:cNvSpPr>
            <a:spLocks noGrp="1"/>
          </p:cNvSpPr>
          <p:nvPr>
            <p:ph type="title"/>
          </p:nvPr>
        </p:nvSpPr>
        <p:spPr>
          <a:xfrm>
            <a:off x="905439" y="0"/>
            <a:ext cx="9905998" cy="1478570"/>
          </a:xfrm>
        </p:spPr>
        <p:txBody>
          <a:bodyPr>
            <a:normAutofit/>
          </a:bodyPr>
          <a:lstStyle/>
          <a:p>
            <a:r>
              <a:rPr lang="en-IN" sz="3200" dirty="0"/>
              <a:t>                     </a:t>
            </a:r>
            <a:r>
              <a:rPr lang="en-IN" sz="3200"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936DBA7A-3BD7-E3DF-0209-D988E6E4D509}"/>
              </a:ext>
            </a:extLst>
          </p:cNvPr>
          <p:cNvSpPr>
            <a:spLocks noGrp="1"/>
          </p:cNvSpPr>
          <p:nvPr>
            <p:ph idx="1"/>
          </p:nvPr>
        </p:nvSpPr>
        <p:spPr>
          <a:xfrm>
            <a:off x="698091" y="1720645"/>
            <a:ext cx="10736826" cy="4070556"/>
          </a:xfrm>
        </p:spPr>
        <p:txBody>
          <a:bodyPr>
            <a:normAutofit fontScale="77500" lnSpcReduction="20000"/>
          </a:bodyPr>
          <a:lstStyle/>
          <a:p>
            <a:r>
              <a:rPr lang="en-US" b="0" i="0" dirty="0">
                <a:solidFill>
                  <a:schemeClr val="bg1"/>
                </a:solidFill>
                <a:effectLst/>
                <a:latin typeface="-apple-system"/>
              </a:rPr>
              <a:t>An education company named X Education sells online courses to industry professionals.</a:t>
            </a:r>
          </a:p>
          <a:p>
            <a:r>
              <a:rPr lang="en-US" b="0" i="0" dirty="0">
                <a:solidFill>
                  <a:srgbClr val="1F2328"/>
                </a:solidFill>
                <a:effectLst/>
                <a:latin typeface="-apple-system"/>
              </a:rPr>
              <a:t>The company markets its courses on several websites and search engines like Google. Once these people land on the website, they might browse the courses or fill up a form for the course or watch some videos. When these people fill up a </a:t>
            </a:r>
            <a:r>
              <a:rPr lang="en-US"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form</a:t>
            </a:r>
            <a:r>
              <a:rPr lang="en-US" b="0" i="0" dirty="0">
                <a:solidFill>
                  <a:srgbClr val="1F2328"/>
                </a:solidFill>
                <a:effectLst/>
                <a:latin typeface="-apple-system"/>
              </a:rPr>
              <a:t> providing their email address or phone number, they are classified to be a lead.</a:t>
            </a:r>
          </a:p>
          <a:p>
            <a:r>
              <a:rPr lang="en-US" b="0" i="0" dirty="0">
                <a:solidFill>
                  <a:srgbClr val="1F2328"/>
                </a:solidFill>
                <a:effectLst/>
                <a:latin typeface="-apple-system"/>
              </a:rPr>
              <a:t>some of the leads get converted while most do not. The typical lead conversion rate at X education is around 30%.</a:t>
            </a:r>
          </a:p>
          <a:p>
            <a:r>
              <a:rPr lang="en-US" b="0" i="0" dirty="0">
                <a:solidFill>
                  <a:srgbClr val="1F2328"/>
                </a:solidFill>
                <a:effectLst/>
                <a:latin typeface="-apple-system"/>
              </a:rPr>
              <a:t>To make this process more efficient, the company wishes to identify the most potential leads, also known as ‘Hot Leads’. </a:t>
            </a:r>
          </a:p>
          <a:p>
            <a:r>
              <a:rPr lang="en-US" b="0" i="0" dirty="0">
                <a:solidFill>
                  <a:srgbClr val="1F2328"/>
                </a:solidFill>
                <a:effectLst/>
                <a:latin typeface="-apple-system"/>
              </a:rPr>
              <a:t>If they successfully identify this ‘Hot Leads’, the lead conversion rate should go up as the sales team will now be focusing more on communicating with the potential leads rather than making calls to everyone.</a:t>
            </a:r>
            <a:endParaRPr lang="en-IN" dirty="0">
              <a:solidFill>
                <a:schemeClr val="bg2"/>
              </a:solidFill>
            </a:endParaRPr>
          </a:p>
        </p:txBody>
      </p:sp>
    </p:spTree>
    <p:extLst>
      <p:ext uri="{BB962C8B-B14F-4D97-AF65-F5344CB8AC3E}">
        <p14:creationId xmlns:p14="http://schemas.microsoft.com/office/powerpoint/2010/main" val="2181328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B5ED-89B8-EC4C-8350-F73C5FB5D66D}"/>
              </a:ext>
            </a:extLst>
          </p:cNvPr>
          <p:cNvSpPr>
            <a:spLocks noGrp="1"/>
          </p:cNvSpPr>
          <p:nvPr>
            <p:ph type="title"/>
          </p:nvPr>
        </p:nvSpPr>
        <p:spPr/>
        <p:txBody>
          <a:bodyPr/>
          <a:lstStyle/>
          <a:p>
            <a:r>
              <a:rPr lang="en-IN" sz="3200" i="0" dirty="0">
                <a:effectLst/>
                <a:latin typeface="Calibri" panose="020F0502020204030204" pitchFamily="34" charset="0"/>
                <a:ea typeface="Calibri" panose="020F0502020204030204" pitchFamily="34" charset="0"/>
                <a:cs typeface="Calibri" panose="020F0502020204030204" pitchFamily="34" charset="0"/>
              </a:rPr>
              <a:t>                  Preparing data for modelling</a:t>
            </a:r>
            <a:br>
              <a:rPr lang="en-IN" i="0" dirty="0">
                <a:solidFill>
                  <a:schemeClr val="bg1"/>
                </a:solidFill>
                <a:effectLst/>
                <a:latin typeface="system-ui"/>
              </a:rPr>
            </a:br>
            <a:endParaRPr lang="en-IN" dirty="0"/>
          </a:p>
        </p:txBody>
      </p:sp>
      <p:sp>
        <p:nvSpPr>
          <p:cNvPr id="3" name="Content Placeholder 2">
            <a:extLst>
              <a:ext uri="{FF2B5EF4-FFF2-40B4-BE49-F238E27FC236}">
                <a16:creationId xmlns:a16="http://schemas.microsoft.com/office/drawing/2014/main" id="{7C732436-9F56-FF18-4E42-B054AA7D09CB}"/>
              </a:ext>
            </a:extLst>
          </p:cNvPr>
          <p:cNvSpPr>
            <a:spLocks noGrp="1"/>
          </p:cNvSpPr>
          <p:nvPr>
            <p:ph idx="1"/>
          </p:nvPr>
        </p:nvSpPr>
        <p:spPr/>
        <p:txBody>
          <a:bodyPr/>
          <a:lstStyle/>
          <a:p>
            <a:r>
              <a:rPr lang="en-IN" dirty="0">
                <a:solidFill>
                  <a:schemeClr val="bg1"/>
                </a:solidFill>
              </a:rPr>
              <a:t>Creating dummy variables and dropping a redundant dummy variables.</a:t>
            </a:r>
          </a:p>
          <a:p>
            <a:r>
              <a:rPr lang="en-IN" i="0" dirty="0">
                <a:solidFill>
                  <a:schemeClr val="bg1"/>
                </a:solidFill>
                <a:effectLst/>
                <a:latin typeface="system-ui"/>
              </a:rPr>
              <a:t>Test-Train Split</a:t>
            </a:r>
          </a:p>
          <a:p>
            <a:pPr lvl="1">
              <a:buFont typeface="Wingdings" panose="05000000000000000000" pitchFamily="2" charset="2"/>
              <a:buChar char="Ø"/>
            </a:pPr>
            <a:r>
              <a:rPr lang="en-IN" dirty="0">
                <a:solidFill>
                  <a:schemeClr val="bg1"/>
                </a:solidFill>
                <a:latin typeface="system-ui"/>
              </a:rPr>
              <a:t>Data set divided into test and train with proportion of 70-30%.</a:t>
            </a:r>
            <a:endParaRPr lang="en-IN" i="0" dirty="0">
              <a:solidFill>
                <a:schemeClr val="bg1"/>
              </a:solidFill>
              <a:effectLst/>
              <a:latin typeface="system-ui"/>
            </a:endParaRPr>
          </a:p>
          <a:p>
            <a:r>
              <a:rPr lang="en-IN" i="0" dirty="0">
                <a:solidFill>
                  <a:schemeClr val="bg1"/>
                </a:solidFill>
                <a:effectLst/>
                <a:latin typeface="system-ui"/>
              </a:rPr>
              <a:t>Feature Scaling</a:t>
            </a:r>
          </a:p>
          <a:p>
            <a:pPr lvl="1">
              <a:buFont typeface="Wingdings" panose="05000000000000000000" pitchFamily="2" charset="2"/>
              <a:buChar char="Ø"/>
            </a:pPr>
            <a:r>
              <a:rPr lang="en-IN" dirty="0">
                <a:solidFill>
                  <a:schemeClr val="bg1"/>
                </a:solidFill>
              </a:rPr>
              <a:t>Minimax scale is used for scaling numerical variables.</a:t>
            </a:r>
          </a:p>
          <a:p>
            <a:pPr lvl="1">
              <a:buFont typeface="Wingdings" panose="05000000000000000000" pitchFamily="2" charset="2"/>
              <a:buChar char="Ø"/>
            </a:pPr>
            <a:r>
              <a:rPr lang="en-US" dirty="0">
                <a:solidFill>
                  <a:schemeClr val="bg1"/>
                </a:solidFill>
              </a:rPr>
              <a:t>checked the correlation among variables using heatmap(it is difficult to  </a:t>
            </a:r>
            <a:r>
              <a:rPr lang="en-US" dirty="0" err="1">
                <a:solidFill>
                  <a:schemeClr val="bg1"/>
                </a:solidFill>
              </a:rPr>
              <a:t>analyse</a:t>
            </a:r>
            <a:r>
              <a:rPr lang="en-US" dirty="0">
                <a:solidFill>
                  <a:schemeClr val="bg1"/>
                </a:solidFill>
              </a:rPr>
              <a:t> and drop variables due to lot of variables.).</a:t>
            </a:r>
            <a:endParaRPr lang="en-IN" dirty="0">
              <a:solidFill>
                <a:schemeClr val="bg1"/>
              </a:solidFill>
            </a:endParaRPr>
          </a:p>
        </p:txBody>
      </p:sp>
    </p:spTree>
    <p:extLst>
      <p:ext uri="{BB962C8B-B14F-4D97-AF65-F5344CB8AC3E}">
        <p14:creationId xmlns:p14="http://schemas.microsoft.com/office/powerpoint/2010/main" val="3549147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3C53-91F5-A6F9-5A20-641ACD87F16A}"/>
              </a:ext>
            </a:extLst>
          </p:cNvPr>
          <p:cNvSpPr>
            <a:spLocks noGrp="1"/>
          </p:cNvSpPr>
          <p:nvPr>
            <p:ph type="title"/>
          </p:nvPr>
        </p:nvSpPr>
        <p:spPr/>
        <p:txBody>
          <a:bodyPr/>
          <a:lstStyle/>
          <a:p>
            <a:r>
              <a:rPr lang="en-IN" dirty="0">
                <a:latin typeface="system-ui"/>
              </a:rPr>
              <a:t>                             </a:t>
            </a:r>
            <a:r>
              <a:rPr lang="en-IN" sz="3200" dirty="0">
                <a:latin typeface="Calibri" panose="020F0502020204030204" pitchFamily="34" charset="0"/>
                <a:ea typeface="Calibri" panose="020F0502020204030204" pitchFamily="34" charset="0"/>
                <a:cs typeface="Calibri" panose="020F0502020204030204" pitchFamily="34" charset="0"/>
              </a:rPr>
              <a:t>Model Building</a:t>
            </a:r>
            <a:br>
              <a:rPr lang="en-IN" dirty="0">
                <a:solidFill>
                  <a:schemeClr val="bg1"/>
                </a:solidFill>
                <a:latin typeface="system-ui"/>
              </a:rPr>
            </a:br>
            <a:endParaRPr lang="en-IN" dirty="0"/>
          </a:p>
        </p:txBody>
      </p:sp>
      <p:sp>
        <p:nvSpPr>
          <p:cNvPr id="3" name="Content Placeholder 2">
            <a:extLst>
              <a:ext uri="{FF2B5EF4-FFF2-40B4-BE49-F238E27FC236}">
                <a16:creationId xmlns:a16="http://schemas.microsoft.com/office/drawing/2014/main" id="{296DD914-AB83-8DC9-897B-D67E3826BBEB}"/>
              </a:ext>
            </a:extLst>
          </p:cNvPr>
          <p:cNvSpPr>
            <a:spLocks noGrp="1"/>
          </p:cNvSpPr>
          <p:nvPr>
            <p:ph idx="1"/>
          </p:nvPr>
        </p:nvSpPr>
        <p:spPr>
          <a:xfrm>
            <a:off x="1141412" y="1544320"/>
            <a:ext cx="9905999" cy="4246881"/>
          </a:xfrm>
        </p:spPr>
        <p:txBody>
          <a:bodyPr/>
          <a:lstStyle/>
          <a:p>
            <a:r>
              <a:rPr lang="en-US" dirty="0">
                <a:solidFill>
                  <a:schemeClr val="bg1"/>
                </a:solidFill>
              </a:rPr>
              <a:t> Imported the 'Logistic Regression' and creating a Logistic Regression object.</a:t>
            </a:r>
          </a:p>
          <a:p>
            <a:r>
              <a:rPr lang="en-US" dirty="0">
                <a:solidFill>
                  <a:schemeClr val="bg1"/>
                </a:solidFill>
              </a:rPr>
              <a:t>Used Recursive Feature Elimination for </a:t>
            </a:r>
            <a:r>
              <a:rPr lang="en-US">
                <a:solidFill>
                  <a:schemeClr val="bg1"/>
                </a:solidFill>
              </a:rPr>
              <a:t>feature selection.</a:t>
            </a: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03313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FEF4-BECD-1AA8-C17D-B2146C9C055C}"/>
              </a:ext>
            </a:extLst>
          </p:cNvPr>
          <p:cNvSpPr>
            <a:spLocks noGrp="1"/>
          </p:cNvSpPr>
          <p:nvPr>
            <p:ph type="title"/>
          </p:nvPr>
        </p:nvSpPr>
        <p:spPr/>
        <p:txBody>
          <a:bodyPr/>
          <a:lstStyle/>
          <a:p>
            <a:r>
              <a:rPr lang="en-US" sz="3200" i="0" dirty="0">
                <a:effectLst/>
                <a:latin typeface="Calibri" panose="020F0502020204030204" pitchFamily="34" charset="0"/>
                <a:ea typeface="Calibri" panose="020F0502020204030204" pitchFamily="34" charset="0"/>
                <a:cs typeface="Calibri" panose="020F0502020204030204" pitchFamily="34" charset="0"/>
              </a:rPr>
              <a:t>                         Goals of the Case Study</a:t>
            </a:r>
            <a:br>
              <a:rPr lang="en-US" b="0" i="0" dirty="0">
                <a:solidFill>
                  <a:srgbClr val="45526C"/>
                </a:solidFill>
                <a:effectLst/>
                <a:latin typeface="circular"/>
              </a:rPr>
            </a:br>
            <a:endParaRPr lang="en-IN" dirty="0"/>
          </a:p>
        </p:txBody>
      </p:sp>
      <p:sp>
        <p:nvSpPr>
          <p:cNvPr id="3" name="Content Placeholder 2">
            <a:extLst>
              <a:ext uri="{FF2B5EF4-FFF2-40B4-BE49-F238E27FC236}">
                <a16:creationId xmlns:a16="http://schemas.microsoft.com/office/drawing/2014/main" id="{C964AEAA-78DC-84FA-8A39-DC47D4898B7C}"/>
              </a:ext>
            </a:extLst>
          </p:cNvPr>
          <p:cNvSpPr>
            <a:spLocks noGrp="1"/>
          </p:cNvSpPr>
          <p:nvPr>
            <p:ph idx="1"/>
          </p:nvPr>
        </p:nvSpPr>
        <p:spPr/>
        <p:txBody>
          <a:bodyPr/>
          <a:lstStyle/>
          <a:p>
            <a:r>
              <a:rPr lang="en-US" b="0" i="0" dirty="0">
                <a:solidFill>
                  <a:srgbClr val="091E42"/>
                </a:solidFill>
                <a:effectLst/>
                <a:latin typeface="freight-text-pro"/>
              </a:rPr>
              <a:t>Build a logistic regression model to assign a lead score between 0 and 100 to each of the leads which can be used by the company to target potential leads.</a:t>
            </a:r>
          </a:p>
          <a:p>
            <a:pPr marL="0" indent="0">
              <a:buNone/>
            </a:pPr>
            <a:endParaRPr lang="en-US" sz="1800" b="0" i="0" dirty="0">
              <a:solidFill>
                <a:srgbClr val="091E42"/>
              </a:solidFill>
              <a:effectLst/>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91E42"/>
                </a:solidFill>
                <a:latin typeface="freight-text-pro"/>
              </a:rPr>
              <a:t>M</a:t>
            </a:r>
            <a:r>
              <a:rPr lang="en-US" b="0" i="0" dirty="0">
                <a:solidFill>
                  <a:srgbClr val="091E42"/>
                </a:solidFill>
                <a:effectLst/>
                <a:latin typeface="freight-text-pro"/>
              </a:rPr>
              <a:t>odel should be able to adjust to if the company's requirement changes in the future.</a:t>
            </a:r>
            <a:endParaRPr lang="en-IN" dirty="0"/>
          </a:p>
        </p:txBody>
      </p:sp>
    </p:spTree>
    <p:extLst>
      <p:ext uri="{BB962C8B-B14F-4D97-AF65-F5344CB8AC3E}">
        <p14:creationId xmlns:p14="http://schemas.microsoft.com/office/powerpoint/2010/main" val="83497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DD02-DE04-EF07-A804-89D019ACB68B}"/>
              </a:ext>
            </a:extLst>
          </p:cNvPr>
          <p:cNvSpPr>
            <a:spLocks noGrp="1"/>
          </p:cNvSpPr>
          <p:nvPr>
            <p:ph type="title"/>
          </p:nvPr>
        </p:nvSpPr>
        <p:spPr>
          <a:xfrm>
            <a:off x="1141413" y="0"/>
            <a:ext cx="9905998" cy="772160"/>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                                          steps</a:t>
            </a:r>
          </a:p>
        </p:txBody>
      </p:sp>
      <p:sp>
        <p:nvSpPr>
          <p:cNvPr id="3" name="Content Placeholder 2">
            <a:extLst>
              <a:ext uri="{FF2B5EF4-FFF2-40B4-BE49-F238E27FC236}">
                <a16:creationId xmlns:a16="http://schemas.microsoft.com/office/drawing/2014/main" id="{E3EA6279-7241-77E8-4AD9-710550D681DC}"/>
              </a:ext>
            </a:extLst>
          </p:cNvPr>
          <p:cNvSpPr>
            <a:spLocks noGrp="1"/>
          </p:cNvSpPr>
          <p:nvPr>
            <p:ph idx="1"/>
          </p:nvPr>
        </p:nvSpPr>
        <p:spPr>
          <a:xfrm>
            <a:off x="1141412" y="904240"/>
            <a:ext cx="9905999" cy="5770880"/>
          </a:xfrm>
        </p:spPr>
        <p:txBody>
          <a:bodyPr>
            <a:normAutofit fontScale="85000" lnSpcReduction="10000"/>
          </a:bodyPr>
          <a:lstStyle/>
          <a:p>
            <a:pPr>
              <a:buFont typeface="Wingdings" panose="05000000000000000000" pitchFamily="2" charset="2"/>
              <a:buChar char="v"/>
            </a:pPr>
            <a:r>
              <a:rPr lang="en-IN" dirty="0">
                <a:solidFill>
                  <a:schemeClr val="bg1"/>
                </a:solidFill>
              </a:rPr>
              <a:t>Data set understanding and cleaning</a:t>
            </a:r>
          </a:p>
          <a:p>
            <a:pPr lvl="1">
              <a:buFont typeface="Wingdings" panose="05000000000000000000" pitchFamily="2" charset="2"/>
              <a:buChar char="Ø"/>
            </a:pPr>
            <a:r>
              <a:rPr lang="en-IN" dirty="0">
                <a:solidFill>
                  <a:schemeClr val="bg1"/>
                </a:solidFill>
              </a:rPr>
              <a:t>Handling missing values</a:t>
            </a:r>
          </a:p>
          <a:p>
            <a:pPr>
              <a:buFont typeface="Wingdings" panose="05000000000000000000" pitchFamily="2" charset="2"/>
              <a:buChar char="v"/>
            </a:pPr>
            <a:r>
              <a:rPr lang="en-IN" dirty="0">
                <a:solidFill>
                  <a:schemeClr val="bg1"/>
                </a:solidFill>
              </a:rPr>
              <a:t>Data analysis(EDA)</a:t>
            </a:r>
          </a:p>
          <a:p>
            <a:pPr lvl="1">
              <a:buFont typeface="Wingdings" panose="05000000000000000000" pitchFamily="2" charset="2"/>
              <a:buChar char="Ø"/>
            </a:pPr>
            <a:r>
              <a:rPr lang="en-IN" dirty="0">
                <a:solidFill>
                  <a:schemeClr val="bg1"/>
                </a:solidFill>
              </a:rPr>
              <a:t>Univariate Analysis</a:t>
            </a:r>
          </a:p>
          <a:p>
            <a:pPr lvl="1">
              <a:buFont typeface="Wingdings" panose="05000000000000000000" pitchFamily="2" charset="2"/>
              <a:buChar char="Ø"/>
            </a:pPr>
            <a:r>
              <a:rPr lang="en-IN" dirty="0">
                <a:solidFill>
                  <a:schemeClr val="bg1"/>
                </a:solidFill>
              </a:rPr>
              <a:t>Bivariate Analysis</a:t>
            </a:r>
          </a:p>
          <a:p>
            <a:pPr>
              <a:buFont typeface="Wingdings" panose="05000000000000000000" pitchFamily="2" charset="2"/>
              <a:buChar char="v"/>
            </a:pPr>
            <a:r>
              <a:rPr lang="en-IN" i="0" dirty="0">
                <a:solidFill>
                  <a:schemeClr val="bg1"/>
                </a:solidFill>
                <a:effectLst/>
                <a:latin typeface="system-ui"/>
              </a:rPr>
              <a:t>Preparing data for modelling</a:t>
            </a:r>
          </a:p>
          <a:p>
            <a:pPr lvl="1">
              <a:buFont typeface="Wingdings" panose="05000000000000000000" pitchFamily="2" charset="2"/>
              <a:buChar char="Ø"/>
            </a:pPr>
            <a:r>
              <a:rPr lang="en-IN" dirty="0">
                <a:solidFill>
                  <a:schemeClr val="bg1"/>
                </a:solidFill>
                <a:latin typeface="system-ui"/>
              </a:rPr>
              <a:t>Dummy variables</a:t>
            </a:r>
          </a:p>
          <a:p>
            <a:pPr lvl="1">
              <a:buFont typeface="Wingdings" panose="05000000000000000000" pitchFamily="2" charset="2"/>
              <a:buChar char="Ø"/>
            </a:pPr>
            <a:r>
              <a:rPr lang="en-IN" i="0" dirty="0">
                <a:solidFill>
                  <a:schemeClr val="bg1"/>
                </a:solidFill>
                <a:effectLst/>
                <a:latin typeface="system-ui"/>
              </a:rPr>
              <a:t>Test-train split</a:t>
            </a:r>
          </a:p>
          <a:p>
            <a:pPr lvl="1">
              <a:buFont typeface="Wingdings" panose="05000000000000000000" pitchFamily="2" charset="2"/>
              <a:buChar char="Ø"/>
            </a:pPr>
            <a:r>
              <a:rPr lang="en-IN" i="0" dirty="0">
                <a:solidFill>
                  <a:schemeClr val="bg1"/>
                </a:solidFill>
                <a:effectLst/>
                <a:latin typeface="system-ui"/>
              </a:rPr>
              <a:t>Feature scaling</a:t>
            </a:r>
          </a:p>
          <a:p>
            <a:pPr>
              <a:buFont typeface="Wingdings" panose="05000000000000000000" pitchFamily="2" charset="2"/>
              <a:buChar char="v"/>
            </a:pPr>
            <a:r>
              <a:rPr lang="en-IN" dirty="0">
                <a:solidFill>
                  <a:schemeClr val="bg1"/>
                </a:solidFill>
                <a:latin typeface="system-ui"/>
              </a:rPr>
              <a:t>Model Building</a:t>
            </a:r>
          </a:p>
          <a:p>
            <a:pPr>
              <a:buFont typeface="Wingdings" panose="05000000000000000000" pitchFamily="2" charset="2"/>
              <a:buChar char="v"/>
            </a:pPr>
            <a:r>
              <a:rPr lang="en-IN" i="0" dirty="0">
                <a:solidFill>
                  <a:schemeClr val="bg1"/>
                </a:solidFill>
                <a:effectLst/>
                <a:latin typeface="system-ui"/>
              </a:rPr>
              <a:t>Model Evaluation</a:t>
            </a:r>
          </a:p>
          <a:p>
            <a:pPr>
              <a:buFont typeface="Wingdings" panose="05000000000000000000" pitchFamily="2" charset="2"/>
              <a:buChar char="v"/>
            </a:pPr>
            <a:r>
              <a:rPr lang="en-IN" i="0" dirty="0">
                <a:solidFill>
                  <a:schemeClr val="bg1"/>
                </a:solidFill>
                <a:effectLst/>
                <a:latin typeface="system-ui"/>
              </a:rPr>
              <a:t>Predictions</a:t>
            </a:r>
          </a:p>
          <a:p>
            <a:pPr>
              <a:buFont typeface="Wingdings" panose="05000000000000000000" pitchFamily="2" charset="2"/>
              <a:buChar char="v"/>
            </a:pPr>
            <a:r>
              <a:rPr lang="en-IN" i="0" dirty="0">
                <a:solidFill>
                  <a:schemeClr val="bg1"/>
                </a:solidFill>
                <a:effectLst/>
                <a:latin typeface="system-ui"/>
              </a:rPr>
              <a:t>Model validation</a:t>
            </a:r>
          </a:p>
          <a:p>
            <a:pPr>
              <a:buFont typeface="Wingdings" panose="05000000000000000000" pitchFamily="2" charset="2"/>
              <a:buChar char="v"/>
            </a:pPr>
            <a:r>
              <a:rPr lang="en-IN" i="0" dirty="0">
                <a:solidFill>
                  <a:schemeClr val="bg1"/>
                </a:solidFill>
                <a:effectLst/>
                <a:latin typeface="system-ui"/>
              </a:rPr>
              <a:t>Conclusion/Recommendations</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98430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FF27-24A2-BF6A-9CFB-3F4DA5398EE5}"/>
              </a:ext>
            </a:extLst>
          </p:cNvPr>
          <p:cNvSpPr>
            <a:spLocks noGrp="1"/>
          </p:cNvSpPr>
          <p:nvPr>
            <p:ph type="title"/>
          </p:nvPr>
        </p:nvSpPr>
        <p:spPr>
          <a:xfrm>
            <a:off x="1141413" y="275303"/>
            <a:ext cx="9905998" cy="973395"/>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Data set understanding and cleaning</a:t>
            </a:r>
            <a:br>
              <a:rPr lang="en-IN" dirty="0">
                <a:solidFill>
                  <a:schemeClr val="bg1"/>
                </a:solidFill>
              </a:rPr>
            </a:br>
            <a:endParaRPr lang="en-IN" dirty="0"/>
          </a:p>
        </p:txBody>
      </p:sp>
      <p:sp>
        <p:nvSpPr>
          <p:cNvPr id="3" name="Content Placeholder 2">
            <a:extLst>
              <a:ext uri="{FF2B5EF4-FFF2-40B4-BE49-F238E27FC236}">
                <a16:creationId xmlns:a16="http://schemas.microsoft.com/office/drawing/2014/main" id="{12AD404B-9346-53A6-A231-E0B92E5BE777}"/>
              </a:ext>
            </a:extLst>
          </p:cNvPr>
          <p:cNvSpPr>
            <a:spLocks noGrp="1"/>
          </p:cNvSpPr>
          <p:nvPr>
            <p:ph idx="1"/>
          </p:nvPr>
        </p:nvSpPr>
        <p:spPr>
          <a:xfrm>
            <a:off x="1141412" y="1248698"/>
            <a:ext cx="9905999" cy="4542503"/>
          </a:xfrm>
        </p:spPr>
        <p:txBody>
          <a:bodyPr>
            <a:normAutofit/>
          </a:bodyPr>
          <a:lstStyle/>
          <a:p>
            <a:r>
              <a:rPr lang="en-IN" dirty="0">
                <a:solidFill>
                  <a:schemeClr val="bg1"/>
                </a:solidFill>
              </a:rPr>
              <a:t>9240 rows and 37 columns.</a:t>
            </a:r>
          </a:p>
          <a:p>
            <a:r>
              <a:rPr lang="en-IN" dirty="0">
                <a:solidFill>
                  <a:schemeClr val="bg1"/>
                </a:solidFill>
              </a:rPr>
              <a:t>Data cleaning and handling missing values.</a:t>
            </a:r>
          </a:p>
          <a:p>
            <a:pPr lvl="1">
              <a:buFont typeface="Wingdings" panose="05000000000000000000" pitchFamily="2" charset="2"/>
              <a:buChar char="Ø"/>
            </a:pPr>
            <a:r>
              <a:rPr lang="en-US" dirty="0">
                <a:solidFill>
                  <a:schemeClr val="bg1"/>
                </a:solidFill>
              </a:rPr>
              <a:t>Few columns showing 'Select'. These values are as good as missing values and hence it will convert 'Select' values to Nan, replacing 'Select' values with Nan.</a:t>
            </a:r>
          </a:p>
          <a:p>
            <a:pPr lvl="1">
              <a:buFont typeface="Wingdings" panose="05000000000000000000" pitchFamily="2" charset="2"/>
              <a:buChar char="Ø"/>
            </a:pPr>
            <a:r>
              <a:rPr lang="en-US" dirty="0">
                <a:solidFill>
                  <a:schemeClr val="bg1"/>
                </a:solidFill>
              </a:rPr>
              <a:t>Dropping columns having missing value percentages greater than or equal to 35%.</a:t>
            </a:r>
          </a:p>
          <a:p>
            <a:pPr lvl="1">
              <a:buFont typeface="Wingdings" panose="05000000000000000000" pitchFamily="2" charset="2"/>
              <a:buChar char="Ø"/>
            </a:pPr>
            <a:r>
              <a:rPr lang="en-US" dirty="0">
                <a:solidFill>
                  <a:schemeClr val="bg1"/>
                </a:solidFill>
              </a:rPr>
              <a:t>Dropping Prospect ID and Lead Number columns because they are irrelevant information or variables for data analysis.</a:t>
            </a:r>
          </a:p>
          <a:p>
            <a:pPr lvl="1">
              <a:buFont typeface="Wingdings" panose="05000000000000000000" pitchFamily="2" charset="2"/>
              <a:buChar char="Ø"/>
            </a:pPr>
            <a:r>
              <a:rPr lang="en-IN" dirty="0">
                <a:solidFill>
                  <a:schemeClr val="bg1"/>
                </a:solidFill>
              </a:rPr>
              <a:t>Dropping unique valued columns</a:t>
            </a:r>
            <a:r>
              <a:rPr lang="en-US" dirty="0">
                <a:solidFill>
                  <a:schemeClr val="bg1"/>
                </a:solidFill>
              </a:rPr>
              <a:t>.</a:t>
            </a:r>
          </a:p>
          <a:p>
            <a:pPr lvl="1">
              <a:buFont typeface="Wingdings" panose="05000000000000000000" pitchFamily="2" charset="2"/>
              <a:buChar char="Ø"/>
            </a:pPr>
            <a:r>
              <a:rPr lang="en-US" dirty="0">
                <a:solidFill>
                  <a:schemeClr val="bg1"/>
                </a:solidFill>
              </a:rPr>
              <a:t>Imputing columns having missing value percentages more than 20% .</a:t>
            </a:r>
          </a:p>
          <a:p>
            <a:pPr lvl="1">
              <a:buFont typeface="Wingdings" panose="05000000000000000000" pitchFamily="2" charset="2"/>
              <a:buChar char="Ø"/>
            </a:pPr>
            <a:r>
              <a:rPr lang="en-US" dirty="0">
                <a:solidFill>
                  <a:schemeClr val="bg1"/>
                </a:solidFill>
              </a:rPr>
              <a:t>Dropping  the rows with remaining missing data.</a:t>
            </a:r>
            <a:endParaRPr lang="en-IN" dirty="0">
              <a:solidFill>
                <a:schemeClr val="bg1"/>
              </a:solidFill>
            </a:endParaRPr>
          </a:p>
        </p:txBody>
      </p:sp>
    </p:spTree>
    <p:extLst>
      <p:ext uri="{BB962C8B-B14F-4D97-AF65-F5344CB8AC3E}">
        <p14:creationId xmlns:p14="http://schemas.microsoft.com/office/powerpoint/2010/main" val="370184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F637-8DAC-A738-4B93-6D3F1417E4F2}"/>
              </a:ext>
            </a:extLst>
          </p:cNvPr>
          <p:cNvSpPr>
            <a:spLocks noGrp="1"/>
          </p:cNvSpPr>
          <p:nvPr>
            <p:ph type="title"/>
          </p:nvPr>
        </p:nvSpPr>
        <p:spPr>
          <a:xfrm>
            <a:off x="1141413" y="618518"/>
            <a:ext cx="9905998" cy="1121792"/>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                Exploratory data analysis</a:t>
            </a:r>
          </a:p>
        </p:txBody>
      </p:sp>
      <p:sp>
        <p:nvSpPr>
          <p:cNvPr id="3" name="Content Placeholder 2">
            <a:extLst>
              <a:ext uri="{FF2B5EF4-FFF2-40B4-BE49-F238E27FC236}">
                <a16:creationId xmlns:a16="http://schemas.microsoft.com/office/drawing/2014/main" id="{EAC6624F-B358-7543-4857-9D029C03A0C1}"/>
              </a:ext>
            </a:extLst>
          </p:cNvPr>
          <p:cNvSpPr>
            <a:spLocks noGrp="1"/>
          </p:cNvSpPr>
          <p:nvPr>
            <p:ph idx="1"/>
          </p:nvPr>
        </p:nvSpPr>
        <p:spPr>
          <a:xfrm>
            <a:off x="1141412" y="1573160"/>
            <a:ext cx="10234511" cy="4666321"/>
          </a:xfrm>
        </p:spPr>
        <p:txBody>
          <a:bodyPr>
            <a:normAutofit/>
          </a:bodyPr>
          <a:lstStyle/>
          <a:p>
            <a:r>
              <a:rPr lang="en-IN" sz="2800" b="1" u="sng" dirty="0">
                <a:solidFill>
                  <a:srgbClr val="FF0000"/>
                </a:solidFill>
              </a:rPr>
              <a:t>Univariate Analysis:</a:t>
            </a:r>
          </a:p>
          <a:p>
            <a:pPr>
              <a:buFont typeface="Wingdings" panose="05000000000000000000" pitchFamily="2" charset="2"/>
              <a:buChar char="Ø"/>
            </a:pPr>
            <a:r>
              <a:rPr lang="en-US" sz="2800" dirty="0">
                <a:solidFill>
                  <a:schemeClr val="bg1"/>
                </a:solidFill>
              </a:rPr>
              <a:t>visualizing categorical variables using count plot</a:t>
            </a:r>
            <a:endParaRPr lang="en-IN" sz="2800" dirty="0">
              <a:solidFill>
                <a:schemeClr val="bg1"/>
              </a:solidFill>
            </a:endParaRPr>
          </a:p>
        </p:txBody>
      </p:sp>
      <p:pic>
        <p:nvPicPr>
          <p:cNvPr id="5" name="Picture 4">
            <a:extLst>
              <a:ext uri="{FF2B5EF4-FFF2-40B4-BE49-F238E27FC236}">
                <a16:creationId xmlns:a16="http://schemas.microsoft.com/office/drawing/2014/main" id="{B3DC4FBB-7573-ADEA-EE6B-BECBD5D472BC}"/>
              </a:ext>
            </a:extLst>
          </p:cNvPr>
          <p:cNvPicPr>
            <a:picLocks noChangeAspect="1"/>
          </p:cNvPicPr>
          <p:nvPr/>
        </p:nvPicPr>
        <p:blipFill>
          <a:blip r:embed="rId2"/>
          <a:stretch>
            <a:fillRect/>
          </a:stretch>
        </p:blipFill>
        <p:spPr>
          <a:xfrm>
            <a:off x="688258" y="2900516"/>
            <a:ext cx="3903407" cy="3338965"/>
          </a:xfrm>
          <a:prstGeom prst="rect">
            <a:avLst/>
          </a:prstGeom>
        </p:spPr>
      </p:pic>
      <p:pic>
        <p:nvPicPr>
          <p:cNvPr id="7" name="Picture 6">
            <a:extLst>
              <a:ext uri="{FF2B5EF4-FFF2-40B4-BE49-F238E27FC236}">
                <a16:creationId xmlns:a16="http://schemas.microsoft.com/office/drawing/2014/main" id="{57DD8366-30B3-0B80-DCFC-035C5EAA4F8C}"/>
              </a:ext>
            </a:extLst>
          </p:cNvPr>
          <p:cNvPicPr>
            <a:picLocks noChangeAspect="1"/>
          </p:cNvPicPr>
          <p:nvPr/>
        </p:nvPicPr>
        <p:blipFill>
          <a:blip r:embed="rId3"/>
          <a:stretch>
            <a:fillRect/>
          </a:stretch>
        </p:blipFill>
        <p:spPr>
          <a:xfrm>
            <a:off x="5496232" y="3018690"/>
            <a:ext cx="5465987" cy="3220791"/>
          </a:xfrm>
          <a:prstGeom prst="rect">
            <a:avLst/>
          </a:prstGeom>
        </p:spPr>
      </p:pic>
    </p:spTree>
    <p:extLst>
      <p:ext uri="{BB962C8B-B14F-4D97-AF65-F5344CB8AC3E}">
        <p14:creationId xmlns:p14="http://schemas.microsoft.com/office/powerpoint/2010/main" val="1619392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FDFDEC-F82B-DEF3-5FBF-45CE7C7E7FD9}"/>
              </a:ext>
            </a:extLst>
          </p:cNvPr>
          <p:cNvPicPr>
            <a:picLocks noChangeAspect="1"/>
          </p:cNvPicPr>
          <p:nvPr/>
        </p:nvPicPr>
        <p:blipFill>
          <a:blip r:embed="rId2"/>
          <a:stretch>
            <a:fillRect/>
          </a:stretch>
        </p:blipFill>
        <p:spPr>
          <a:xfrm>
            <a:off x="742486" y="0"/>
            <a:ext cx="10707028" cy="3622207"/>
          </a:xfrm>
          <a:prstGeom prst="rect">
            <a:avLst/>
          </a:prstGeom>
        </p:spPr>
      </p:pic>
      <p:pic>
        <p:nvPicPr>
          <p:cNvPr id="7" name="Picture 6">
            <a:extLst>
              <a:ext uri="{FF2B5EF4-FFF2-40B4-BE49-F238E27FC236}">
                <a16:creationId xmlns:a16="http://schemas.microsoft.com/office/drawing/2014/main" id="{622DFDBB-6853-4037-69B1-7FD9E33EE04D}"/>
              </a:ext>
            </a:extLst>
          </p:cNvPr>
          <p:cNvPicPr>
            <a:picLocks noChangeAspect="1"/>
          </p:cNvPicPr>
          <p:nvPr/>
        </p:nvPicPr>
        <p:blipFill>
          <a:blip r:embed="rId3"/>
          <a:stretch>
            <a:fillRect/>
          </a:stretch>
        </p:blipFill>
        <p:spPr>
          <a:xfrm>
            <a:off x="742486" y="3622207"/>
            <a:ext cx="10707028" cy="3235793"/>
          </a:xfrm>
          <a:prstGeom prst="rect">
            <a:avLst/>
          </a:prstGeom>
        </p:spPr>
      </p:pic>
    </p:spTree>
    <p:extLst>
      <p:ext uri="{BB962C8B-B14F-4D97-AF65-F5344CB8AC3E}">
        <p14:creationId xmlns:p14="http://schemas.microsoft.com/office/powerpoint/2010/main" val="406168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141AA-6439-4942-6D2D-6E374443BDDF}"/>
              </a:ext>
            </a:extLst>
          </p:cNvPr>
          <p:cNvPicPr>
            <a:picLocks noChangeAspect="1"/>
          </p:cNvPicPr>
          <p:nvPr/>
        </p:nvPicPr>
        <p:blipFill>
          <a:blip r:embed="rId2"/>
          <a:stretch>
            <a:fillRect/>
          </a:stretch>
        </p:blipFill>
        <p:spPr>
          <a:xfrm>
            <a:off x="868227" y="193040"/>
            <a:ext cx="10455546" cy="6257552"/>
          </a:xfrm>
          <a:prstGeom prst="rect">
            <a:avLst/>
          </a:prstGeom>
        </p:spPr>
      </p:pic>
    </p:spTree>
    <p:extLst>
      <p:ext uri="{BB962C8B-B14F-4D97-AF65-F5344CB8AC3E}">
        <p14:creationId xmlns:p14="http://schemas.microsoft.com/office/powerpoint/2010/main" val="401850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C84974-075A-A526-0715-0CE4796CA254}"/>
              </a:ext>
            </a:extLst>
          </p:cNvPr>
          <p:cNvPicPr>
            <a:picLocks noChangeAspect="1"/>
          </p:cNvPicPr>
          <p:nvPr/>
        </p:nvPicPr>
        <p:blipFill>
          <a:blip r:embed="rId2"/>
          <a:stretch>
            <a:fillRect/>
          </a:stretch>
        </p:blipFill>
        <p:spPr>
          <a:xfrm>
            <a:off x="1432560" y="81279"/>
            <a:ext cx="8422640" cy="2997201"/>
          </a:xfrm>
          <a:prstGeom prst="rect">
            <a:avLst/>
          </a:prstGeom>
        </p:spPr>
      </p:pic>
      <p:pic>
        <p:nvPicPr>
          <p:cNvPr id="5" name="Picture 4">
            <a:extLst>
              <a:ext uri="{FF2B5EF4-FFF2-40B4-BE49-F238E27FC236}">
                <a16:creationId xmlns:a16="http://schemas.microsoft.com/office/drawing/2014/main" id="{7CC108D1-1B41-1E4A-0029-C1727B5E2A25}"/>
              </a:ext>
            </a:extLst>
          </p:cNvPr>
          <p:cNvPicPr>
            <a:picLocks noChangeAspect="1"/>
          </p:cNvPicPr>
          <p:nvPr/>
        </p:nvPicPr>
        <p:blipFill>
          <a:blip r:embed="rId3"/>
          <a:stretch>
            <a:fillRect/>
          </a:stretch>
        </p:blipFill>
        <p:spPr>
          <a:xfrm>
            <a:off x="1432560" y="3078480"/>
            <a:ext cx="8422640" cy="3220720"/>
          </a:xfrm>
          <a:prstGeom prst="rect">
            <a:avLst/>
          </a:prstGeom>
        </p:spPr>
      </p:pic>
    </p:spTree>
    <p:extLst>
      <p:ext uri="{BB962C8B-B14F-4D97-AF65-F5344CB8AC3E}">
        <p14:creationId xmlns:p14="http://schemas.microsoft.com/office/powerpoint/2010/main" val="3707412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426</TotalTime>
  <Words>810</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-apple-system</vt:lpstr>
      <vt:lpstr>Arial</vt:lpstr>
      <vt:lpstr>Calibri</vt:lpstr>
      <vt:lpstr>circular</vt:lpstr>
      <vt:lpstr>freight-text-pro</vt:lpstr>
      <vt:lpstr>menlo</vt:lpstr>
      <vt:lpstr>system-ui</vt:lpstr>
      <vt:lpstr>Tw Cen MT</vt:lpstr>
      <vt:lpstr>var(--jp-content-font-family)</vt:lpstr>
      <vt:lpstr>Wingdings</vt:lpstr>
      <vt:lpstr>Circuit</vt:lpstr>
      <vt:lpstr>LEAD SCORING CASE STUDY</vt:lpstr>
      <vt:lpstr>                     Problem statement</vt:lpstr>
      <vt:lpstr>                         Goals of the Case Study </vt:lpstr>
      <vt:lpstr>                                          steps</vt:lpstr>
      <vt:lpstr>          Data set understanding and cleaning </vt:lpstr>
      <vt:lpstr>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Insights</vt:lpstr>
      <vt:lpstr>PowerPoint Presentation</vt:lpstr>
      <vt:lpstr>                  Preparing data for modelling </vt:lpstr>
      <vt:lpstr>                             Model Building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Rinsha puthoor</dc:creator>
  <cp:lastModifiedBy>Rinsha puthoor</cp:lastModifiedBy>
  <cp:revision>1</cp:revision>
  <dcterms:created xsi:type="dcterms:W3CDTF">2024-10-18T06:38:21Z</dcterms:created>
  <dcterms:modified xsi:type="dcterms:W3CDTF">2024-10-18T13:44:25Z</dcterms:modified>
</cp:coreProperties>
</file>