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78" r:id="rId3"/>
    <p:sldId id="277" r:id="rId4"/>
    <p:sldId id="281" r:id="rId5"/>
    <p:sldId id="296" r:id="rId6"/>
    <p:sldId id="279" r:id="rId7"/>
    <p:sldId id="293" r:id="rId8"/>
    <p:sldId id="297" r:id="rId9"/>
    <p:sldId id="280" r:id="rId10"/>
    <p:sldId id="260" r:id="rId11"/>
    <p:sldId id="259" r:id="rId12"/>
    <p:sldId id="257" r:id="rId13"/>
    <p:sldId id="266" r:id="rId14"/>
    <p:sldId id="267" r:id="rId15"/>
    <p:sldId id="258" r:id="rId16"/>
    <p:sldId id="268" r:id="rId17"/>
    <p:sldId id="269" r:id="rId18"/>
    <p:sldId id="262" r:id="rId19"/>
    <p:sldId id="270" r:id="rId20"/>
    <p:sldId id="271" r:id="rId21"/>
    <p:sldId id="261" r:id="rId22"/>
    <p:sldId id="263" r:id="rId23"/>
    <p:sldId id="272" r:id="rId24"/>
    <p:sldId id="285" r:id="rId25"/>
    <p:sldId id="286" r:id="rId26"/>
    <p:sldId id="264" r:id="rId27"/>
    <p:sldId id="265" r:id="rId28"/>
    <p:sldId id="273" r:id="rId29"/>
    <p:sldId id="287" r:id="rId30"/>
    <p:sldId id="288" r:id="rId31"/>
    <p:sldId id="294" r:id="rId32"/>
    <p:sldId id="295" r:id="rId33"/>
    <p:sldId id="289" r:id="rId34"/>
    <p:sldId id="291" r:id="rId35"/>
    <p:sldId id="292" r:id="rId36"/>
    <p:sldId id="274" r:id="rId37"/>
    <p:sldId id="282" r:id="rId38"/>
    <p:sldId id="283" r:id="rId39"/>
    <p:sldId id="28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013F44-F874-49EF-81D2-5CF658E209AB}">
          <p14:sldIdLst>
            <p14:sldId id="256"/>
            <p14:sldId id="278"/>
            <p14:sldId id="277"/>
            <p14:sldId id="281"/>
            <p14:sldId id="296"/>
            <p14:sldId id="279"/>
            <p14:sldId id="293"/>
            <p14:sldId id="297"/>
            <p14:sldId id="280"/>
            <p14:sldId id="260"/>
            <p14:sldId id="259"/>
            <p14:sldId id="257"/>
            <p14:sldId id="266"/>
            <p14:sldId id="267"/>
            <p14:sldId id="258"/>
            <p14:sldId id="268"/>
            <p14:sldId id="269"/>
          </p14:sldIdLst>
        </p14:section>
        <p14:section name="Untitled Section" id="{66455AD5-BBB5-410B-980C-1052C0EAFD23}">
          <p14:sldIdLst>
            <p14:sldId id="262"/>
            <p14:sldId id="270"/>
            <p14:sldId id="271"/>
            <p14:sldId id="261"/>
            <p14:sldId id="263"/>
            <p14:sldId id="272"/>
            <p14:sldId id="285"/>
            <p14:sldId id="286"/>
            <p14:sldId id="264"/>
            <p14:sldId id="265"/>
            <p14:sldId id="273"/>
            <p14:sldId id="287"/>
            <p14:sldId id="288"/>
            <p14:sldId id="294"/>
            <p14:sldId id="295"/>
            <p14:sldId id="289"/>
            <p14:sldId id="291"/>
            <p14:sldId id="292"/>
            <p14:sldId id="274"/>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31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varScale="1">
        <p:scale>
          <a:sx n="81" d="100"/>
          <a:sy n="81" d="100"/>
        </p:scale>
        <p:origin x="9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8DD95-5BC6-4591-A122-E24891CCC996}"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219513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8DD95-5BC6-4591-A122-E24891CCC996}"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358147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8DD95-5BC6-4591-A122-E24891CCC996}"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B9BF0-8BDC-4D8C-909A-CBCB76F7564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7459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8DD95-5BC6-4591-A122-E24891CCC996}"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2468707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8DD95-5BC6-4591-A122-E24891CCC996}"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B9BF0-8BDC-4D8C-909A-CBCB76F7564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7865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8DD95-5BC6-4591-A122-E24891CCC996}"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3231129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8DD95-5BC6-4591-A122-E24891CCC996}"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3094547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8DD95-5BC6-4591-A122-E24891CCC996}"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381972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8DD95-5BC6-4591-A122-E24891CCC996}"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61390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8DD95-5BC6-4591-A122-E24891CCC996}"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137435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8DD95-5BC6-4591-A122-E24891CCC996}"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350853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8DD95-5BC6-4591-A122-E24891CCC996}" type="datetimeFigureOut">
              <a:rPr lang="en-IN" smtClean="0"/>
              <a:t>07-05-2023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280579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8DD95-5BC6-4591-A122-E24891CCC996}" type="datetimeFigureOut">
              <a:rPr lang="en-IN" smtClean="0"/>
              <a:t>07-05-2023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356326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8DD95-5BC6-4591-A122-E24891CCC996}" type="datetimeFigureOut">
              <a:rPr lang="en-IN" smtClean="0"/>
              <a:t>07-05-2023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124588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8DD95-5BC6-4591-A122-E24891CCC996}"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304839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08DD95-5BC6-4591-A122-E24891CCC996}"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7B9BF0-8BDC-4D8C-909A-CBCB76F75640}" type="slidenum">
              <a:rPr lang="en-IN" smtClean="0"/>
              <a:t>‹#›</a:t>
            </a:fld>
            <a:endParaRPr lang="en-IN"/>
          </a:p>
        </p:txBody>
      </p:sp>
    </p:spTree>
    <p:extLst>
      <p:ext uri="{BB962C8B-B14F-4D97-AF65-F5344CB8AC3E}">
        <p14:creationId xmlns:p14="http://schemas.microsoft.com/office/powerpoint/2010/main" val="2386742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08DD95-5BC6-4591-A122-E24891CCC996}" type="datetimeFigureOut">
              <a:rPr lang="en-IN" smtClean="0"/>
              <a:t>07-05-2023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7B9BF0-8BDC-4D8C-909A-CBCB76F75640}" type="slidenum">
              <a:rPr lang="en-IN" smtClean="0"/>
              <a:t>‹#›</a:t>
            </a:fld>
            <a:endParaRPr lang="en-IN"/>
          </a:p>
        </p:txBody>
      </p:sp>
    </p:spTree>
    <p:extLst>
      <p:ext uri="{BB962C8B-B14F-4D97-AF65-F5344CB8AC3E}">
        <p14:creationId xmlns:p14="http://schemas.microsoft.com/office/powerpoint/2010/main" val="254972059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DF5F-6FBD-0211-8604-40887A149EA9}"/>
              </a:ext>
            </a:extLst>
          </p:cNvPr>
          <p:cNvSpPr>
            <a:spLocks noGrp="1"/>
          </p:cNvSpPr>
          <p:nvPr>
            <p:ph type="ctrTitle"/>
          </p:nvPr>
        </p:nvSpPr>
        <p:spPr>
          <a:xfrm>
            <a:off x="536837" y="1798143"/>
            <a:ext cx="11118325" cy="1200329"/>
          </a:xfrm>
        </p:spPr>
        <p:txBody>
          <a:bodyPr>
            <a:noAutofit/>
          </a:bodyPr>
          <a:lstStyle/>
          <a:p>
            <a:pPr algn="ctr"/>
            <a:br>
              <a:rPr lang="en-US" sz="3600" dirty="0"/>
            </a:br>
            <a:br>
              <a:rPr lang="en-US" sz="3600" dirty="0"/>
            </a:br>
            <a:br>
              <a:rPr lang="en-US" sz="3600" dirty="0"/>
            </a:br>
            <a:br>
              <a:rPr lang="en-US" sz="3600" dirty="0"/>
            </a:br>
            <a:br>
              <a:rPr lang="en-US" sz="3600" dirty="0"/>
            </a:br>
            <a:br>
              <a:rPr lang="en-US" sz="3600" dirty="0"/>
            </a:br>
            <a:r>
              <a:rPr lang="en-US" sz="2500" dirty="0">
                <a:solidFill>
                  <a:schemeClr val="tx1"/>
                </a:solidFill>
                <a:latin typeface="Times New Roman" panose="02020603050405020304" pitchFamily="18" charset="0"/>
                <a:cs typeface="Times New Roman" panose="02020603050405020304" pitchFamily="18" charset="0"/>
              </a:rPr>
              <a:t>A Minor Project Presentation </a:t>
            </a:r>
            <a:br>
              <a:rPr lang="en-US" sz="2500" dirty="0">
                <a:solidFill>
                  <a:schemeClr val="tx1"/>
                </a:solidFill>
                <a:latin typeface="Times New Roman" panose="02020603050405020304" pitchFamily="18" charset="0"/>
                <a:cs typeface="Times New Roman" panose="02020603050405020304" pitchFamily="18" charset="0"/>
              </a:rPr>
            </a:br>
            <a:r>
              <a:rPr lang="en-US" sz="2500" dirty="0">
                <a:solidFill>
                  <a:schemeClr val="tx1"/>
                </a:solidFill>
                <a:latin typeface="Times New Roman" panose="02020603050405020304" pitchFamily="18" charset="0"/>
                <a:cs typeface="Times New Roman" panose="02020603050405020304" pitchFamily="18" charset="0"/>
              </a:rPr>
              <a:t>On:</a:t>
            </a:r>
            <a:br>
              <a:rPr lang="en-US" sz="2500" dirty="0">
                <a:solidFill>
                  <a:schemeClr val="tx1"/>
                </a:solidFill>
                <a:latin typeface="Times New Roman" panose="02020603050405020304" pitchFamily="18" charset="0"/>
                <a:cs typeface="Times New Roman" panose="02020603050405020304" pitchFamily="18" charset="0"/>
              </a:rPr>
            </a:b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chemeClr val="tx1"/>
                </a:solidFill>
                <a:latin typeface="Times New Roman" panose="02020603050405020304" pitchFamily="18" charset="0"/>
                <a:cs typeface="Times New Roman" panose="02020603050405020304" pitchFamily="18" charset="0"/>
              </a:rPr>
              <a:t>Data Integrity Audit Scheme Based on Merkle Tree and Blockchain</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7FF19C0-40CA-0002-E890-C6733912E27A}"/>
              </a:ext>
            </a:extLst>
          </p:cNvPr>
          <p:cNvSpPr>
            <a:spLocks noGrp="1"/>
          </p:cNvSpPr>
          <p:nvPr>
            <p:ph type="subTitle" idx="1"/>
          </p:nvPr>
        </p:nvSpPr>
        <p:spPr>
          <a:xfrm>
            <a:off x="1044837" y="5031380"/>
            <a:ext cx="3850444" cy="861420"/>
          </a:xfrm>
        </p:spPr>
        <p:txBody>
          <a:bodyPr/>
          <a:lstStyle/>
          <a:p>
            <a:r>
              <a:rPr lang="en-IN" dirty="0"/>
              <a:t> </a:t>
            </a:r>
          </a:p>
        </p:txBody>
      </p:sp>
      <p:pic>
        <p:nvPicPr>
          <p:cNvPr id="3074" name="Picture 2" descr="ICT Academy">
            <a:extLst>
              <a:ext uri="{FF2B5EF4-FFF2-40B4-BE49-F238E27FC236}">
                <a16:creationId xmlns:a16="http://schemas.microsoft.com/office/drawing/2014/main" id="{A5770457-6A4D-07FE-F54A-31F435748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600" y="3116247"/>
            <a:ext cx="1919921" cy="19151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BBB436-90F1-B355-C230-AC721B285329}"/>
              </a:ext>
            </a:extLst>
          </p:cNvPr>
          <p:cNvSpPr txBox="1"/>
          <p:nvPr/>
        </p:nvSpPr>
        <p:spPr>
          <a:xfrm>
            <a:off x="1495162" y="4856480"/>
            <a:ext cx="2948243"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Under the Supervision of:</a:t>
            </a:r>
          </a:p>
          <a:p>
            <a:r>
              <a:rPr lang="en-IN" dirty="0">
                <a:latin typeface="Times New Roman" panose="02020603050405020304" pitchFamily="18" charset="0"/>
                <a:cs typeface="Times New Roman" panose="02020603050405020304" pitchFamily="18" charset="0"/>
              </a:rPr>
              <a:t>Dr. Kakali Chatterjee</a:t>
            </a:r>
          </a:p>
          <a:p>
            <a:r>
              <a:rPr lang="en-IN" dirty="0">
                <a:latin typeface="Times New Roman" panose="02020603050405020304" pitchFamily="18" charset="0"/>
                <a:cs typeface="Times New Roman" panose="02020603050405020304" pitchFamily="18" charset="0"/>
              </a:rPr>
              <a:t>Assistant Professor	</a:t>
            </a:r>
          </a:p>
        </p:txBody>
      </p:sp>
      <p:sp>
        <p:nvSpPr>
          <p:cNvPr id="7" name="TextBox 6">
            <a:extLst>
              <a:ext uri="{FF2B5EF4-FFF2-40B4-BE49-F238E27FC236}">
                <a16:creationId xmlns:a16="http://schemas.microsoft.com/office/drawing/2014/main" id="{6D74EA45-E9C7-4128-F3EE-D998106CB6DE}"/>
              </a:ext>
            </a:extLst>
          </p:cNvPr>
          <p:cNvSpPr txBox="1"/>
          <p:nvPr/>
        </p:nvSpPr>
        <p:spPr>
          <a:xfrm>
            <a:off x="4695199" y="5964476"/>
            <a:ext cx="1819729"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Date: 04-05-2023</a:t>
            </a:r>
          </a:p>
        </p:txBody>
      </p:sp>
      <p:sp>
        <p:nvSpPr>
          <p:cNvPr id="8" name="TextBox 7">
            <a:extLst>
              <a:ext uri="{FF2B5EF4-FFF2-40B4-BE49-F238E27FC236}">
                <a16:creationId xmlns:a16="http://schemas.microsoft.com/office/drawing/2014/main" id="{B7494CD0-8A68-E09B-8CB4-E34D56086C31}"/>
              </a:ext>
            </a:extLst>
          </p:cNvPr>
          <p:cNvSpPr txBox="1"/>
          <p:nvPr/>
        </p:nvSpPr>
        <p:spPr>
          <a:xfrm>
            <a:off x="8353162" y="4717980"/>
            <a:ext cx="2420278"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Group No. - 7 </a:t>
            </a:r>
          </a:p>
          <a:p>
            <a:r>
              <a:rPr lang="en-IN" dirty="0">
                <a:latin typeface="Times New Roman" panose="02020603050405020304" pitchFamily="18" charset="0"/>
                <a:cs typeface="Times New Roman" panose="02020603050405020304" pitchFamily="18" charset="0"/>
              </a:rPr>
              <a:t>Rajdeep Nagar 2006117</a:t>
            </a:r>
          </a:p>
          <a:p>
            <a:r>
              <a:rPr lang="en-IN" dirty="0">
                <a:latin typeface="Times New Roman" panose="02020603050405020304" pitchFamily="18" charset="0"/>
                <a:cs typeface="Times New Roman" panose="02020603050405020304" pitchFamily="18" charset="0"/>
              </a:rPr>
              <a:t>Kartik Sharma 2006111</a:t>
            </a:r>
          </a:p>
          <a:p>
            <a:r>
              <a:rPr lang="en-IN" dirty="0">
                <a:latin typeface="Times New Roman" panose="02020603050405020304" pitchFamily="18" charset="0"/>
                <a:cs typeface="Times New Roman" panose="02020603050405020304" pitchFamily="18" charset="0"/>
              </a:rPr>
              <a:t>Shivam Raj 2006112</a:t>
            </a:r>
          </a:p>
        </p:txBody>
      </p:sp>
      <p:sp>
        <p:nvSpPr>
          <p:cNvPr id="9" name="TextBox 8">
            <a:extLst>
              <a:ext uri="{FF2B5EF4-FFF2-40B4-BE49-F238E27FC236}">
                <a16:creationId xmlns:a16="http://schemas.microsoft.com/office/drawing/2014/main" id="{A1A0E6A3-1A70-545F-33AF-AA6C6C249F5A}"/>
              </a:ext>
            </a:extLst>
          </p:cNvPr>
          <p:cNvSpPr txBox="1"/>
          <p:nvPr/>
        </p:nvSpPr>
        <p:spPr>
          <a:xfrm>
            <a:off x="4592715" y="5595144"/>
            <a:ext cx="228780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Subject Code: CS6490</a:t>
            </a:r>
          </a:p>
        </p:txBody>
      </p:sp>
    </p:spTree>
    <p:extLst>
      <p:ext uri="{BB962C8B-B14F-4D97-AF65-F5344CB8AC3E}">
        <p14:creationId xmlns:p14="http://schemas.microsoft.com/office/powerpoint/2010/main" val="204112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B6CF-E1EE-5A64-0566-727D3E6B44B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model of a blockchain based cloud storage auditing scheme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C4F5A33-7F22-2BCB-A665-FCE380B4B051}"/>
              </a:ext>
            </a:extLst>
          </p:cNvPr>
          <p:cNvPicPr>
            <a:picLocks noGrp="1" noChangeAspect="1"/>
          </p:cNvPicPr>
          <p:nvPr>
            <p:ph idx="1"/>
          </p:nvPr>
        </p:nvPicPr>
        <p:blipFill>
          <a:blip r:embed="rId2"/>
          <a:stretch>
            <a:fillRect/>
          </a:stretch>
        </p:blipFill>
        <p:spPr>
          <a:xfrm>
            <a:off x="2430718" y="2550502"/>
            <a:ext cx="6950788" cy="3101609"/>
          </a:xfrm>
        </p:spPr>
      </p:pic>
      <p:sp>
        <p:nvSpPr>
          <p:cNvPr id="4" name="TextBox 3">
            <a:extLst>
              <a:ext uri="{FF2B5EF4-FFF2-40B4-BE49-F238E27FC236}">
                <a16:creationId xmlns:a16="http://schemas.microsoft.com/office/drawing/2014/main" id="{902C331A-E400-0DE0-9761-626A09CCE827}"/>
              </a:ext>
            </a:extLst>
          </p:cNvPr>
          <p:cNvSpPr txBox="1"/>
          <p:nvPr/>
        </p:nvSpPr>
        <p:spPr>
          <a:xfrm>
            <a:off x="5671457" y="6315527"/>
            <a:ext cx="6097554" cy="369332"/>
          </a:xfrm>
          <a:prstGeom prst="rect">
            <a:avLst/>
          </a:prstGeom>
          <a:noFill/>
        </p:spPr>
        <p:txBody>
          <a:bodyPr wrap="square">
            <a:spAutoFit/>
          </a:bodyPr>
          <a:lstStyle/>
          <a:p>
            <a:r>
              <a:rPr lang="en-IN" sz="1800" dirty="0"/>
              <a:t>Fig 1: System model</a:t>
            </a:r>
          </a:p>
        </p:txBody>
      </p:sp>
    </p:spTree>
    <p:extLst>
      <p:ext uri="{BB962C8B-B14F-4D97-AF65-F5344CB8AC3E}">
        <p14:creationId xmlns:p14="http://schemas.microsoft.com/office/powerpoint/2010/main" val="206927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0BCE-3306-68C1-7935-A37C019B6F2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Merkle Tree on a Blockchain</a:t>
            </a:r>
          </a:p>
        </p:txBody>
      </p:sp>
      <p:pic>
        <p:nvPicPr>
          <p:cNvPr id="3074" name="Picture 2" descr="Blockchain Merkle Trees - GeeksforGeeks">
            <a:extLst>
              <a:ext uri="{FF2B5EF4-FFF2-40B4-BE49-F238E27FC236}">
                <a16:creationId xmlns:a16="http://schemas.microsoft.com/office/drawing/2014/main" id="{0AE5F3FC-7AD8-2A9F-13A1-6AB595B408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8964" y="1816100"/>
            <a:ext cx="9014071"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23E980-54FC-7FA4-BC07-E42E327CCC77}"/>
              </a:ext>
            </a:extLst>
          </p:cNvPr>
          <p:cNvSpPr txBox="1"/>
          <p:nvPr/>
        </p:nvSpPr>
        <p:spPr>
          <a:xfrm>
            <a:off x="4505481" y="6488668"/>
            <a:ext cx="6097554" cy="369332"/>
          </a:xfrm>
          <a:prstGeom prst="rect">
            <a:avLst/>
          </a:prstGeom>
          <a:noFill/>
        </p:spPr>
        <p:txBody>
          <a:bodyPr wrap="square">
            <a:spAutoFit/>
          </a:bodyPr>
          <a:lstStyle/>
          <a:p>
            <a:r>
              <a:rPr lang="en-IN" sz="1800" dirty="0"/>
              <a:t>Fig 2: Blockchain and Merkle Tree</a:t>
            </a:r>
          </a:p>
        </p:txBody>
      </p:sp>
    </p:spTree>
    <p:extLst>
      <p:ext uri="{BB962C8B-B14F-4D97-AF65-F5344CB8AC3E}">
        <p14:creationId xmlns:p14="http://schemas.microsoft.com/office/powerpoint/2010/main" val="6081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0C04-2AF9-1B3E-4C0D-2E85A41E61C4}"/>
              </a:ext>
            </a:extLst>
          </p:cNvPr>
          <p:cNvSpPr>
            <a:spLocks noGrp="1"/>
          </p:cNvSpPr>
          <p:nvPr>
            <p:ph type="title"/>
          </p:nvPr>
        </p:nvSpPr>
        <p:spPr>
          <a:xfrm>
            <a:off x="838200" y="271819"/>
            <a:ext cx="10515600" cy="1325563"/>
          </a:xfrm>
        </p:spPr>
        <p:txBody>
          <a:bodyPr/>
          <a:lstStyle/>
          <a:p>
            <a:r>
              <a:rPr lang="en-IN" dirty="0">
                <a:latin typeface="Times New Roman" panose="02020603050405020304" pitchFamily="18" charset="0"/>
                <a:cs typeface="Times New Roman" panose="02020603050405020304" pitchFamily="18" charset="0"/>
              </a:rPr>
              <a:t>Sparse Merkle Tree </a:t>
            </a:r>
          </a:p>
        </p:txBody>
      </p:sp>
      <p:pic>
        <p:nvPicPr>
          <p:cNvPr id="1026" name="Picture 2" descr="Merkle tree - Wikipedia">
            <a:extLst>
              <a:ext uri="{FF2B5EF4-FFF2-40B4-BE49-F238E27FC236}">
                <a16:creationId xmlns:a16="http://schemas.microsoft.com/office/drawing/2014/main" id="{4519F519-DFD9-C8F6-4841-62708362B7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5908" y="1900269"/>
            <a:ext cx="6834562"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12DA39-4DEB-9A21-B56A-D13395A25EE3}"/>
              </a:ext>
            </a:extLst>
          </p:cNvPr>
          <p:cNvSpPr txBox="1"/>
          <p:nvPr/>
        </p:nvSpPr>
        <p:spPr>
          <a:xfrm flipH="1">
            <a:off x="8843241" y="2831433"/>
            <a:ext cx="2960832"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Time Complexity: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Insertion: O(</a:t>
            </a:r>
            <a:r>
              <a:rPr lang="en-IN" dirty="0" err="1">
                <a:latin typeface="Times New Roman" panose="02020603050405020304" pitchFamily="18" charset="0"/>
                <a:cs typeface="Times New Roman" panose="02020603050405020304" pitchFamily="18" charset="0"/>
              </a:rPr>
              <a:t>logn</a:t>
            </a:r>
            <a:r>
              <a:rPr lang="en-I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Verifying: O(</a:t>
            </a:r>
            <a:r>
              <a:rPr lang="en-IN" dirty="0" err="1">
                <a:latin typeface="Times New Roman" panose="02020603050405020304" pitchFamily="18" charset="0"/>
                <a:cs typeface="Times New Roman" panose="02020603050405020304" pitchFamily="18" charset="0"/>
              </a:rPr>
              <a:t>mlogmn</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 Total number of transactions inserted in the tree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 Number of branches in the tree, m=2 for SMT</a:t>
            </a:r>
          </a:p>
          <a:p>
            <a:endParaRPr lang="en-IN" dirty="0">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17AD0D9A-774C-E050-6266-BB2F864B7103}"/>
              </a:ext>
            </a:extLst>
          </p:cNvPr>
          <p:cNvSpPr txBox="1"/>
          <p:nvPr/>
        </p:nvSpPr>
        <p:spPr>
          <a:xfrm>
            <a:off x="2920482" y="6251607"/>
            <a:ext cx="2898550" cy="369332"/>
          </a:xfrm>
          <a:prstGeom prst="rect">
            <a:avLst/>
          </a:prstGeom>
          <a:noFill/>
        </p:spPr>
        <p:txBody>
          <a:bodyPr wrap="none" rtlCol="0">
            <a:spAutoFit/>
          </a:bodyPr>
          <a:lstStyle/>
          <a:p>
            <a:r>
              <a:rPr lang="en-IN" dirty="0"/>
              <a:t>Fig 3: Sparse Merkle Tree</a:t>
            </a:r>
          </a:p>
        </p:txBody>
      </p:sp>
    </p:spTree>
    <p:extLst>
      <p:ext uri="{BB962C8B-B14F-4D97-AF65-F5344CB8AC3E}">
        <p14:creationId xmlns:p14="http://schemas.microsoft.com/office/powerpoint/2010/main" val="170430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29CB-E27C-3C3C-D633-2B29BDE5906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Insertion In Sparse Merkle Tree</a:t>
            </a:r>
          </a:p>
        </p:txBody>
      </p:sp>
      <p:pic>
        <p:nvPicPr>
          <p:cNvPr id="5" name="Content Placeholder 4">
            <a:extLst>
              <a:ext uri="{FF2B5EF4-FFF2-40B4-BE49-F238E27FC236}">
                <a16:creationId xmlns:a16="http://schemas.microsoft.com/office/drawing/2014/main" id="{7C42500D-3759-F1FC-DD20-428B1FAC77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394" y="2160588"/>
            <a:ext cx="5175249" cy="3881437"/>
          </a:xfrm>
        </p:spPr>
      </p:pic>
      <p:sp>
        <p:nvSpPr>
          <p:cNvPr id="4" name="TextBox 3">
            <a:extLst>
              <a:ext uri="{FF2B5EF4-FFF2-40B4-BE49-F238E27FC236}">
                <a16:creationId xmlns:a16="http://schemas.microsoft.com/office/drawing/2014/main" id="{A14127FD-E9DB-3471-68DC-D328FE17F592}"/>
              </a:ext>
            </a:extLst>
          </p:cNvPr>
          <p:cNvSpPr txBox="1"/>
          <p:nvPr/>
        </p:nvSpPr>
        <p:spPr>
          <a:xfrm>
            <a:off x="3759033" y="5925234"/>
            <a:ext cx="3473321" cy="646331"/>
          </a:xfrm>
          <a:prstGeom prst="rect">
            <a:avLst/>
          </a:prstGeom>
          <a:noFill/>
        </p:spPr>
        <p:txBody>
          <a:bodyPr wrap="square">
            <a:spAutoFit/>
          </a:bodyPr>
          <a:lstStyle/>
          <a:p>
            <a:pPr algn="ctr"/>
            <a:r>
              <a:rPr lang="en-IN" sz="1800" dirty="0"/>
              <a:t>Fig 4: Sparse Merkle Tree Insertion</a:t>
            </a:r>
          </a:p>
        </p:txBody>
      </p:sp>
    </p:spTree>
    <p:extLst>
      <p:ext uri="{BB962C8B-B14F-4D97-AF65-F5344CB8AC3E}">
        <p14:creationId xmlns:p14="http://schemas.microsoft.com/office/powerpoint/2010/main" val="245426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C599-5D14-60D3-8652-4C35DA440B5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Verification in Sparse Merkle Tree</a:t>
            </a:r>
          </a:p>
        </p:txBody>
      </p:sp>
      <p:pic>
        <p:nvPicPr>
          <p:cNvPr id="9" name="Content Placeholder 8">
            <a:extLst>
              <a:ext uri="{FF2B5EF4-FFF2-40B4-BE49-F238E27FC236}">
                <a16:creationId xmlns:a16="http://schemas.microsoft.com/office/drawing/2014/main" id="{A36D4D75-9FBD-3D18-C981-D8D1CDB98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397" y="1890939"/>
            <a:ext cx="6787092" cy="4351338"/>
          </a:xfrm>
        </p:spPr>
      </p:pic>
      <p:sp>
        <p:nvSpPr>
          <p:cNvPr id="4" name="TextBox 3">
            <a:extLst>
              <a:ext uri="{FF2B5EF4-FFF2-40B4-BE49-F238E27FC236}">
                <a16:creationId xmlns:a16="http://schemas.microsoft.com/office/drawing/2014/main" id="{9ABA64DC-9862-01B1-E20A-382B5D43A0BE}"/>
              </a:ext>
            </a:extLst>
          </p:cNvPr>
          <p:cNvSpPr txBox="1"/>
          <p:nvPr/>
        </p:nvSpPr>
        <p:spPr>
          <a:xfrm>
            <a:off x="3874114" y="6267223"/>
            <a:ext cx="6097554" cy="369332"/>
          </a:xfrm>
          <a:prstGeom prst="rect">
            <a:avLst/>
          </a:prstGeom>
          <a:noFill/>
        </p:spPr>
        <p:txBody>
          <a:bodyPr wrap="square">
            <a:spAutoFit/>
          </a:bodyPr>
          <a:lstStyle/>
          <a:p>
            <a:r>
              <a:rPr lang="en-IN" sz="1800" dirty="0"/>
              <a:t>Fig 5: Sparse Merkle Tree Verification</a:t>
            </a:r>
          </a:p>
        </p:txBody>
      </p:sp>
    </p:spTree>
    <p:extLst>
      <p:ext uri="{BB962C8B-B14F-4D97-AF65-F5344CB8AC3E}">
        <p14:creationId xmlns:p14="http://schemas.microsoft.com/office/powerpoint/2010/main" val="199148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90D8-55C4-F40E-CD94-744514209BF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Quad Merkle Tree</a:t>
            </a:r>
          </a:p>
        </p:txBody>
      </p:sp>
      <p:pic>
        <p:nvPicPr>
          <p:cNvPr id="2050" name="Picture 2" descr="Merkle quad-tree based remote sensing image analysis | Semantic Scholar">
            <a:extLst>
              <a:ext uri="{FF2B5EF4-FFF2-40B4-BE49-F238E27FC236}">
                <a16:creationId xmlns:a16="http://schemas.microsoft.com/office/drawing/2014/main" id="{EB1183E3-B4A7-5F61-3FF4-F2FC93A20F7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t="-5529" r="-2435" b="7300"/>
          <a:stretch/>
        </p:blipFill>
        <p:spPr bwMode="auto">
          <a:xfrm>
            <a:off x="1154954" y="1894087"/>
            <a:ext cx="6264000" cy="385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36C422-D017-D908-178A-873716B6C259}"/>
              </a:ext>
            </a:extLst>
          </p:cNvPr>
          <p:cNvSpPr txBox="1"/>
          <p:nvPr/>
        </p:nvSpPr>
        <p:spPr>
          <a:xfrm>
            <a:off x="8940524" y="2877353"/>
            <a:ext cx="3112931" cy="34163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Time Complexity: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Insertion: O(log4n)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Verification: </a:t>
            </a:r>
            <a:r>
              <a:rPr lang="en-IN" b="0" i="0" dirty="0">
                <a:effectLst/>
                <a:latin typeface="Times New Roman" panose="02020603050405020304" pitchFamily="18" charset="0"/>
                <a:cs typeface="Times New Roman" panose="02020603050405020304" pitchFamily="18" charset="0"/>
              </a:rPr>
              <a:t>O(</a:t>
            </a:r>
            <a:r>
              <a:rPr lang="en-IN" b="0" i="0" dirty="0" err="1">
                <a:effectLst/>
                <a:latin typeface="Times New Roman" panose="02020603050405020304" pitchFamily="18" charset="0"/>
                <a:cs typeface="Times New Roman" panose="02020603050405020304" pitchFamily="18" charset="0"/>
              </a:rPr>
              <a:t>mlogmn</a:t>
            </a:r>
            <a:r>
              <a:rPr lang="en-IN" b="0" i="0" dirty="0">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 Total number of transactions inserted in the tree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 Number of branches in the tree, m=4 for QMT</a:t>
            </a:r>
          </a:p>
          <a:p>
            <a:endParaRPr lang="en-IN" dirty="0"/>
          </a:p>
        </p:txBody>
      </p:sp>
      <p:sp>
        <p:nvSpPr>
          <p:cNvPr id="5" name="TextBox 4">
            <a:extLst>
              <a:ext uri="{FF2B5EF4-FFF2-40B4-BE49-F238E27FC236}">
                <a16:creationId xmlns:a16="http://schemas.microsoft.com/office/drawing/2014/main" id="{CA819CD4-E6F2-A71B-D68C-A43D5E5E55AA}"/>
              </a:ext>
            </a:extLst>
          </p:cNvPr>
          <p:cNvSpPr txBox="1"/>
          <p:nvPr/>
        </p:nvSpPr>
        <p:spPr>
          <a:xfrm>
            <a:off x="2842970" y="6063734"/>
            <a:ext cx="6097554" cy="369332"/>
          </a:xfrm>
          <a:prstGeom prst="rect">
            <a:avLst/>
          </a:prstGeom>
          <a:noFill/>
        </p:spPr>
        <p:txBody>
          <a:bodyPr wrap="square">
            <a:spAutoFit/>
          </a:bodyPr>
          <a:lstStyle/>
          <a:p>
            <a:r>
              <a:rPr lang="en-IN" sz="1800" dirty="0"/>
              <a:t>Fig 6: Quad Merkle Tree</a:t>
            </a:r>
          </a:p>
        </p:txBody>
      </p:sp>
    </p:spTree>
    <p:extLst>
      <p:ext uri="{BB962C8B-B14F-4D97-AF65-F5344CB8AC3E}">
        <p14:creationId xmlns:p14="http://schemas.microsoft.com/office/powerpoint/2010/main" val="1775586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1344A-710E-E4A3-BB20-9AEC7DA28D3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Insertion In Quad Merkle Tree</a:t>
            </a:r>
          </a:p>
        </p:txBody>
      </p:sp>
      <p:pic>
        <p:nvPicPr>
          <p:cNvPr id="9" name="Content Placeholder 8">
            <a:extLst>
              <a:ext uri="{FF2B5EF4-FFF2-40B4-BE49-F238E27FC236}">
                <a16:creationId xmlns:a16="http://schemas.microsoft.com/office/drawing/2014/main" id="{690A28F4-B787-0BF0-DF47-A6D220E55C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2749" y="1781298"/>
            <a:ext cx="7916265" cy="4170033"/>
          </a:xfrm>
        </p:spPr>
      </p:pic>
      <p:sp>
        <p:nvSpPr>
          <p:cNvPr id="4" name="TextBox 3">
            <a:extLst>
              <a:ext uri="{FF2B5EF4-FFF2-40B4-BE49-F238E27FC236}">
                <a16:creationId xmlns:a16="http://schemas.microsoft.com/office/drawing/2014/main" id="{3A5FC73C-F813-85AA-4C10-A8E45C31503B}"/>
              </a:ext>
            </a:extLst>
          </p:cNvPr>
          <p:cNvSpPr txBox="1"/>
          <p:nvPr/>
        </p:nvSpPr>
        <p:spPr>
          <a:xfrm>
            <a:off x="4138763" y="6419828"/>
            <a:ext cx="6097554" cy="369332"/>
          </a:xfrm>
          <a:prstGeom prst="rect">
            <a:avLst/>
          </a:prstGeom>
          <a:noFill/>
        </p:spPr>
        <p:txBody>
          <a:bodyPr wrap="square">
            <a:spAutoFit/>
          </a:bodyPr>
          <a:lstStyle/>
          <a:p>
            <a:r>
              <a:rPr lang="en-IN" sz="1800" dirty="0"/>
              <a:t>Fig 7: Quad Merkle Tree Insertion</a:t>
            </a:r>
          </a:p>
        </p:txBody>
      </p:sp>
    </p:spTree>
    <p:extLst>
      <p:ext uri="{BB962C8B-B14F-4D97-AF65-F5344CB8AC3E}">
        <p14:creationId xmlns:p14="http://schemas.microsoft.com/office/powerpoint/2010/main" val="1802503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2B2E-1BEE-673D-7707-67F445002D1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Verification in Quad Merkle Tree</a:t>
            </a:r>
          </a:p>
        </p:txBody>
      </p:sp>
      <p:pic>
        <p:nvPicPr>
          <p:cNvPr id="9" name="Content Placeholder 8">
            <a:extLst>
              <a:ext uri="{FF2B5EF4-FFF2-40B4-BE49-F238E27FC236}">
                <a16:creationId xmlns:a16="http://schemas.microsoft.com/office/drawing/2014/main" id="{91EF4DC0-F0A8-7703-FEEF-09FCFE4AD3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5926" y="1504992"/>
            <a:ext cx="6834717" cy="4351338"/>
          </a:xfrm>
        </p:spPr>
      </p:pic>
      <p:sp>
        <p:nvSpPr>
          <p:cNvPr id="4" name="TextBox 3">
            <a:extLst>
              <a:ext uri="{FF2B5EF4-FFF2-40B4-BE49-F238E27FC236}">
                <a16:creationId xmlns:a16="http://schemas.microsoft.com/office/drawing/2014/main" id="{F9F7CE32-8E44-8A1C-C8AE-6607B336D2CD}"/>
              </a:ext>
            </a:extLst>
          </p:cNvPr>
          <p:cNvSpPr txBox="1"/>
          <p:nvPr/>
        </p:nvSpPr>
        <p:spPr>
          <a:xfrm>
            <a:off x="3985161" y="6402594"/>
            <a:ext cx="6097554" cy="369332"/>
          </a:xfrm>
          <a:prstGeom prst="rect">
            <a:avLst/>
          </a:prstGeom>
          <a:noFill/>
        </p:spPr>
        <p:txBody>
          <a:bodyPr wrap="square">
            <a:spAutoFit/>
          </a:bodyPr>
          <a:lstStyle/>
          <a:p>
            <a:r>
              <a:rPr lang="en-IN" sz="1800" dirty="0"/>
              <a:t>Fig 8: Quad Merkle Tree Verification</a:t>
            </a:r>
          </a:p>
        </p:txBody>
      </p:sp>
    </p:spTree>
    <p:extLst>
      <p:ext uri="{BB962C8B-B14F-4D97-AF65-F5344CB8AC3E}">
        <p14:creationId xmlns:p14="http://schemas.microsoft.com/office/powerpoint/2010/main" val="33547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723D-C213-09AC-2C74-94AA7B9EBB1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Hybrid Merkle Tree</a:t>
            </a:r>
          </a:p>
        </p:txBody>
      </p:sp>
      <p:sp>
        <p:nvSpPr>
          <p:cNvPr id="3" name="Content Placeholder 2">
            <a:extLst>
              <a:ext uri="{FF2B5EF4-FFF2-40B4-BE49-F238E27FC236}">
                <a16:creationId xmlns:a16="http://schemas.microsoft.com/office/drawing/2014/main" id="{CEF79939-FFE7-806A-655F-0B45D8947BD9}"/>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p:txBody>
      </p:sp>
      <p:sp>
        <p:nvSpPr>
          <p:cNvPr id="12" name="Rectangle 11">
            <a:extLst>
              <a:ext uri="{FF2B5EF4-FFF2-40B4-BE49-F238E27FC236}">
                <a16:creationId xmlns:a16="http://schemas.microsoft.com/office/drawing/2014/main" id="{77413751-3642-FEFA-C969-D22A6555E497}"/>
              </a:ext>
            </a:extLst>
          </p:cNvPr>
          <p:cNvSpPr/>
          <p:nvPr/>
        </p:nvSpPr>
        <p:spPr>
          <a:xfrm>
            <a:off x="6144986" y="4795881"/>
            <a:ext cx="671804" cy="4141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solidFill>
                  <a:schemeClr val="tx1"/>
                </a:solidFill>
              </a:rPr>
              <a:t>H 1-0</a:t>
            </a:r>
          </a:p>
        </p:txBody>
      </p:sp>
      <p:sp>
        <p:nvSpPr>
          <p:cNvPr id="82" name="TextBox 81">
            <a:extLst>
              <a:ext uri="{FF2B5EF4-FFF2-40B4-BE49-F238E27FC236}">
                <a16:creationId xmlns:a16="http://schemas.microsoft.com/office/drawing/2014/main" id="{6FF473BC-50D8-6370-AC68-2983230DB1E8}"/>
              </a:ext>
            </a:extLst>
          </p:cNvPr>
          <p:cNvSpPr txBox="1"/>
          <p:nvPr/>
        </p:nvSpPr>
        <p:spPr>
          <a:xfrm>
            <a:off x="8288977" y="609600"/>
            <a:ext cx="3712523" cy="5355312"/>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latin typeface="Times New Roman" panose="02020603050405020304" pitchFamily="18" charset="0"/>
                <a:cs typeface="Times New Roman" panose="02020603050405020304" pitchFamily="18" charset="0"/>
              </a:rPr>
              <a:t>Time Complexity: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Insertion: 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Verification: O(log3n)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Space Complexity: 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 Total number of transactions</a:t>
            </a:r>
          </a:p>
          <a:p>
            <a:r>
              <a:rPr lang="en-IN" dirty="0">
                <a:latin typeface="Times New Roman" panose="02020603050405020304" pitchFamily="18" charset="0"/>
                <a:cs typeface="Times New Roman" panose="02020603050405020304" pitchFamily="18" charset="0"/>
              </a:rPr>
              <a:t>inserted in the tree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 Number of branches in</a:t>
            </a:r>
          </a:p>
          <a:p>
            <a:r>
              <a:rPr lang="en-IN" dirty="0">
                <a:latin typeface="Times New Roman" panose="02020603050405020304" pitchFamily="18" charset="0"/>
                <a:cs typeface="Times New Roman" panose="02020603050405020304" pitchFamily="18" charset="0"/>
              </a:rPr>
              <a:t> the tree, m=3 for HMT</a:t>
            </a:r>
          </a:p>
          <a:p>
            <a:endParaRPr lang="en-IN" dirty="0"/>
          </a:p>
        </p:txBody>
      </p:sp>
      <p:sp>
        <p:nvSpPr>
          <p:cNvPr id="14" name="TextBox 13">
            <a:extLst>
              <a:ext uri="{FF2B5EF4-FFF2-40B4-BE49-F238E27FC236}">
                <a16:creationId xmlns:a16="http://schemas.microsoft.com/office/drawing/2014/main" id="{E6169A31-D3B1-2A22-3F18-6FE35CD24F53}"/>
              </a:ext>
            </a:extLst>
          </p:cNvPr>
          <p:cNvSpPr txBox="1"/>
          <p:nvPr/>
        </p:nvSpPr>
        <p:spPr>
          <a:xfrm>
            <a:off x="3047223" y="6367813"/>
            <a:ext cx="6097554" cy="369332"/>
          </a:xfrm>
          <a:prstGeom prst="rect">
            <a:avLst/>
          </a:prstGeom>
          <a:noFill/>
        </p:spPr>
        <p:txBody>
          <a:bodyPr wrap="square">
            <a:spAutoFit/>
          </a:bodyPr>
          <a:lstStyle/>
          <a:p>
            <a:r>
              <a:rPr lang="en-IN" sz="1800" dirty="0"/>
              <a:t>Fig 9: Hybrid Merkle Tree</a:t>
            </a:r>
          </a:p>
        </p:txBody>
      </p:sp>
      <p:pic>
        <p:nvPicPr>
          <p:cNvPr id="16" name="Picture 15">
            <a:extLst>
              <a:ext uri="{FF2B5EF4-FFF2-40B4-BE49-F238E27FC236}">
                <a16:creationId xmlns:a16="http://schemas.microsoft.com/office/drawing/2014/main" id="{94D61B1A-5B1B-932A-3C6A-D215A6E7C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499" y="2303813"/>
            <a:ext cx="6097554" cy="3319908"/>
          </a:xfrm>
          <a:prstGeom prst="rect">
            <a:avLst/>
          </a:prstGeom>
        </p:spPr>
      </p:pic>
    </p:spTree>
    <p:extLst>
      <p:ext uri="{BB962C8B-B14F-4D97-AF65-F5344CB8AC3E}">
        <p14:creationId xmlns:p14="http://schemas.microsoft.com/office/powerpoint/2010/main" val="123691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7DCE-6147-F013-D14B-781E9DECF8F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Insertion in Hybrid Merkle Tree</a:t>
            </a:r>
          </a:p>
        </p:txBody>
      </p:sp>
      <p:pic>
        <p:nvPicPr>
          <p:cNvPr id="9" name="Content Placeholder 8">
            <a:extLst>
              <a:ext uri="{FF2B5EF4-FFF2-40B4-BE49-F238E27FC236}">
                <a16:creationId xmlns:a16="http://schemas.microsoft.com/office/drawing/2014/main" id="{82673BA3-17CF-3DAE-9479-607CAB95EB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825625"/>
            <a:ext cx="7091892" cy="4351338"/>
          </a:xfrm>
        </p:spPr>
      </p:pic>
      <p:sp>
        <p:nvSpPr>
          <p:cNvPr id="4" name="TextBox 3">
            <a:extLst>
              <a:ext uri="{FF2B5EF4-FFF2-40B4-BE49-F238E27FC236}">
                <a16:creationId xmlns:a16="http://schemas.microsoft.com/office/drawing/2014/main" id="{547AEA47-A5AE-78C6-FB51-3E0A1A5DFF11}"/>
              </a:ext>
            </a:extLst>
          </p:cNvPr>
          <p:cNvSpPr txBox="1"/>
          <p:nvPr/>
        </p:nvSpPr>
        <p:spPr>
          <a:xfrm>
            <a:off x="4127664" y="6396676"/>
            <a:ext cx="6097554" cy="369332"/>
          </a:xfrm>
          <a:prstGeom prst="rect">
            <a:avLst/>
          </a:prstGeom>
          <a:noFill/>
        </p:spPr>
        <p:txBody>
          <a:bodyPr wrap="square">
            <a:spAutoFit/>
          </a:bodyPr>
          <a:lstStyle/>
          <a:p>
            <a:r>
              <a:rPr lang="en-IN" sz="1800" dirty="0"/>
              <a:t>Fig 10: Hybrid Merkle Tree Insertion</a:t>
            </a:r>
          </a:p>
        </p:txBody>
      </p:sp>
    </p:spTree>
    <p:extLst>
      <p:ext uri="{BB962C8B-B14F-4D97-AF65-F5344CB8AC3E}">
        <p14:creationId xmlns:p14="http://schemas.microsoft.com/office/powerpoint/2010/main" val="270706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926C-9431-CFF5-4CB9-A7D41306CBD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a16="http://schemas.microsoft.com/office/drawing/2014/main" id="{BE1299D5-BF4C-CD46-1262-950A8DC10E4F}"/>
              </a:ext>
            </a:extLst>
          </p:cNvPr>
          <p:cNvSpPr>
            <a:spLocks noGrp="1"/>
          </p:cNvSpPr>
          <p:nvPr>
            <p:ph idx="1"/>
          </p:nvPr>
        </p:nvSpPr>
        <p:spPr>
          <a:xfrm>
            <a:off x="1095578" y="1930400"/>
            <a:ext cx="8825659" cy="4389120"/>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Motivation</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Related Work</a:t>
            </a:r>
          </a:p>
          <a:p>
            <a:r>
              <a:rPr lang="en-IN" dirty="0">
                <a:latin typeface="Times New Roman" panose="02020603050405020304" pitchFamily="18" charset="0"/>
                <a:cs typeface="Times New Roman" panose="02020603050405020304" pitchFamily="18" charset="0"/>
              </a:rPr>
              <a:t>Proposed Work</a:t>
            </a:r>
          </a:p>
          <a:p>
            <a:r>
              <a:rPr lang="en-IN" dirty="0">
                <a:latin typeface="Times New Roman" panose="02020603050405020304" pitchFamily="18" charset="0"/>
                <a:cs typeface="Times New Roman" panose="02020603050405020304" pitchFamily="18" charset="0"/>
              </a:rPr>
              <a:t>Research Gap</a:t>
            </a:r>
          </a:p>
          <a:p>
            <a:r>
              <a:rPr lang="en-IN" dirty="0">
                <a:latin typeface="Times New Roman" panose="02020603050405020304" pitchFamily="18" charset="0"/>
                <a:cs typeface="Times New Roman" panose="02020603050405020304" pitchFamily="18" charset="0"/>
              </a:rPr>
              <a:t>Implementation</a:t>
            </a:r>
          </a:p>
          <a:p>
            <a:pPr lvl="1"/>
            <a:r>
              <a:rPr lang="en-IN" sz="1800" dirty="0">
                <a:latin typeface="Times New Roman" panose="02020603050405020304" pitchFamily="18" charset="0"/>
                <a:cs typeface="Times New Roman" panose="02020603050405020304" pitchFamily="18" charset="0"/>
              </a:rPr>
              <a:t>Insertion and Verification in Sparse Merkle Tree</a:t>
            </a:r>
          </a:p>
          <a:p>
            <a:pPr lvl="1"/>
            <a:r>
              <a:rPr lang="en-IN" sz="1800" dirty="0">
                <a:latin typeface="Times New Roman" panose="02020603050405020304" pitchFamily="18" charset="0"/>
                <a:cs typeface="Times New Roman" panose="02020603050405020304" pitchFamily="18" charset="0"/>
              </a:rPr>
              <a:t>Insertion and verification in Quad Merkle Tree</a:t>
            </a:r>
          </a:p>
          <a:p>
            <a:pPr lvl="1"/>
            <a:r>
              <a:rPr lang="en-IN" sz="1800" dirty="0">
                <a:latin typeface="Times New Roman" panose="02020603050405020304" pitchFamily="18" charset="0"/>
                <a:cs typeface="Times New Roman" panose="02020603050405020304" pitchFamily="18" charset="0"/>
              </a:rPr>
              <a:t>Insertion and Verification in Hybrid Merkle Tree</a:t>
            </a:r>
          </a:p>
          <a:p>
            <a:r>
              <a:rPr lang="en-IN" dirty="0">
                <a:latin typeface="Times New Roman" panose="02020603050405020304" pitchFamily="18" charset="0"/>
                <a:cs typeface="Times New Roman" panose="02020603050405020304" pitchFamily="18" charset="0"/>
              </a:rPr>
              <a:t>Result</a:t>
            </a:r>
          </a:p>
          <a:p>
            <a:r>
              <a:rPr lang="en-IN" dirty="0">
                <a:latin typeface="Times New Roman" panose="02020603050405020304" pitchFamily="18" charset="0"/>
                <a:cs typeface="Times New Roman" panose="02020603050405020304" pitchFamily="18" charset="0"/>
              </a:rPr>
              <a:t>Conclusion</a:t>
            </a:r>
          </a:p>
          <a:p>
            <a:endParaRPr lang="en-IN" sz="1400"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336109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4933-7352-F899-2AEA-009DE5498A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Verification in Hybrid Merkle Tree</a:t>
            </a:r>
          </a:p>
        </p:txBody>
      </p:sp>
      <p:pic>
        <p:nvPicPr>
          <p:cNvPr id="5" name="Content Placeholder 4">
            <a:extLst>
              <a:ext uri="{FF2B5EF4-FFF2-40B4-BE49-F238E27FC236}">
                <a16:creationId xmlns:a16="http://schemas.microsoft.com/office/drawing/2014/main" id="{B06C048F-24BC-35D0-AEA6-DF61501563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525" y="1825625"/>
            <a:ext cx="6701367" cy="4351338"/>
          </a:xfrm>
        </p:spPr>
      </p:pic>
      <p:sp>
        <p:nvSpPr>
          <p:cNvPr id="4" name="TextBox 3">
            <a:extLst>
              <a:ext uri="{FF2B5EF4-FFF2-40B4-BE49-F238E27FC236}">
                <a16:creationId xmlns:a16="http://schemas.microsoft.com/office/drawing/2014/main" id="{E8C456E6-F66D-7463-8DFD-BE939AE5DDC4}"/>
              </a:ext>
            </a:extLst>
          </p:cNvPr>
          <p:cNvSpPr txBox="1"/>
          <p:nvPr/>
        </p:nvSpPr>
        <p:spPr>
          <a:xfrm>
            <a:off x="3605151" y="6464484"/>
            <a:ext cx="6097554" cy="369332"/>
          </a:xfrm>
          <a:prstGeom prst="rect">
            <a:avLst/>
          </a:prstGeom>
          <a:noFill/>
        </p:spPr>
        <p:txBody>
          <a:bodyPr wrap="square">
            <a:spAutoFit/>
          </a:bodyPr>
          <a:lstStyle/>
          <a:p>
            <a:r>
              <a:rPr lang="en-IN" sz="1800" dirty="0"/>
              <a:t>Fig 11: Hybrid Merkle Tree Verification</a:t>
            </a:r>
          </a:p>
        </p:txBody>
      </p:sp>
    </p:spTree>
    <p:extLst>
      <p:ext uri="{BB962C8B-B14F-4D97-AF65-F5344CB8AC3E}">
        <p14:creationId xmlns:p14="http://schemas.microsoft.com/office/powerpoint/2010/main" val="313258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D566-F7E4-F21C-D5D6-9CBF4BFA83A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0A163680-925B-A1D9-1E3D-FA143911652E}"/>
              </a:ext>
            </a:extLst>
          </p:cNvPr>
          <p:cNvSpPr>
            <a:spLocks noGrp="1"/>
          </p:cNvSpPr>
          <p:nvPr>
            <p:ph idx="1"/>
          </p:nvPr>
        </p:nvSpPr>
        <p:spPr>
          <a:xfrm>
            <a:off x="677334" y="1930400"/>
            <a:ext cx="8596668" cy="3880773"/>
          </a:xfrm>
        </p:spPr>
        <p:txBody>
          <a:bodyPr/>
          <a:lstStyle/>
          <a:p>
            <a:r>
              <a:rPr lang="en-IN" dirty="0"/>
              <a:t>Insertion timings for the trees:</a:t>
            </a:r>
          </a:p>
          <a:p>
            <a:pPr lvl="1"/>
            <a:endParaRPr lang="en-IN" dirty="0"/>
          </a:p>
        </p:txBody>
      </p:sp>
      <p:graphicFrame>
        <p:nvGraphicFramePr>
          <p:cNvPr id="4" name="Table 3">
            <a:extLst>
              <a:ext uri="{FF2B5EF4-FFF2-40B4-BE49-F238E27FC236}">
                <a16:creationId xmlns:a16="http://schemas.microsoft.com/office/drawing/2014/main" id="{F65D477A-C131-8E05-26A3-74D8F49FCAF5}"/>
              </a:ext>
            </a:extLst>
          </p:cNvPr>
          <p:cNvGraphicFramePr>
            <a:graphicFrameLocks noGrp="1"/>
          </p:cNvGraphicFramePr>
          <p:nvPr>
            <p:extLst>
              <p:ext uri="{D42A27DB-BD31-4B8C-83A1-F6EECF244321}">
                <p14:modId xmlns:p14="http://schemas.microsoft.com/office/powerpoint/2010/main" val="1670590204"/>
              </p:ext>
            </p:extLst>
          </p:nvPr>
        </p:nvGraphicFramePr>
        <p:xfrm>
          <a:off x="1516537" y="2743200"/>
          <a:ext cx="8978742" cy="3206340"/>
        </p:xfrm>
        <a:graphic>
          <a:graphicData uri="http://schemas.openxmlformats.org/drawingml/2006/table">
            <a:tbl>
              <a:tblPr>
                <a:tableStyleId>{5C22544A-7EE6-4342-B048-85BDC9FD1C3A}</a:tableStyleId>
              </a:tblPr>
              <a:tblGrid>
                <a:gridCol w="3142891">
                  <a:extLst>
                    <a:ext uri="{9D8B030D-6E8A-4147-A177-3AD203B41FA5}">
                      <a16:colId xmlns:a16="http://schemas.microsoft.com/office/drawing/2014/main" val="1233549366"/>
                    </a:ext>
                  </a:extLst>
                </a:gridCol>
                <a:gridCol w="595496">
                  <a:extLst>
                    <a:ext uri="{9D8B030D-6E8A-4147-A177-3AD203B41FA5}">
                      <a16:colId xmlns:a16="http://schemas.microsoft.com/office/drawing/2014/main" val="3442916856"/>
                    </a:ext>
                  </a:extLst>
                </a:gridCol>
                <a:gridCol w="565720">
                  <a:extLst>
                    <a:ext uri="{9D8B030D-6E8A-4147-A177-3AD203B41FA5}">
                      <a16:colId xmlns:a16="http://schemas.microsoft.com/office/drawing/2014/main" val="189905130"/>
                    </a:ext>
                  </a:extLst>
                </a:gridCol>
                <a:gridCol w="704670">
                  <a:extLst>
                    <a:ext uri="{9D8B030D-6E8A-4147-A177-3AD203B41FA5}">
                      <a16:colId xmlns:a16="http://schemas.microsoft.com/office/drawing/2014/main" val="1241503185"/>
                    </a:ext>
                  </a:extLst>
                </a:gridCol>
                <a:gridCol w="793993">
                  <a:extLst>
                    <a:ext uri="{9D8B030D-6E8A-4147-A177-3AD203B41FA5}">
                      <a16:colId xmlns:a16="http://schemas.microsoft.com/office/drawing/2014/main" val="525906530"/>
                    </a:ext>
                  </a:extLst>
                </a:gridCol>
                <a:gridCol w="793993">
                  <a:extLst>
                    <a:ext uri="{9D8B030D-6E8A-4147-A177-3AD203B41FA5}">
                      <a16:colId xmlns:a16="http://schemas.microsoft.com/office/drawing/2014/main" val="114845721"/>
                    </a:ext>
                  </a:extLst>
                </a:gridCol>
                <a:gridCol w="793993">
                  <a:extLst>
                    <a:ext uri="{9D8B030D-6E8A-4147-A177-3AD203B41FA5}">
                      <a16:colId xmlns:a16="http://schemas.microsoft.com/office/drawing/2014/main" val="4193800950"/>
                    </a:ext>
                  </a:extLst>
                </a:gridCol>
                <a:gridCol w="793993">
                  <a:extLst>
                    <a:ext uri="{9D8B030D-6E8A-4147-A177-3AD203B41FA5}">
                      <a16:colId xmlns:a16="http://schemas.microsoft.com/office/drawing/2014/main" val="327894395"/>
                    </a:ext>
                  </a:extLst>
                </a:gridCol>
                <a:gridCol w="793993">
                  <a:extLst>
                    <a:ext uri="{9D8B030D-6E8A-4147-A177-3AD203B41FA5}">
                      <a16:colId xmlns:a16="http://schemas.microsoft.com/office/drawing/2014/main" val="2241577485"/>
                    </a:ext>
                  </a:extLst>
                </a:gridCol>
              </a:tblGrid>
              <a:tr h="320634">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en-IN" sz="1100" u="none" strike="noStrike">
                          <a:effectLst/>
                        </a:rPr>
                        <a:t> TIME TAKEN BY TREES</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5727917"/>
                  </a:ext>
                </a:extLst>
              </a:tr>
              <a:tr h="320634">
                <a:tc>
                  <a:txBody>
                    <a:bodyPr/>
                    <a:lstStyle/>
                    <a:p>
                      <a:pPr algn="l" fontAlgn="b"/>
                      <a:r>
                        <a:rPr lang="en-IN" sz="1100" u="none" strike="noStrike">
                          <a:effectLst/>
                        </a:rPr>
                        <a:t>NUMBER OF INSERTED TRANSACTIONS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SMT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HYBRID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QUAD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1842230"/>
                  </a:ext>
                </a:extLst>
              </a:tr>
              <a:tr h="320634">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7150757"/>
                  </a:ext>
                </a:extLst>
              </a:tr>
              <a:tr h="320634">
                <a:tc>
                  <a:txBody>
                    <a:bodyPr/>
                    <a:lstStyle/>
                    <a:p>
                      <a:pPr algn="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8837781"/>
                  </a:ext>
                </a:extLst>
              </a:tr>
              <a:tr h="320634">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4774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4707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4681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5616861"/>
                  </a:ext>
                </a:extLst>
              </a:tr>
              <a:tr h="320634">
                <a:tc>
                  <a:txBody>
                    <a:bodyPr/>
                    <a:lstStyle/>
                    <a:p>
                      <a:pPr algn="r" fontAlgn="b"/>
                      <a:r>
                        <a:rPr lang="en-IN" sz="1100" u="none" strike="noStrike">
                          <a:effectLst/>
                        </a:rPr>
                        <a:t>150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7977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7970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7827</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5874191"/>
                  </a:ext>
                </a:extLst>
              </a:tr>
              <a:tr h="320634">
                <a:tc>
                  <a:txBody>
                    <a:bodyPr/>
                    <a:lstStyle/>
                    <a:p>
                      <a:pPr algn="r" fontAlgn="b"/>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17812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16872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14786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663266"/>
                  </a:ext>
                </a:extLst>
              </a:tr>
              <a:tr h="320634">
                <a:tc>
                  <a:txBody>
                    <a:bodyPr/>
                    <a:lstStyle/>
                    <a:p>
                      <a:pPr algn="r" fontAlgn="b"/>
                      <a:r>
                        <a:rPr lang="en-IN" sz="1100" u="none" strike="noStrike">
                          <a:effectLst/>
                        </a:rPr>
                        <a:t>500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27752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26982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24916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1185687"/>
                  </a:ext>
                </a:extLst>
              </a:tr>
              <a:tr h="320634">
                <a:tc>
                  <a:txBody>
                    <a:bodyPr/>
                    <a:lstStyle/>
                    <a:p>
                      <a:pPr algn="r" fontAlgn="b"/>
                      <a:r>
                        <a:rPr lang="en-IN" sz="1100" u="none" strike="noStrike">
                          <a:effectLst/>
                        </a:rPr>
                        <a:t>700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40025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38901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38751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9231961"/>
                  </a:ext>
                </a:extLst>
              </a:tr>
              <a:tr h="320634">
                <a:tc>
                  <a:txBody>
                    <a:bodyPr/>
                    <a:lstStyle/>
                    <a:p>
                      <a:pPr algn="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58235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57874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55827</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en-IN" sz="1100" u="none" strike="noStrike" dirty="0">
                          <a:effectLst/>
                        </a:rPr>
                        <a:t>TIMINGS ARE IN MICROSECONDS</a:t>
                      </a:r>
                      <a:endParaRPr lang="en-IN"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16085196"/>
                  </a:ext>
                </a:extLst>
              </a:tr>
            </a:tbl>
          </a:graphicData>
        </a:graphic>
      </p:graphicFrame>
      <p:sp>
        <p:nvSpPr>
          <p:cNvPr id="7" name="TextBox 6">
            <a:extLst>
              <a:ext uri="{FF2B5EF4-FFF2-40B4-BE49-F238E27FC236}">
                <a16:creationId xmlns:a16="http://schemas.microsoft.com/office/drawing/2014/main" id="{75BE4031-1AEB-09D1-C576-D65C563BB096}"/>
              </a:ext>
            </a:extLst>
          </p:cNvPr>
          <p:cNvSpPr txBox="1"/>
          <p:nvPr/>
        </p:nvSpPr>
        <p:spPr>
          <a:xfrm>
            <a:off x="4397725" y="6393008"/>
            <a:ext cx="6097554" cy="369332"/>
          </a:xfrm>
          <a:prstGeom prst="rect">
            <a:avLst/>
          </a:prstGeom>
          <a:noFill/>
        </p:spPr>
        <p:txBody>
          <a:bodyPr wrap="square">
            <a:spAutoFit/>
          </a:bodyPr>
          <a:lstStyle/>
          <a:p>
            <a:r>
              <a:rPr lang="en-IN" sz="1800" dirty="0"/>
              <a:t>Fig 12: Insertion Data of trees</a:t>
            </a:r>
          </a:p>
        </p:txBody>
      </p:sp>
    </p:spTree>
    <p:extLst>
      <p:ext uri="{BB962C8B-B14F-4D97-AF65-F5344CB8AC3E}">
        <p14:creationId xmlns:p14="http://schemas.microsoft.com/office/powerpoint/2010/main" val="1131937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1B60-D844-C267-F455-D98311B2EC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Graphical Representation of above data</a:t>
            </a:r>
          </a:p>
        </p:txBody>
      </p:sp>
      <p:sp>
        <p:nvSpPr>
          <p:cNvPr id="4" name="TextBox 3">
            <a:extLst>
              <a:ext uri="{FF2B5EF4-FFF2-40B4-BE49-F238E27FC236}">
                <a16:creationId xmlns:a16="http://schemas.microsoft.com/office/drawing/2014/main" id="{1B791AC2-3B58-F50D-5479-B002CBC4291D}"/>
              </a:ext>
            </a:extLst>
          </p:cNvPr>
          <p:cNvSpPr txBox="1"/>
          <p:nvPr/>
        </p:nvSpPr>
        <p:spPr>
          <a:xfrm>
            <a:off x="4540828" y="6001562"/>
            <a:ext cx="6097554" cy="369332"/>
          </a:xfrm>
          <a:prstGeom prst="rect">
            <a:avLst/>
          </a:prstGeom>
          <a:noFill/>
        </p:spPr>
        <p:txBody>
          <a:bodyPr wrap="square">
            <a:spAutoFit/>
          </a:bodyPr>
          <a:lstStyle/>
          <a:p>
            <a:r>
              <a:rPr lang="en-IN" sz="1800" dirty="0"/>
              <a:t>Fig </a:t>
            </a:r>
            <a:r>
              <a:rPr lang="en-IN" dirty="0"/>
              <a:t>13</a:t>
            </a:r>
            <a:r>
              <a:rPr lang="en-IN" sz="1800" dirty="0"/>
              <a:t>: Graphs for Insertion</a:t>
            </a:r>
          </a:p>
        </p:txBody>
      </p:sp>
      <p:pic>
        <p:nvPicPr>
          <p:cNvPr id="2050" name="Picture 2">
            <a:extLst>
              <a:ext uri="{FF2B5EF4-FFF2-40B4-BE49-F238E27FC236}">
                <a16:creationId xmlns:a16="http://schemas.microsoft.com/office/drawing/2014/main" id="{23BAFDA5-96B3-1F89-801E-C6633ACA6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19" y="2482544"/>
            <a:ext cx="3638878" cy="28019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37CAFDC-DF48-F80D-ED29-2FE51220E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900" y="2482544"/>
            <a:ext cx="3680199" cy="28429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F06C22C-0EEB-6806-FFF3-679418240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589" y="2482544"/>
            <a:ext cx="3995411" cy="308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70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01CF-3E94-6C55-A457-084F2273424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Comparison of Insertion time of trees</a:t>
            </a:r>
          </a:p>
        </p:txBody>
      </p:sp>
      <p:pic>
        <p:nvPicPr>
          <p:cNvPr id="1026" name="Picture 2">
            <a:extLst>
              <a:ext uri="{FF2B5EF4-FFF2-40B4-BE49-F238E27FC236}">
                <a16:creationId xmlns:a16="http://schemas.microsoft.com/office/drawing/2014/main" id="{743AE216-FE2F-57F2-A9B9-AD36D4E8BB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9028" y="1461984"/>
            <a:ext cx="7193279" cy="43749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233D9C-D4EC-7DD0-C20C-B71A6FAC2C15}"/>
              </a:ext>
            </a:extLst>
          </p:cNvPr>
          <p:cNvSpPr txBox="1"/>
          <p:nvPr/>
        </p:nvSpPr>
        <p:spPr>
          <a:xfrm>
            <a:off x="3352140" y="6319950"/>
            <a:ext cx="6096000" cy="369332"/>
          </a:xfrm>
          <a:prstGeom prst="rect">
            <a:avLst/>
          </a:prstGeom>
          <a:noFill/>
        </p:spPr>
        <p:txBody>
          <a:bodyPr wrap="square">
            <a:spAutoFit/>
          </a:bodyPr>
          <a:lstStyle/>
          <a:p>
            <a:r>
              <a:rPr lang="en-IN" sz="1800" dirty="0"/>
              <a:t>Fig </a:t>
            </a:r>
            <a:r>
              <a:rPr lang="en-IN" dirty="0"/>
              <a:t>14</a:t>
            </a:r>
            <a:r>
              <a:rPr lang="en-IN" sz="1800" dirty="0"/>
              <a:t>: Comparison Graph for Insertion</a:t>
            </a:r>
          </a:p>
        </p:txBody>
      </p:sp>
    </p:spTree>
    <p:extLst>
      <p:ext uri="{BB962C8B-B14F-4D97-AF65-F5344CB8AC3E}">
        <p14:creationId xmlns:p14="http://schemas.microsoft.com/office/powerpoint/2010/main" val="532519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938E-CF57-D697-0BF4-A6DDDAC5407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Height of trees for different inputs</a:t>
            </a:r>
          </a:p>
        </p:txBody>
      </p:sp>
      <p:pic>
        <p:nvPicPr>
          <p:cNvPr id="5" name="Content Placeholder 4">
            <a:extLst>
              <a:ext uri="{FF2B5EF4-FFF2-40B4-BE49-F238E27FC236}">
                <a16:creationId xmlns:a16="http://schemas.microsoft.com/office/drawing/2014/main" id="{BB9385DB-E9B5-287F-7CE3-552CAECEEF87}"/>
              </a:ext>
            </a:extLst>
          </p:cNvPr>
          <p:cNvPicPr>
            <a:picLocks noGrp="1" noChangeAspect="1"/>
          </p:cNvPicPr>
          <p:nvPr>
            <p:ph idx="1"/>
          </p:nvPr>
        </p:nvPicPr>
        <p:blipFill>
          <a:blip r:embed="rId2"/>
          <a:stretch>
            <a:fillRect/>
          </a:stretch>
        </p:blipFill>
        <p:spPr>
          <a:xfrm>
            <a:off x="1838131" y="2833766"/>
            <a:ext cx="7076724" cy="2699288"/>
          </a:xfrm>
        </p:spPr>
      </p:pic>
      <p:sp>
        <p:nvSpPr>
          <p:cNvPr id="7" name="TextBox 6">
            <a:extLst>
              <a:ext uri="{FF2B5EF4-FFF2-40B4-BE49-F238E27FC236}">
                <a16:creationId xmlns:a16="http://schemas.microsoft.com/office/drawing/2014/main" id="{A113300C-95DA-1F31-3690-FE8A1492A43D}"/>
              </a:ext>
            </a:extLst>
          </p:cNvPr>
          <p:cNvSpPr txBox="1"/>
          <p:nvPr/>
        </p:nvSpPr>
        <p:spPr>
          <a:xfrm>
            <a:off x="4891150" y="6248400"/>
            <a:ext cx="6097554" cy="369332"/>
          </a:xfrm>
          <a:prstGeom prst="rect">
            <a:avLst/>
          </a:prstGeom>
          <a:noFill/>
        </p:spPr>
        <p:txBody>
          <a:bodyPr wrap="square">
            <a:spAutoFit/>
          </a:bodyPr>
          <a:lstStyle/>
          <a:p>
            <a:r>
              <a:rPr lang="en-IN" sz="1800" dirty="0"/>
              <a:t>Fig </a:t>
            </a:r>
            <a:r>
              <a:rPr lang="en-IN" dirty="0"/>
              <a:t>15</a:t>
            </a:r>
            <a:r>
              <a:rPr lang="en-IN" sz="1800" dirty="0"/>
              <a:t>: Height of trees</a:t>
            </a:r>
          </a:p>
        </p:txBody>
      </p:sp>
    </p:spTree>
    <p:extLst>
      <p:ext uri="{BB962C8B-B14F-4D97-AF65-F5344CB8AC3E}">
        <p14:creationId xmlns:p14="http://schemas.microsoft.com/office/powerpoint/2010/main" val="3371429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D81-F5AF-73B2-4578-B6726792F18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Graphical Representation of Height </a:t>
            </a:r>
          </a:p>
        </p:txBody>
      </p:sp>
      <p:pic>
        <p:nvPicPr>
          <p:cNvPr id="1026" name="Picture 2">
            <a:extLst>
              <a:ext uri="{FF2B5EF4-FFF2-40B4-BE49-F238E27FC236}">
                <a16:creationId xmlns:a16="http://schemas.microsoft.com/office/drawing/2014/main" id="{E71F627A-D1B9-F5E7-C30D-75A1202AA8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0522" y="2444878"/>
            <a:ext cx="5125853" cy="41499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C662C8-07D8-3362-0C6A-0F2AA191DD57}"/>
              </a:ext>
            </a:extLst>
          </p:cNvPr>
          <p:cNvSpPr txBox="1"/>
          <p:nvPr/>
        </p:nvSpPr>
        <p:spPr>
          <a:xfrm>
            <a:off x="753447" y="6342097"/>
            <a:ext cx="6097554" cy="369332"/>
          </a:xfrm>
          <a:prstGeom prst="rect">
            <a:avLst/>
          </a:prstGeom>
          <a:noFill/>
        </p:spPr>
        <p:txBody>
          <a:bodyPr wrap="square">
            <a:spAutoFit/>
          </a:bodyPr>
          <a:lstStyle/>
          <a:p>
            <a:r>
              <a:rPr lang="en-IN" sz="1800" dirty="0"/>
              <a:t>Fig </a:t>
            </a:r>
            <a:r>
              <a:rPr lang="en-IN" dirty="0"/>
              <a:t>15</a:t>
            </a:r>
            <a:r>
              <a:rPr lang="en-IN" sz="1800" dirty="0"/>
              <a:t>: Graphs for Heights</a:t>
            </a:r>
          </a:p>
        </p:txBody>
      </p:sp>
    </p:spTree>
    <p:extLst>
      <p:ext uri="{BB962C8B-B14F-4D97-AF65-F5344CB8AC3E}">
        <p14:creationId xmlns:p14="http://schemas.microsoft.com/office/powerpoint/2010/main" val="1297769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3CCF-C880-125A-3CEB-7FF23018DEFA}"/>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5F5FB3D-7356-A798-48CA-E4C083FE514F}"/>
              </a:ext>
            </a:extLst>
          </p:cNvPr>
          <p:cNvSpPr>
            <a:spLocks noGrp="1"/>
          </p:cNvSpPr>
          <p:nvPr>
            <p:ph idx="1"/>
          </p:nvPr>
        </p:nvSpPr>
        <p:spPr>
          <a:xfrm>
            <a:off x="677334" y="1246909"/>
            <a:ext cx="8596668" cy="4794453"/>
          </a:xfrm>
        </p:spPr>
        <p:txBody>
          <a:bodyPr/>
          <a:lstStyle/>
          <a:p>
            <a:r>
              <a:rPr lang="en-IN" dirty="0"/>
              <a:t>Verification timings for the trees: </a:t>
            </a:r>
          </a:p>
          <a:p>
            <a:endParaRPr lang="en-IN" dirty="0"/>
          </a:p>
        </p:txBody>
      </p:sp>
      <p:graphicFrame>
        <p:nvGraphicFramePr>
          <p:cNvPr id="8" name="Table 7">
            <a:extLst>
              <a:ext uri="{FF2B5EF4-FFF2-40B4-BE49-F238E27FC236}">
                <a16:creationId xmlns:a16="http://schemas.microsoft.com/office/drawing/2014/main" id="{9FA5C212-180A-EC0C-9E29-624113DB87A7}"/>
              </a:ext>
            </a:extLst>
          </p:cNvPr>
          <p:cNvGraphicFramePr>
            <a:graphicFrameLocks noGrp="1"/>
          </p:cNvGraphicFramePr>
          <p:nvPr>
            <p:extLst>
              <p:ext uri="{D42A27DB-BD31-4B8C-83A1-F6EECF244321}">
                <p14:modId xmlns:p14="http://schemas.microsoft.com/office/powerpoint/2010/main" val="3145504793"/>
              </p:ext>
            </p:extLst>
          </p:nvPr>
        </p:nvGraphicFramePr>
        <p:xfrm>
          <a:off x="1239557" y="1930400"/>
          <a:ext cx="8700089" cy="3988791"/>
        </p:xfrm>
        <a:graphic>
          <a:graphicData uri="http://schemas.openxmlformats.org/drawingml/2006/table">
            <a:tbl>
              <a:tblPr>
                <a:tableStyleId>{5C22544A-7EE6-4342-B048-85BDC9FD1C3A}</a:tableStyleId>
              </a:tblPr>
              <a:tblGrid>
                <a:gridCol w="2894951">
                  <a:extLst>
                    <a:ext uri="{9D8B030D-6E8A-4147-A177-3AD203B41FA5}">
                      <a16:colId xmlns:a16="http://schemas.microsoft.com/office/drawing/2014/main" val="1834822197"/>
                    </a:ext>
                  </a:extLst>
                </a:gridCol>
                <a:gridCol w="685646">
                  <a:extLst>
                    <a:ext uri="{9D8B030D-6E8A-4147-A177-3AD203B41FA5}">
                      <a16:colId xmlns:a16="http://schemas.microsoft.com/office/drawing/2014/main" val="4290984047"/>
                    </a:ext>
                  </a:extLst>
                </a:gridCol>
                <a:gridCol w="668236">
                  <a:extLst>
                    <a:ext uri="{9D8B030D-6E8A-4147-A177-3AD203B41FA5}">
                      <a16:colId xmlns:a16="http://schemas.microsoft.com/office/drawing/2014/main" val="2147545935"/>
                    </a:ext>
                  </a:extLst>
                </a:gridCol>
                <a:gridCol w="794476">
                  <a:extLst>
                    <a:ext uri="{9D8B030D-6E8A-4147-A177-3AD203B41FA5}">
                      <a16:colId xmlns:a16="http://schemas.microsoft.com/office/drawing/2014/main" val="2609689088"/>
                    </a:ext>
                  </a:extLst>
                </a:gridCol>
                <a:gridCol w="731356">
                  <a:extLst>
                    <a:ext uri="{9D8B030D-6E8A-4147-A177-3AD203B41FA5}">
                      <a16:colId xmlns:a16="http://schemas.microsoft.com/office/drawing/2014/main" val="3097856282"/>
                    </a:ext>
                  </a:extLst>
                </a:gridCol>
                <a:gridCol w="731356">
                  <a:extLst>
                    <a:ext uri="{9D8B030D-6E8A-4147-A177-3AD203B41FA5}">
                      <a16:colId xmlns:a16="http://schemas.microsoft.com/office/drawing/2014/main" val="2728264965"/>
                    </a:ext>
                  </a:extLst>
                </a:gridCol>
                <a:gridCol w="731356">
                  <a:extLst>
                    <a:ext uri="{9D8B030D-6E8A-4147-A177-3AD203B41FA5}">
                      <a16:colId xmlns:a16="http://schemas.microsoft.com/office/drawing/2014/main" val="1654159516"/>
                    </a:ext>
                  </a:extLst>
                </a:gridCol>
                <a:gridCol w="731356">
                  <a:extLst>
                    <a:ext uri="{9D8B030D-6E8A-4147-A177-3AD203B41FA5}">
                      <a16:colId xmlns:a16="http://schemas.microsoft.com/office/drawing/2014/main" val="2373637107"/>
                    </a:ext>
                  </a:extLst>
                </a:gridCol>
                <a:gridCol w="731356">
                  <a:extLst>
                    <a:ext uri="{9D8B030D-6E8A-4147-A177-3AD203B41FA5}">
                      <a16:colId xmlns:a16="http://schemas.microsoft.com/office/drawing/2014/main" val="3094814142"/>
                    </a:ext>
                  </a:extLst>
                </a:gridCol>
              </a:tblGrid>
              <a:tr h="443199">
                <a:tc>
                  <a:txBody>
                    <a:bodyPr/>
                    <a:lstStyle/>
                    <a:p>
                      <a:pPr algn="l" fontAlgn="b"/>
                      <a:r>
                        <a:rPr lang="en-US" sz="1100" u="none" strike="noStrike">
                          <a:effectLst/>
                        </a:rPr>
                        <a:t>NUMBER OF TRANSACTIONS TO VERIFY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SMT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HYBRID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QUAD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3328043"/>
                  </a:ext>
                </a:extLst>
              </a:tr>
              <a:tr h="443199">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6685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9171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20675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9769052"/>
                  </a:ext>
                </a:extLst>
              </a:tr>
              <a:tr h="443199">
                <a:tc>
                  <a:txBody>
                    <a:bodyPr/>
                    <a:lstStyle/>
                    <a:p>
                      <a:pPr algn="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12159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23089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64329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9240915"/>
                  </a:ext>
                </a:extLst>
              </a:tr>
              <a:tr h="443199">
                <a:tc>
                  <a:txBody>
                    <a:bodyPr/>
                    <a:lstStyle/>
                    <a:p>
                      <a:pPr algn="r" fontAlgn="b"/>
                      <a:r>
                        <a:rPr lang="en-IN" sz="1100" u="none" strike="noStrike" dirty="0">
                          <a:effectLst/>
                        </a:rPr>
                        <a:t>100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27806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79688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193064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3378981"/>
                  </a:ext>
                </a:extLst>
              </a:tr>
              <a:tr h="443199">
                <a:tc>
                  <a:txBody>
                    <a:bodyPr/>
                    <a:lstStyle/>
                    <a:p>
                      <a:pPr algn="r" fontAlgn="b"/>
                      <a:r>
                        <a:rPr lang="en-IN" sz="1100" u="none" strike="noStrike">
                          <a:effectLst/>
                        </a:rPr>
                        <a:t>150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32426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104021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302984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8681450"/>
                  </a:ext>
                </a:extLst>
              </a:tr>
              <a:tr h="443199">
                <a:tc>
                  <a:txBody>
                    <a:bodyPr/>
                    <a:lstStyle/>
                    <a:p>
                      <a:pPr algn="r" fontAlgn="b"/>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43286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134007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370781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8819655"/>
                  </a:ext>
                </a:extLst>
              </a:tr>
              <a:tr h="443199">
                <a:tc>
                  <a:txBody>
                    <a:bodyPr/>
                    <a:lstStyle/>
                    <a:p>
                      <a:pPr algn="r" fontAlgn="b"/>
                      <a:r>
                        <a:rPr lang="en-IN" sz="1100" u="none" strike="noStrike">
                          <a:effectLst/>
                        </a:rPr>
                        <a:t>500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115215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300680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854827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67479231"/>
                  </a:ext>
                </a:extLst>
              </a:tr>
              <a:tr h="443199">
                <a:tc>
                  <a:txBody>
                    <a:bodyPr/>
                    <a:lstStyle/>
                    <a:p>
                      <a:pPr algn="r" fontAlgn="b"/>
                      <a:r>
                        <a:rPr lang="en-IN" sz="1100" u="none" strike="noStrike">
                          <a:effectLst/>
                        </a:rPr>
                        <a:t>700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142105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445188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1317996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en-IN" sz="1100" u="none" strike="noStrike">
                          <a:effectLst/>
                        </a:rPr>
                        <a:t>TIMINGS ARE IN MICROSECONDS</a:t>
                      </a:r>
                      <a:endParaRPr lang="en-IN"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88074636"/>
                  </a:ext>
                </a:extLst>
              </a:tr>
              <a:tr h="443199">
                <a:tc>
                  <a:txBody>
                    <a:bodyPr/>
                    <a:lstStyle/>
                    <a:p>
                      <a:pPr algn="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200918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602729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1934006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0540784"/>
                  </a:ext>
                </a:extLst>
              </a:tr>
            </a:tbl>
          </a:graphicData>
        </a:graphic>
      </p:graphicFrame>
      <p:sp>
        <p:nvSpPr>
          <p:cNvPr id="5" name="TextBox 4">
            <a:extLst>
              <a:ext uri="{FF2B5EF4-FFF2-40B4-BE49-F238E27FC236}">
                <a16:creationId xmlns:a16="http://schemas.microsoft.com/office/drawing/2014/main" id="{47B66871-430F-94AB-A793-3EFC7B114828}"/>
              </a:ext>
            </a:extLst>
          </p:cNvPr>
          <p:cNvSpPr txBox="1"/>
          <p:nvPr/>
        </p:nvSpPr>
        <p:spPr>
          <a:xfrm>
            <a:off x="4203965" y="6328531"/>
            <a:ext cx="6097554" cy="369332"/>
          </a:xfrm>
          <a:prstGeom prst="rect">
            <a:avLst/>
          </a:prstGeom>
          <a:noFill/>
        </p:spPr>
        <p:txBody>
          <a:bodyPr wrap="square">
            <a:spAutoFit/>
          </a:bodyPr>
          <a:lstStyle/>
          <a:p>
            <a:r>
              <a:rPr lang="en-IN" sz="1800" dirty="0"/>
              <a:t>Fig 17: Verification Data of trees</a:t>
            </a:r>
          </a:p>
        </p:txBody>
      </p:sp>
    </p:spTree>
    <p:extLst>
      <p:ext uri="{BB962C8B-B14F-4D97-AF65-F5344CB8AC3E}">
        <p14:creationId xmlns:p14="http://schemas.microsoft.com/office/powerpoint/2010/main" val="4212856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00C-A900-171B-BC5D-7DEBB21E6FFD}"/>
              </a:ext>
            </a:extLst>
          </p:cNvPr>
          <p:cNvSpPr>
            <a:spLocks noGrp="1"/>
          </p:cNvSpPr>
          <p:nvPr>
            <p:ph type="title"/>
          </p:nvPr>
        </p:nvSpPr>
        <p:spPr/>
        <p:txBody>
          <a:bodyPr/>
          <a:lstStyle/>
          <a:p>
            <a:r>
              <a:rPr lang="en-IN"/>
              <a:t>Graphical Representation of above data</a:t>
            </a:r>
          </a:p>
        </p:txBody>
      </p:sp>
      <p:pic>
        <p:nvPicPr>
          <p:cNvPr id="4" name="Content Placeholder 3">
            <a:extLst>
              <a:ext uri="{FF2B5EF4-FFF2-40B4-BE49-F238E27FC236}">
                <a16:creationId xmlns:a16="http://schemas.microsoft.com/office/drawing/2014/main" id="{F71BC5F9-9FF5-51F3-F6E8-0AD1E6901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985" y="2214620"/>
            <a:ext cx="3647839" cy="27801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49E0521-0550-CD37-EBB4-2A9AC0D41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503" y="2316792"/>
            <a:ext cx="3645016" cy="2678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1424670-8D10-F348-C4B6-BE3B0D61B0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8498" y="2316792"/>
            <a:ext cx="3393111" cy="2681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20DC1F5-80B5-4D21-1F6B-5E89E41F1A04}"/>
              </a:ext>
            </a:extLst>
          </p:cNvPr>
          <p:cNvSpPr txBox="1"/>
          <p:nvPr/>
        </p:nvSpPr>
        <p:spPr>
          <a:xfrm>
            <a:off x="4261758" y="5436237"/>
            <a:ext cx="6097554" cy="369332"/>
          </a:xfrm>
          <a:prstGeom prst="rect">
            <a:avLst/>
          </a:prstGeom>
          <a:noFill/>
        </p:spPr>
        <p:txBody>
          <a:bodyPr wrap="square">
            <a:spAutoFit/>
          </a:bodyPr>
          <a:lstStyle/>
          <a:p>
            <a:r>
              <a:rPr lang="en-IN" sz="1800" dirty="0"/>
              <a:t>Fig </a:t>
            </a:r>
            <a:r>
              <a:rPr lang="en-IN" dirty="0"/>
              <a:t>18</a:t>
            </a:r>
            <a:r>
              <a:rPr lang="en-IN" sz="1800" dirty="0"/>
              <a:t>: Graphs for Verification</a:t>
            </a:r>
          </a:p>
        </p:txBody>
      </p:sp>
    </p:spTree>
    <p:extLst>
      <p:ext uri="{BB962C8B-B14F-4D97-AF65-F5344CB8AC3E}">
        <p14:creationId xmlns:p14="http://schemas.microsoft.com/office/powerpoint/2010/main" val="3282316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AA70-C1CC-159A-F68D-C11A81D4EBBF}"/>
              </a:ext>
            </a:extLst>
          </p:cNvPr>
          <p:cNvSpPr>
            <a:spLocks noGrp="1"/>
          </p:cNvSpPr>
          <p:nvPr>
            <p:ph type="title"/>
          </p:nvPr>
        </p:nvSpPr>
        <p:spPr>
          <a:xfrm>
            <a:off x="1154954" y="973668"/>
            <a:ext cx="9491275" cy="706964"/>
          </a:xfrm>
        </p:spPr>
        <p:txBody>
          <a:bodyPr/>
          <a:lstStyle/>
          <a:p>
            <a:r>
              <a:rPr lang="en-IN" dirty="0"/>
              <a:t>Comparison of Verification time of trees</a:t>
            </a:r>
          </a:p>
        </p:txBody>
      </p:sp>
      <p:pic>
        <p:nvPicPr>
          <p:cNvPr id="2050" name="Picture 2">
            <a:extLst>
              <a:ext uri="{FF2B5EF4-FFF2-40B4-BE49-F238E27FC236}">
                <a16:creationId xmlns:a16="http://schemas.microsoft.com/office/drawing/2014/main" id="{AD9A4FC8-57C9-8552-C1C0-638C810F73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1850" y="1872411"/>
            <a:ext cx="7696530" cy="41773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E7D4E7-47F0-CC44-29D9-C204E2830CDA}"/>
              </a:ext>
            </a:extLst>
          </p:cNvPr>
          <p:cNvSpPr txBox="1"/>
          <p:nvPr/>
        </p:nvSpPr>
        <p:spPr>
          <a:xfrm>
            <a:off x="3373255" y="6241534"/>
            <a:ext cx="6096000" cy="369332"/>
          </a:xfrm>
          <a:prstGeom prst="rect">
            <a:avLst/>
          </a:prstGeom>
          <a:noFill/>
        </p:spPr>
        <p:txBody>
          <a:bodyPr wrap="square">
            <a:spAutoFit/>
          </a:bodyPr>
          <a:lstStyle/>
          <a:p>
            <a:r>
              <a:rPr lang="en-IN" sz="1800" dirty="0"/>
              <a:t>Fig </a:t>
            </a:r>
            <a:r>
              <a:rPr lang="en-IN" dirty="0"/>
              <a:t>19</a:t>
            </a:r>
            <a:r>
              <a:rPr lang="en-IN" sz="1800" dirty="0"/>
              <a:t>: Comparison Graph for Verification</a:t>
            </a:r>
          </a:p>
        </p:txBody>
      </p:sp>
    </p:spTree>
    <p:extLst>
      <p:ext uri="{BB962C8B-B14F-4D97-AF65-F5344CB8AC3E}">
        <p14:creationId xmlns:p14="http://schemas.microsoft.com/office/powerpoint/2010/main" val="3439672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D10A-A5F5-9636-2815-A82054E76280}"/>
              </a:ext>
            </a:extLst>
          </p:cNvPr>
          <p:cNvSpPr>
            <a:spLocks noGrp="1"/>
          </p:cNvSpPr>
          <p:nvPr>
            <p:ph type="title"/>
          </p:nvPr>
        </p:nvSpPr>
        <p:spPr/>
        <p:txBody>
          <a:bodyPr/>
          <a:lstStyle/>
          <a:p>
            <a:r>
              <a:rPr lang="en-IN" dirty="0"/>
              <a:t>Initialization Phase</a:t>
            </a:r>
          </a:p>
        </p:txBody>
      </p:sp>
      <p:sp>
        <p:nvSpPr>
          <p:cNvPr id="5" name="TextBox 4">
            <a:extLst>
              <a:ext uri="{FF2B5EF4-FFF2-40B4-BE49-F238E27FC236}">
                <a16:creationId xmlns:a16="http://schemas.microsoft.com/office/drawing/2014/main" id="{6090CC95-4414-8266-EF1B-BB9262EB632B}"/>
              </a:ext>
            </a:extLst>
          </p:cNvPr>
          <p:cNvSpPr txBox="1"/>
          <p:nvPr/>
        </p:nvSpPr>
        <p:spPr>
          <a:xfrm>
            <a:off x="1222524" y="6145896"/>
            <a:ext cx="6097554" cy="369332"/>
          </a:xfrm>
          <a:prstGeom prst="rect">
            <a:avLst/>
          </a:prstGeom>
          <a:noFill/>
        </p:spPr>
        <p:txBody>
          <a:bodyPr wrap="square">
            <a:spAutoFit/>
          </a:bodyPr>
          <a:lstStyle/>
          <a:p>
            <a:r>
              <a:rPr lang="en-IN" sz="1800" dirty="0"/>
              <a:t>Fig 20:</a:t>
            </a:r>
            <a:r>
              <a:rPr lang="en-US" dirty="0"/>
              <a:t> The process of initialization phase </a:t>
            </a:r>
            <a:endParaRPr lang="en-IN" sz="1800" dirty="0"/>
          </a:p>
        </p:txBody>
      </p:sp>
      <p:sp>
        <p:nvSpPr>
          <p:cNvPr id="9" name="TextBox 8">
            <a:extLst>
              <a:ext uri="{FF2B5EF4-FFF2-40B4-BE49-F238E27FC236}">
                <a16:creationId xmlns:a16="http://schemas.microsoft.com/office/drawing/2014/main" id="{9D23B724-DEFE-3788-C592-B788645EE78E}"/>
              </a:ext>
            </a:extLst>
          </p:cNvPr>
          <p:cNvSpPr txBox="1"/>
          <p:nvPr/>
        </p:nvSpPr>
        <p:spPr>
          <a:xfrm>
            <a:off x="7148945" y="609600"/>
            <a:ext cx="4852555" cy="4524315"/>
          </a:xfrm>
          <a:prstGeom prst="rect">
            <a:avLst/>
          </a:prstGeom>
          <a:noFill/>
        </p:spPr>
        <p:txBody>
          <a:bodyPr wrap="square" rtlCol="0">
            <a:spAutoFit/>
          </a:bodyPr>
          <a:lstStyle/>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Slice the data file</a:t>
            </a:r>
          </a:p>
          <a:p>
            <a:pPr marL="342900" indent="-342900">
              <a:buAutoNum type="arabicPeriod"/>
            </a:pPr>
            <a:r>
              <a:rPr lang="en-IN" dirty="0">
                <a:latin typeface="Times New Roman" panose="02020603050405020304" pitchFamily="18" charset="0"/>
                <a:cs typeface="Times New Roman" panose="02020603050405020304" pitchFamily="18" charset="0"/>
              </a:rPr>
              <a:t>Calculate the data hash and generate the Merkle hash tree.</a:t>
            </a:r>
          </a:p>
          <a:p>
            <a:pPr marL="342900" indent="-342900">
              <a:buAutoNum type="arabicPeriod"/>
            </a:pPr>
            <a:r>
              <a:rPr lang="en-IN" dirty="0">
                <a:latin typeface="Times New Roman" panose="02020603050405020304" pitchFamily="18" charset="0"/>
                <a:cs typeface="Times New Roman" panose="02020603050405020304" pitchFamily="18" charset="0"/>
              </a:rPr>
              <a:t>Send Merkle hash tree root .</a:t>
            </a:r>
          </a:p>
          <a:p>
            <a:pPr marL="342900" indent="-342900">
              <a:buAutoNum type="arabicPeriod"/>
            </a:pPr>
            <a:r>
              <a:rPr lang="en-IN" dirty="0">
                <a:latin typeface="Times New Roman" panose="02020603050405020304" pitchFamily="18" charset="0"/>
                <a:cs typeface="Times New Roman" panose="02020603050405020304" pitchFamily="18" charset="0"/>
              </a:rPr>
              <a:t>Encrypted data files and Merkle hash trees.</a:t>
            </a:r>
          </a:p>
          <a:p>
            <a:pPr marL="342900" indent="-342900">
              <a:buAutoNum type="arabicPeriod"/>
            </a:pPr>
            <a:r>
              <a:rPr lang="en-IN" dirty="0">
                <a:latin typeface="Times New Roman" panose="02020603050405020304" pitchFamily="18" charset="0"/>
                <a:cs typeface="Times New Roman" panose="02020603050405020304" pitchFamily="18" charset="0"/>
              </a:rPr>
              <a:t>Verify data file integrity</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174516C9-F49F-BDA9-7EBA-87D542EA7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880" y="1425038"/>
            <a:ext cx="5943600" cy="4465123"/>
          </a:xfrm>
          <a:prstGeom prst="rect">
            <a:avLst/>
          </a:prstGeom>
        </p:spPr>
      </p:pic>
    </p:spTree>
    <p:extLst>
      <p:ext uri="{BB962C8B-B14F-4D97-AF65-F5344CB8AC3E}">
        <p14:creationId xmlns:p14="http://schemas.microsoft.com/office/powerpoint/2010/main" val="390887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F76F-A2A6-DD63-0804-861947F6A71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B785C46-6F30-1F36-F082-7B25E7B96940}"/>
              </a:ext>
            </a:extLst>
          </p:cNvPr>
          <p:cNvSpPr>
            <a:spLocks noGrp="1"/>
          </p:cNvSpPr>
          <p:nvPr>
            <p:ph idx="1"/>
          </p:nvPr>
        </p:nvSpPr>
        <p:spPr>
          <a:xfrm>
            <a:off x="677334" y="2160589"/>
            <a:ext cx="8596668" cy="4087811"/>
          </a:xfrm>
        </p:spPr>
        <p:txBody>
          <a:bodyPr>
            <a:normAutofit fontScale="92500" lnSpcReduction="20000"/>
          </a:bodyPr>
          <a:lstStyle/>
          <a:p>
            <a:pPr>
              <a:lnSpc>
                <a:spcPct val="150000"/>
              </a:lnSpc>
            </a:pPr>
            <a:r>
              <a:rPr lang="en-US" dirty="0">
                <a:latin typeface="Times New Roman" panose="02020603050405020304" pitchFamily="18" charset="0"/>
                <a:cs typeface="Times New Roman" panose="02020603050405020304" pitchFamily="18" charset="0"/>
              </a:rPr>
              <a:t>In 2019, Capital One, a major US bank, experienced a data breach where the personal information of over 100 million customers was compromised due to a vulnerability in the bank's cloud infrastructure.</a:t>
            </a:r>
          </a:p>
          <a:p>
            <a:pPr>
              <a:lnSpc>
                <a:spcPct val="150000"/>
              </a:lnSpc>
            </a:pPr>
            <a:r>
              <a:rPr lang="en-US" dirty="0">
                <a:latin typeface="Times New Roman" panose="02020603050405020304" pitchFamily="18" charset="0"/>
                <a:cs typeface="Times New Roman" panose="02020603050405020304" pitchFamily="18" charset="0"/>
              </a:rPr>
              <a:t>Data integrity audit schemes have become an essential component of information security</a:t>
            </a:r>
          </a:p>
          <a:p>
            <a:pPr>
              <a:lnSpc>
                <a:spcPct val="150000"/>
              </a:lnSpc>
            </a:pPr>
            <a:r>
              <a:rPr lang="en-US" dirty="0">
                <a:latin typeface="Times New Roman" panose="02020603050405020304" pitchFamily="18" charset="0"/>
                <a:cs typeface="Times New Roman" panose="02020603050405020304" pitchFamily="18" charset="0"/>
              </a:rPr>
              <a:t>Merkle tree and blockchain technology have emerged as potential solutions for maintaining data integrity</a:t>
            </a:r>
          </a:p>
          <a:p>
            <a:pPr>
              <a:lnSpc>
                <a:spcPct val="150000"/>
              </a:lnSpc>
            </a:pPr>
            <a:r>
              <a:rPr lang="en-US" dirty="0">
                <a:latin typeface="Times New Roman" panose="02020603050405020304" pitchFamily="18" charset="0"/>
                <a:cs typeface="Times New Roman" panose="02020603050405020304" pitchFamily="18" charset="0"/>
              </a:rPr>
              <a:t>The combination of Merkle trees and blockchain can provide a powerful solution for data integrity audit schemes</a:t>
            </a:r>
          </a:p>
          <a:p>
            <a:pPr>
              <a:lnSpc>
                <a:spcPct val="150000"/>
              </a:lnSpc>
            </a:pPr>
            <a:r>
              <a:rPr lang="en-US" dirty="0">
                <a:latin typeface="Times New Roman" panose="02020603050405020304" pitchFamily="18" charset="0"/>
                <a:cs typeface="Times New Roman" panose="02020603050405020304" pitchFamily="18" charset="0"/>
              </a:rPr>
              <a:t>In this paper, we propose a data integrity audit scheme based on Merkle trees and blockchain technology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116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9D6D-11E3-33C6-486E-2358F223DE75}"/>
              </a:ext>
            </a:extLst>
          </p:cNvPr>
          <p:cNvSpPr>
            <a:spLocks noGrp="1"/>
          </p:cNvSpPr>
          <p:nvPr>
            <p:ph type="title"/>
          </p:nvPr>
        </p:nvSpPr>
        <p:spPr/>
        <p:txBody>
          <a:bodyPr/>
          <a:lstStyle/>
          <a:p>
            <a:r>
              <a:rPr lang="en-IN" dirty="0"/>
              <a:t>Verification Phase</a:t>
            </a:r>
          </a:p>
        </p:txBody>
      </p:sp>
      <p:sp>
        <p:nvSpPr>
          <p:cNvPr id="5" name="TextBox 4">
            <a:extLst>
              <a:ext uri="{FF2B5EF4-FFF2-40B4-BE49-F238E27FC236}">
                <a16:creationId xmlns:a16="http://schemas.microsoft.com/office/drawing/2014/main" id="{123C858E-669E-EAFC-875F-79A68C789BD1}"/>
              </a:ext>
            </a:extLst>
          </p:cNvPr>
          <p:cNvSpPr txBox="1"/>
          <p:nvPr/>
        </p:nvSpPr>
        <p:spPr>
          <a:xfrm>
            <a:off x="1179263" y="6248400"/>
            <a:ext cx="6097554" cy="369332"/>
          </a:xfrm>
          <a:prstGeom prst="rect">
            <a:avLst/>
          </a:prstGeom>
          <a:noFill/>
        </p:spPr>
        <p:txBody>
          <a:bodyPr wrap="square">
            <a:spAutoFit/>
          </a:bodyPr>
          <a:lstStyle/>
          <a:p>
            <a:r>
              <a:rPr lang="en-US" dirty="0"/>
              <a:t>Fig 21: The process of verification phase </a:t>
            </a:r>
            <a:endParaRPr lang="en-IN" dirty="0"/>
          </a:p>
        </p:txBody>
      </p:sp>
      <p:pic>
        <p:nvPicPr>
          <p:cNvPr id="6" name="Picture 5">
            <a:extLst>
              <a:ext uri="{FF2B5EF4-FFF2-40B4-BE49-F238E27FC236}">
                <a16:creationId xmlns:a16="http://schemas.microsoft.com/office/drawing/2014/main" id="{6B6215D7-5483-C1EB-DD48-202F3D11C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73" y="1413164"/>
            <a:ext cx="6097554" cy="4548249"/>
          </a:xfrm>
          <a:prstGeom prst="rect">
            <a:avLst/>
          </a:prstGeom>
        </p:spPr>
      </p:pic>
      <p:sp>
        <p:nvSpPr>
          <p:cNvPr id="7" name="TextBox 6">
            <a:extLst>
              <a:ext uri="{FF2B5EF4-FFF2-40B4-BE49-F238E27FC236}">
                <a16:creationId xmlns:a16="http://schemas.microsoft.com/office/drawing/2014/main" id="{0D318406-B133-D192-89B4-27200A20D7A0}"/>
              </a:ext>
            </a:extLst>
          </p:cNvPr>
          <p:cNvSpPr txBox="1"/>
          <p:nvPr/>
        </p:nvSpPr>
        <p:spPr>
          <a:xfrm>
            <a:off x="7148945" y="609600"/>
            <a:ext cx="4852555" cy="5078313"/>
          </a:xfrm>
          <a:prstGeom prst="rect">
            <a:avLst/>
          </a:prstGeom>
          <a:noFill/>
        </p:spPr>
        <p:txBody>
          <a:bodyPr wrap="square" rtlCol="0">
            <a:spAutoFit/>
          </a:bodyPr>
          <a:lstStyle/>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latin typeface="Times New Roman" panose="02020603050405020304" pitchFamily="18" charset="0"/>
                <a:cs typeface="Times New Roman" panose="02020603050405020304" pitchFamily="18" charset="0"/>
              </a:rPr>
              <a:t>Generate audit query </a:t>
            </a:r>
            <a:r>
              <a:rPr lang="en-IN" dirty="0" err="1">
                <a:latin typeface="Times New Roman" panose="02020603050405020304" pitchFamily="18" charset="0"/>
                <a:cs typeface="Times New Roman" panose="02020603050405020304" pitchFamily="18" charset="0"/>
              </a:rPr>
              <a:t>chal</a:t>
            </a:r>
            <a:r>
              <a:rPr lang="en-IN" dirty="0">
                <a:latin typeface="Times New Roman" panose="02020603050405020304" pitchFamily="18" charset="0"/>
                <a:cs typeface="Times New Roman" panose="02020603050405020304" pitchFamily="18" charset="0"/>
              </a:rPr>
              <a:t>.</a:t>
            </a:r>
          </a:p>
          <a:p>
            <a:pPr marL="342900" indent="-342900">
              <a:buAutoNum type="arabicPeriod"/>
            </a:pPr>
            <a:r>
              <a:rPr lang="en-IN" dirty="0">
                <a:latin typeface="Times New Roman" panose="02020603050405020304" pitchFamily="18" charset="0"/>
                <a:cs typeface="Times New Roman" panose="02020603050405020304" pitchFamily="18" charset="0"/>
              </a:rPr>
              <a:t>Send </a:t>
            </a:r>
            <a:r>
              <a:rPr lang="en-IN" dirty="0" err="1">
                <a:latin typeface="Times New Roman" panose="02020603050405020304" pitchFamily="18" charset="0"/>
                <a:cs typeface="Times New Roman" panose="02020603050405020304" pitchFamily="18" charset="0"/>
              </a:rPr>
              <a:t>chal</a:t>
            </a:r>
            <a:r>
              <a:rPr lang="en-IN" dirty="0">
                <a:latin typeface="Times New Roman" panose="02020603050405020304" pitchFamily="18" charset="0"/>
                <a:cs typeface="Times New Roman" panose="02020603050405020304" pitchFamily="18" charset="0"/>
              </a:rPr>
              <a:t>.</a:t>
            </a:r>
          </a:p>
          <a:p>
            <a:pPr marL="342900" indent="-342900">
              <a:buAutoNum type="arabicPeriod"/>
            </a:pPr>
            <a:r>
              <a:rPr lang="en-IN" dirty="0">
                <a:latin typeface="Times New Roman" panose="02020603050405020304" pitchFamily="18" charset="0"/>
                <a:cs typeface="Times New Roman" panose="02020603050405020304" pitchFamily="18" charset="0"/>
              </a:rPr>
              <a:t>Send </a:t>
            </a:r>
            <a:r>
              <a:rPr lang="en-IN" dirty="0" err="1">
                <a:latin typeface="Times New Roman" panose="02020603050405020304" pitchFamily="18" charset="0"/>
                <a:cs typeface="Times New Roman" panose="02020603050405020304" pitchFamily="18" charset="0"/>
              </a:rPr>
              <a:t>chal</a:t>
            </a:r>
            <a:r>
              <a:rPr lang="en-IN" dirty="0">
                <a:latin typeface="Times New Roman" panose="02020603050405020304" pitchFamily="18" charset="0"/>
                <a:cs typeface="Times New Roman" panose="02020603050405020304" pitchFamily="18" charset="0"/>
              </a:rPr>
              <a:t>.</a:t>
            </a:r>
          </a:p>
          <a:p>
            <a:pPr marL="342900" indent="-342900">
              <a:buAutoNum type="arabicPeriod"/>
            </a:pPr>
            <a:r>
              <a:rPr lang="en-IN" dirty="0">
                <a:latin typeface="Times New Roman" panose="02020603050405020304" pitchFamily="18" charset="0"/>
                <a:cs typeface="Times New Roman" panose="02020603050405020304" pitchFamily="18" charset="0"/>
              </a:rPr>
              <a:t>Send the relevant hashes, signatures, random queries and auxiliary information.</a:t>
            </a:r>
          </a:p>
          <a:p>
            <a:pPr marL="342900" indent="-342900">
              <a:buAutoNum type="arabicPeriod"/>
            </a:pPr>
            <a:r>
              <a:rPr lang="en-IN" dirty="0">
                <a:latin typeface="Times New Roman" panose="02020603050405020304" pitchFamily="18" charset="0"/>
                <a:cs typeface="Times New Roman" panose="02020603050405020304" pitchFamily="18" charset="0"/>
              </a:rPr>
              <a:t>Calculate Root’ and compare whether Root’ and Root are equal. .</a:t>
            </a:r>
          </a:p>
          <a:p>
            <a:pPr marL="342900" indent="-342900">
              <a:buAutoNum type="arabicPeriod"/>
            </a:pPr>
            <a:r>
              <a:rPr lang="en-IN" dirty="0">
                <a:latin typeface="Times New Roman" panose="02020603050405020304" pitchFamily="18" charset="0"/>
                <a:cs typeface="Times New Roman" panose="02020603050405020304" pitchFamily="18" charset="0"/>
              </a:rPr>
              <a:t>Verify the result.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13631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A631-0B80-79E1-B490-AD53E328AF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Security Analysis</a:t>
            </a:r>
          </a:p>
        </p:txBody>
      </p:sp>
      <p:sp>
        <p:nvSpPr>
          <p:cNvPr id="3" name="Content Placeholder 2">
            <a:extLst>
              <a:ext uri="{FF2B5EF4-FFF2-40B4-BE49-F238E27FC236}">
                <a16:creationId xmlns:a16="http://schemas.microsoft.com/office/drawing/2014/main" id="{9C5B6D07-E517-8B4F-C1FE-A55C7CE75761}"/>
              </a:ext>
            </a:extLst>
          </p:cNvPr>
          <p:cNvSpPr>
            <a:spLocks noGrp="1"/>
          </p:cNvSpPr>
          <p:nvPr>
            <p:ph idx="1"/>
          </p:nvPr>
        </p:nvSpPr>
        <p:spPr>
          <a:xfrm>
            <a:off x="1000575" y="2057235"/>
            <a:ext cx="8825659" cy="3868552"/>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AUDIT REASONABLENESS</a:t>
            </a:r>
          </a:p>
          <a:p>
            <a:pPr lvl="1"/>
            <a:r>
              <a:rPr lang="en-IN" b="1" dirty="0">
                <a:latin typeface="Times New Roman" panose="02020603050405020304" pitchFamily="18" charset="0"/>
                <a:cs typeface="Times New Roman" panose="02020603050405020304" pitchFamily="18" charset="0"/>
              </a:rPr>
              <a:t>Anti-forgery attack</a:t>
            </a:r>
          </a:p>
          <a:p>
            <a:pPr lvl="2"/>
            <a:r>
              <a:rPr lang="en-US" sz="1600" dirty="0">
                <a:latin typeface="Times New Roman" panose="02020603050405020304" pitchFamily="18" charset="0"/>
                <a:cs typeface="Times New Roman" panose="02020603050405020304" pitchFamily="18" charset="0"/>
              </a:rPr>
              <a:t>Cloud forges data information with the intention of deceiving the blockchain and the client to pass verification.</a:t>
            </a:r>
          </a:p>
          <a:p>
            <a:pPr lvl="2"/>
            <a:r>
              <a:rPr lang="en-US" sz="1600" dirty="0">
                <a:latin typeface="Times New Roman" panose="02020603050405020304" pitchFamily="18" charset="0"/>
                <a:cs typeface="Times New Roman" panose="02020603050405020304" pitchFamily="18" charset="0"/>
              </a:rPr>
              <a:t>It causes a change in the root of the Merkle tree generated by its signatures.</a:t>
            </a:r>
          </a:p>
          <a:p>
            <a:pPr lvl="2"/>
            <a:r>
              <a:rPr lang="en-US" sz="1600" dirty="0">
                <a:latin typeface="Times New Roman" panose="02020603050405020304" pitchFamily="18" charset="0"/>
                <a:cs typeface="Times New Roman" panose="02020603050405020304" pitchFamily="18" charset="0"/>
              </a:rPr>
              <a:t>Original hash tree root value Root stored on the blockchain will not change.</a:t>
            </a:r>
            <a:endParaRPr lang="en-IN"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Then it will be impossible to pass the verification.</a:t>
            </a:r>
            <a:endParaRPr lang="en-IN" sz="16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Anti-fraud attack</a:t>
            </a:r>
          </a:p>
          <a:p>
            <a:pPr lvl="2"/>
            <a:r>
              <a:rPr lang="en-US" sz="1600" dirty="0">
                <a:latin typeface="Times New Roman" panose="02020603050405020304" pitchFamily="18" charset="0"/>
                <a:cs typeface="Times New Roman" panose="02020603050405020304" pitchFamily="18" charset="0"/>
              </a:rPr>
              <a:t>The client uploads corrupt data blocks and then claims that the data is intact to trick the cloud into getting compensation.</a:t>
            </a:r>
          </a:p>
          <a:p>
            <a:pPr lvl="2"/>
            <a:r>
              <a:rPr lang="en-IN" sz="1600" dirty="0">
                <a:latin typeface="Times New Roman" panose="02020603050405020304" pitchFamily="18" charset="0"/>
                <a:cs typeface="Times New Roman" panose="02020603050405020304" pitchFamily="18" charset="0"/>
              </a:rPr>
              <a:t>To avoid this, </a:t>
            </a:r>
            <a:r>
              <a:rPr lang="en-US" sz="1600" dirty="0">
                <a:latin typeface="Times New Roman" panose="02020603050405020304" pitchFamily="18" charset="0"/>
                <a:cs typeface="Times New Roman" panose="02020603050405020304" pitchFamily="18" charset="0"/>
              </a:rPr>
              <a:t>the cloud performs a verification before storing the client's data.</a:t>
            </a:r>
          </a:p>
          <a:p>
            <a:pPr lvl="2"/>
            <a:r>
              <a:rPr lang="en-US" sz="1600" dirty="0">
                <a:latin typeface="Times New Roman" panose="02020603050405020304" pitchFamily="18" charset="0"/>
                <a:cs typeface="Times New Roman" panose="02020603050405020304" pitchFamily="18" charset="0"/>
              </a:rPr>
              <a:t>Cloud verifies the integrity of the data to the </a:t>
            </a:r>
            <a:r>
              <a:rPr lang="en-US" sz="1600" dirty="0" err="1">
                <a:latin typeface="Times New Roman" panose="02020603050405020304" pitchFamily="18" charset="0"/>
                <a:cs typeface="Times New Roman" panose="02020603050405020304" pitchFamily="18" charset="0"/>
              </a:rPr>
              <a:t>blockchan</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8079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504B-95F5-2B2A-189E-AD531F8F8172}"/>
              </a:ext>
            </a:extLst>
          </p:cNvPr>
          <p:cNvSpPr>
            <a:spLocks noGrp="1"/>
          </p:cNvSpPr>
          <p:nvPr>
            <p:ph type="title"/>
          </p:nvPr>
        </p:nvSpPr>
        <p:spPr/>
        <p:txBody>
          <a:bodyPr/>
          <a:lstStyle/>
          <a:p>
            <a:r>
              <a:rPr lang="en-IN" dirty="0">
                <a:latin typeface="Times New Roman" panose="02020603050405020304" pitchFamily="18" charset="0"/>
                <a:ea typeface="Tahoma" panose="020B0604030504040204" pitchFamily="34" charset="0"/>
                <a:cs typeface="Times New Roman" panose="02020603050405020304" pitchFamily="18" charset="0"/>
              </a:rPr>
              <a:t>Security Analysis…</a:t>
            </a:r>
          </a:p>
        </p:txBody>
      </p:sp>
      <p:sp>
        <p:nvSpPr>
          <p:cNvPr id="3" name="Content Placeholder 2">
            <a:extLst>
              <a:ext uri="{FF2B5EF4-FFF2-40B4-BE49-F238E27FC236}">
                <a16:creationId xmlns:a16="http://schemas.microsoft.com/office/drawing/2014/main" id="{3C8A3F33-BB41-8AF3-0711-52AFF14ED8FD}"/>
              </a:ext>
            </a:extLst>
          </p:cNvPr>
          <p:cNvSpPr>
            <a:spLocks noGrp="1"/>
          </p:cNvSpPr>
          <p:nvPr>
            <p:ph idx="1"/>
          </p:nvPr>
        </p:nvSpPr>
        <p:spPr>
          <a:xfrm>
            <a:off x="1095577" y="2152237"/>
            <a:ext cx="8825659" cy="3916053"/>
          </a:xfrm>
        </p:spPr>
        <p:txBody>
          <a:bodyPr>
            <a:normAutofit/>
          </a:bodyPr>
          <a:lstStyle/>
          <a:p>
            <a:r>
              <a:rPr lang="en-IN" b="1" dirty="0">
                <a:latin typeface="Times New Roman" panose="02020603050405020304" pitchFamily="18" charset="0"/>
                <a:cs typeface="Times New Roman" panose="02020603050405020304" pitchFamily="18" charset="0"/>
              </a:rPr>
              <a:t>DATA PRIVACY</a:t>
            </a:r>
          </a:p>
          <a:p>
            <a:pPr lvl="1"/>
            <a:r>
              <a:rPr lang="en-US" dirty="0">
                <a:latin typeface="Times New Roman" panose="02020603050405020304" pitchFamily="18" charset="0"/>
                <a:cs typeface="Times New Roman" panose="02020603050405020304" pitchFamily="18" charset="0"/>
              </a:rPr>
              <a:t>The specific information in the data file is not visible to the cloud.</a:t>
            </a:r>
          </a:p>
          <a:p>
            <a:pPr lvl="1"/>
            <a:r>
              <a:rPr lang="en-US" dirty="0">
                <a:latin typeface="Times New Roman" panose="02020603050405020304" pitchFamily="18" charset="0"/>
                <a:cs typeface="Times New Roman" panose="02020603050405020304" pitchFamily="18" charset="0"/>
              </a:rPr>
              <a:t>what the cloud has is the encrypted data file and its signature.</a:t>
            </a:r>
          </a:p>
          <a:p>
            <a:pPr lvl="1"/>
            <a:r>
              <a:rPr lang="en-US" dirty="0">
                <a:latin typeface="Times New Roman" panose="02020603050405020304" pitchFamily="18" charset="0"/>
                <a:cs typeface="Times New Roman" panose="02020603050405020304" pitchFamily="18" charset="0"/>
              </a:rPr>
              <a:t>The signature set hides the data information well using hash functions, system parameters, client public keys, etc.</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DETECTABILITY</a:t>
            </a:r>
          </a:p>
          <a:p>
            <a:pPr lvl="1"/>
            <a:r>
              <a:rPr lang="en-US" dirty="0">
                <a:latin typeface="Times New Roman" panose="02020603050405020304" pitchFamily="18" charset="0"/>
                <a:cs typeface="Times New Roman" panose="02020603050405020304" pitchFamily="18" charset="0"/>
              </a:rPr>
              <a:t>Data stored in the cloud, if corrupted, can be detected with a probability of no less than 1 −((𝑛−𝑥)/n)m.</a:t>
            </a:r>
          </a:p>
          <a:p>
            <a:pPr lvl="1"/>
            <a:r>
              <a:rPr lang="en-US" dirty="0">
                <a:latin typeface="Times New Roman" panose="02020603050405020304" pitchFamily="18" charset="0"/>
                <a:cs typeface="Times New Roman" panose="02020603050405020304" pitchFamily="18" charset="0"/>
              </a:rPr>
              <a:t>This probability is equivalent to that in 1,000,000 data blocks, if 1% of the data blocks are damaged, the verifier only selects 300 data blocks, and the detection rate reaches 95%.</a:t>
            </a:r>
          </a:p>
          <a:p>
            <a:pPr lvl="1"/>
            <a:r>
              <a:rPr lang="en-US" dirty="0">
                <a:latin typeface="Times New Roman" panose="02020603050405020304" pitchFamily="18" charset="0"/>
                <a:cs typeface="Times New Roman" panose="02020603050405020304" pitchFamily="18" charset="0"/>
              </a:rPr>
              <a:t>In one challenge, the confidence level CL = P &gt;= 1 −((𝑛−𝑥)/n)m.</a:t>
            </a:r>
          </a:p>
          <a:p>
            <a:endParaRPr lang="en-IN" dirty="0"/>
          </a:p>
        </p:txBody>
      </p:sp>
    </p:spTree>
    <p:extLst>
      <p:ext uri="{BB962C8B-B14F-4D97-AF65-F5344CB8AC3E}">
        <p14:creationId xmlns:p14="http://schemas.microsoft.com/office/powerpoint/2010/main" val="397660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8ED0-EDC2-DB47-AF84-49BF19FA2C1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Confidence level</a:t>
            </a:r>
          </a:p>
        </p:txBody>
      </p:sp>
      <p:pic>
        <p:nvPicPr>
          <p:cNvPr id="6" name="Picture 5">
            <a:extLst>
              <a:ext uri="{FF2B5EF4-FFF2-40B4-BE49-F238E27FC236}">
                <a16:creationId xmlns:a16="http://schemas.microsoft.com/office/drawing/2014/main" id="{EC319C5F-1234-3184-14B8-6BE103CF7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839" y="1784914"/>
            <a:ext cx="6366491" cy="4146757"/>
          </a:xfrm>
          <a:prstGeom prst="rect">
            <a:avLst/>
          </a:prstGeom>
        </p:spPr>
      </p:pic>
      <p:sp>
        <p:nvSpPr>
          <p:cNvPr id="4" name="TextBox 3">
            <a:extLst>
              <a:ext uri="{FF2B5EF4-FFF2-40B4-BE49-F238E27FC236}">
                <a16:creationId xmlns:a16="http://schemas.microsoft.com/office/drawing/2014/main" id="{2DB2F49E-A5F4-D51D-494B-6E87E3509859}"/>
              </a:ext>
            </a:extLst>
          </p:cNvPr>
          <p:cNvSpPr txBox="1"/>
          <p:nvPr/>
        </p:nvSpPr>
        <p:spPr>
          <a:xfrm>
            <a:off x="1880626" y="6256284"/>
            <a:ext cx="11395010" cy="369332"/>
          </a:xfrm>
          <a:prstGeom prst="rect">
            <a:avLst/>
          </a:prstGeom>
          <a:noFill/>
        </p:spPr>
        <p:txBody>
          <a:bodyPr wrap="square">
            <a:spAutoFit/>
          </a:bodyPr>
          <a:lstStyle/>
          <a:p>
            <a:r>
              <a:rPr lang="en-US" dirty="0"/>
              <a:t>Fig 23: Confidence level for different probabilities that TPA can detect the corrupted data</a:t>
            </a:r>
            <a:endParaRPr lang="en-IN" dirty="0"/>
          </a:p>
        </p:txBody>
      </p:sp>
      <p:sp>
        <p:nvSpPr>
          <p:cNvPr id="3" name="TextBox 2">
            <a:extLst>
              <a:ext uri="{FF2B5EF4-FFF2-40B4-BE49-F238E27FC236}">
                <a16:creationId xmlns:a16="http://schemas.microsoft.com/office/drawing/2014/main" id="{35FA841C-A10B-A105-E2F3-DF3F396C1327}"/>
              </a:ext>
            </a:extLst>
          </p:cNvPr>
          <p:cNvSpPr txBox="1"/>
          <p:nvPr/>
        </p:nvSpPr>
        <p:spPr>
          <a:xfrm>
            <a:off x="1045029" y="2671948"/>
            <a:ext cx="835597" cy="369332"/>
          </a:xfrm>
          <a:prstGeom prst="rect">
            <a:avLst/>
          </a:prstGeom>
          <a:noFill/>
        </p:spPr>
        <p:txBody>
          <a:bodyPr wrap="square" rtlCol="0">
            <a:spAutoFit/>
          </a:bodyPr>
          <a:lstStyle/>
          <a:p>
            <a:r>
              <a:rPr lang="en-IN" dirty="0"/>
              <a:t>P=x/n</a:t>
            </a:r>
          </a:p>
        </p:txBody>
      </p:sp>
    </p:spTree>
    <p:extLst>
      <p:ext uri="{BB962C8B-B14F-4D97-AF65-F5344CB8AC3E}">
        <p14:creationId xmlns:p14="http://schemas.microsoft.com/office/powerpoint/2010/main" val="2120660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4DB9-0E05-6BDB-B1E1-9F9F744D56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Relationship between insertion time and the number of data blocks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F7A45F0-A562-C3A6-86A2-3AD7236C55E9}"/>
              </a:ext>
            </a:extLst>
          </p:cNvPr>
          <p:cNvSpPr txBox="1"/>
          <p:nvPr/>
        </p:nvSpPr>
        <p:spPr>
          <a:xfrm>
            <a:off x="1778966" y="6389799"/>
            <a:ext cx="9081018"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Century Gothic" panose="020B0502020202020204" pitchFamily="34" charset="0"/>
                <a:ea typeface="+mn-ea"/>
                <a:cs typeface="+mn-cs"/>
              </a:rPr>
              <a:t>Fig 25: </a:t>
            </a:r>
            <a:r>
              <a:rPr lang="en-US" dirty="0"/>
              <a:t>. Relationship between insertion time and the number of data blocks </a:t>
            </a:r>
            <a:endParaRPr lang="en-IN" dirty="0">
              <a:effectLst/>
            </a:endParaRPr>
          </a:p>
        </p:txBody>
      </p:sp>
      <p:pic>
        <p:nvPicPr>
          <p:cNvPr id="2052" name="Picture 4">
            <a:extLst>
              <a:ext uri="{FF2B5EF4-FFF2-40B4-BE49-F238E27FC236}">
                <a16:creationId xmlns:a16="http://schemas.microsoft.com/office/drawing/2014/main" id="{060C6725-82C4-8B8B-0FBA-87491DFA2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199" y="2597127"/>
            <a:ext cx="4934922" cy="3614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857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3052-5C30-1D8D-EFB6-402138088FD4}"/>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Relationship between audit verification phase time and number of data blocks </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598116-2D67-9AB5-37F1-3CA760596C96}"/>
              </a:ext>
            </a:extLst>
          </p:cNvPr>
          <p:cNvSpPr txBox="1"/>
          <p:nvPr/>
        </p:nvSpPr>
        <p:spPr>
          <a:xfrm>
            <a:off x="1317524" y="6211669"/>
            <a:ext cx="10462798" cy="369332"/>
          </a:xfrm>
          <a:prstGeom prst="rect">
            <a:avLst/>
          </a:prstGeom>
          <a:noFill/>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Century Gothic" panose="020B0502020202020204" pitchFamily="34" charset="0"/>
                <a:ea typeface="+mn-ea"/>
                <a:cs typeface="+mn-cs"/>
              </a:rPr>
              <a:t>Fig 26: </a:t>
            </a:r>
            <a:r>
              <a:rPr lang="en-US" dirty="0"/>
              <a:t>Relationship between audit verification time and number of data blocks </a:t>
            </a:r>
            <a:endParaRPr lang="en-IN" dirty="0">
              <a:effectLst/>
            </a:endParaRPr>
          </a:p>
        </p:txBody>
      </p:sp>
      <p:pic>
        <p:nvPicPr>
          <p:cNvPr id="3074" name="Picture 2">
            <a:extLst>
              <a:ext uri="{FF2B5EF4-FFF2-40B4-BE49-F238E27FC236}">
                <a16:creationId xmlns:a16="http://schemas.microsoft.com/office/drawing/2014/main" id="{3080967C-62D1-ED79-3CD8-9F265BF3A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005" y="2404545"/>
            <a:ext cx="5037559" cy="363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313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FCD8-3C76-1D83-9FCB-9BDCB31E3E5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1056C4D6-99FB-DF8C-25B6-D9F8C5EACBA1}"/>
              </a:ext>
            </a:extLst>
          </p:cNvPr>
          <p:cNvSpPr>
            <a:spLocks noGrp="1"/>
          </p:cNvSpPr>
          <p:nvPr>
            <p:ph idx="1"/>
          </p:nvPr>
        </p:nvSpPr>
        <p:spPr>
          <a:xfrm>
            <a:off x="677334" y="2280062"/>
            <a:ext cx="8596668" cy="3761300"/>
          </a:xfrm>
        </p:spPr>
        <p:txBody>
          <a:bodyPr>
            <a:normAutofit/>
          </a:bodyPr>
          <a:lstStyle/>
          <a:p>
            <a:pPr>
              <a:lnSpc>
                <a:spcPct val="150000"/>
              </a:lnSpc>
            </a:pPr>
            <a:r>
              <a:rPr lang="en-US" dirty="0">
                <a:effectLst/>
                <a:latin typeface="Times New Roman" panose="02020603050405020304" pitchFamily="18" charset="0"/>
                <a:ea typeface="Times New Roman" panose="02020603050405020304" pitchFamily="18" charset="0"/>
              </a:rPr>
              <a:t>Using blockchain instead of a third-party auditor ensures the reliability of data auditing.</a:t>
            </a:r>
          </a:p>
          <a:p>
            <a:pPr>
              <a:lnSpc>
                <a:spcPct val="150000"/>
              </a:lnSpc>
            </a:pPr>
            <a:r>
              <a:rPr lang="en-US" dirty="0">
                <a:latin typeface="Times New Roman" panose="02020603050405020304" pitchFamily="18" charset="0"/>
                <a:ea typeface="Times New Roman" panose="02020603050405020304" pitchFamily="18" charset="0"/>
              </a:rPr>
              <a:t>T</a:t>
            </a:r>
            <a:r>
              <a:rPr lang="en-US" dirty="0">
                <a:effectLst/>
                <a:latin typeface="Times New Roman" panose="02020603050405020304" pitchFamily="18" charset="0"/>
                <a:ea typeface="Times New Roman" panose="02020603050405020304" pitchFamily="18" charset="0"/>
              </a:rPr>
              <a:t>he audit based on the Sparse Merkle hash tree improves the efficiency of computing and storage.</a:t>
            </a:r>
          </a:p>
          <a:p>
            <a:pPr>
              <a:lnSpc>
                <a:spcPct val="150000"/>
              </a:lnSpc>
            </a:pPr>
            <a:r>
              <a:rPr lang="en-US" dirty="0">
                <a:effectLst/>
                <a:latin typeface="Times New Roman" panose="02020603050405020304" pitchFamily="18" charset="0"/>
                <a:ea typeface="Times New Roman" panose="02020603050405020304" pitchFamily="18" charset="0"/>
              </a:rPr>
              <a:t>The feasibility of our scheme is proved, and the comparative experiments with other schemes confirm that the scheme outperforms other schemes in terms of blockchain computational overhead.</a:t>
            </a:r>
            <a:endParaRPr lang="en-US" dirty="0">
              <a:latin typeface="Times New Roman" panose="02020603050405020304" pitchFamily="18" charset="0"/>
              <a:ea typeface="Times New Roman" panose="02020603050405020304" pitchFamily="18" charset="0"/>
            </a:endParaRPr>
          </a:p>
          <a:p>
            <a:pPr>
              <a:lnSpc>
                <a:spcPct val="150000"/>
              </a:lnSpc>
            </a:pPr>
            <a:r>
              <a:rPr lang="en-US" dirty="0">
                <a:effectLst/>
                <a:latin typeface="Times New Roman" panose="02020603050405020304" pitchFamily="18" charset="0"/>
                <a:ea typeface="Times New Roman" panose="02020603050405020304" pitchFamily="18" charset="0"/>
              </a:rPr>
              <a:t>The experimental analysis shows that our scheme achieves the expected security and efficiency goals.</a:t>
            </a:r>
            <a:endParaRPr lang="en-IN" dirty="0"/>
          </a:p>
        </p:txBody>
      </p:sp>
    </p:spTree>
    <p:extLst>
      <p:ext uri="{BB962C8B-B14F-4D97-AF65-F5344CB8AC3E}">
        <p14:creationId xmlns:p14="http://schemas.microsoft.com/office/powerpoint/2010/main" val="122788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A291-F255-2C54-0959-C691BEA427E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03482D3-261C-D301-1F62-4820C03D83B6}"/>
              </a:ext>
            </a:extLst>
          </p:cNvPr>
          <p:cNvSpPr>
            <a:spLocks noGrp="1"/>
          </p:cNvSpPr>
          <p:nvPr>
            <p:ph idx="1"/>
          </p:nvPr>
        </p:nvSpPr>
        <p:spPr>
          <a:xfrm>
            <a:off x="1154954" y="2603499"/>
            <a:ext cx="8825659" cy="3880427"/>
          </a:xfrm>
        </p:spPr>
        <p:txBody>
          <a:bodyPr/>
          <a:lstStyle/>
          <a:p>
            <a:r>
              <a:rPr lang="en-IN" sz="1400" dirty="0">
                <a:latin typeface="Times New Roman" panose="02020603050405020304" pitchFamily="18" charset="0"/>
                <a:cs typeface="Times New Roman" panose="02020603050405020304" pitchFamily="18" charset="0"/>
              </a:rPr>
              <a:t>[1] Jianbing Ni, </a:t>
            </a:r>
            <a:r>
              <a:rPr lang="en-IN" sz="1400" dirty="0" err="1">
                <a:latin typeface="Times New Roman" panose="02020603050405020304" pitchFamily="18" charset="0"/>
                <a:cs typeface="Times New Roman" panose="02020603050405020304" pitchFamily="18" charset="0"/>
              </a:rPr>
              <a:t>Kuan</a:t>
            </a:r>
            <a:r>
              <a:rPr lang="en-IN" sz="1400" dirty="0">
                <a:latin typeface="Times New Roman" panose="02020603050405020304" pitchFamily="18" charset="0"/>
                <a:cs typeface="Times New Roman" panose="02020603050405020304" pitchFamily="18" charset="0"/>
              </a:rPr>
              <a:t> Zhang, Yong Yu, </a:t>
            </a:r>
            <a:r>
              <a:rPr lang="en-IN" sz="1400" dirty="0" err="1">
                <a:latin typeface="Times New Roman" panose="02020603050405020304" pitchFamily="18" charset="0"/>
                <a:cs typeface="Times New Roman" panose="02020603050405020304" pitchFamily="18" charset="0"/>
              </a:rPr>
              <a:t>Tingting</a:t>
            </a:r>
            <a:r>
              <a:rPr lang="en-IN" sz="1400" dirty="0">
                <a:latin typeface="Times New Roman" panose="02020603050405020304" pitchFamily="18" charset="0"/>
                <a:cs typeface="Times New Roman" panose="02020603050405020304" pitchFamily="18" charset="0"/>
              </a:rPr>
              <a:t> Yang: Identity-Based Provable Data Possession From RSA Assumption for Secure Cloud Storage. IEEE Trans. Dependable </a:t>
            </a:r>
            <a:r>
              <a:rPr lang="en-IN" sz="1400" dirty="0" err="1">
                <a:latin typeface="Times New Roman" panose="02020603050405020304" pitchFamily="18" charset="0"/>
                <a:cs typeface="Times New Roman" panose="02020603050405020304" pitchFamily="18" charset="0"/>
              </a:rPr>
              <a:t>Secur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Comput</a:t>
            </a:r>
            <a:r>
              <a:rPr lang="en-IN" sz="1400" dirty="0">
                <a:latin typeface="Times New Roman" panose="02020603050405020304" pitchFamily="18" charset="0"/>
                <a:cs typeface="Times New Roman" panose="02020603050405020304" pitchFamily="18" charset="0"/>
              </a:rPr>
              <a:t>. 19(3): 1753-1769 (2022)</a:t>
            </a:r>
          </a:p>
          <a:p>
            <a:r>
              <a:rPr lang="en-IN" sz="1400" dirty="0">
                <a:latin typeface="Times New Roman" panose="02020603050405020304" pitchFamily="18" charset="0"/>
                <a:cs typeface="Times New Roman" panose="02020603050405020304" pitchFamily="18" charset="0"/>
              </a:rPr>
              <a:t>[2] Yang </a:t>
            </a:r>
            <a:r>
              <a:rPr lang="en-IN" sz="1400" dirty="0" err="1">
                <a:latin typeface="Times New Roman" panose="02020603050405020304" pitchFamily="18" charset="0"/>
                <a:cs typeface="Times New Roman" panose="02020603050405020304" pitchFamily="18" charset="0"/>
              </a:rPr>
              <a:t>Yang</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Yanjiao</a:t>
            </a:r>
            <a:r>
              <a:rPr lang="en-IN" sz="1400" dirty="0">
                <a:latin typeface="Times New Roman" panose="02020603050405020304" pitchFamily="18" charset="0"/>
                <a:cs typeface="Times New Roman" panose="02020603050405020304" pitchFamily="18" charset="0"/>
              </a:rPr>
              <a:t> Chen, Fei Chen, Jing Chen: An Efficient Identity-Based Provable Data Possession Protocol With Compressed Cloud Storage. IEEE Trans. Inf. Forensics </a:t>
            </a:r>
            <a:r>
              <a:rPr lang="en-IN" sz="1400" dirty="0" err="1">
                <a:latin typeface="Times New Roman" panose="02020603050405020304" pitchFamily="18" charset="0"/>
                <a:cs typeface="Times New Roman" panose="02020603050405020304" pitchFamily="18" charset="0"/>
              </a:rPr>
              <a:t>Secur</a:t>
            </a:r>
            <a:r>
              <a:rPr lang="en-IN" sz="1400" dirty="0">
                <a:latin typeface="Times New Roman" panose="02020603050405020304" pitchFamily="18" charset="0"/>
                <a:cs typeface="Times New Roman" panose="02020603050405020304" pitchFamily="18" charset="0"/>
              </a:rPr>
              <a:t>. 17: 1359-1371 (2022)</a:t>
            </a:r>
          </a:p>
          <a:p>
            <a:r>
              <a:rPr lang="en-US" sz="1400" dirty="0">
                <a:latin typeface="Times New Roman" panose="02020603050405020304" pitchFamily="18" charset="0"/>
                <a:cs typeface="Times New Roman" panose="02020603050405020304" pitchFamily="18" charset="0"/>
              </a:rPr>
              <a:t>[3] </a:t>
            </a:r>
            <a:r>
              <a:rPr lang="en-US" sz="1400" dirty="0" err="1">
                <a:latin typeface="Times New Roman" panose="02020603050405020304" pitchFamily="18" charset="0"/>
                <a:cs typeface="Times New Roman" panose="02020603050405020304" pitchFamily="18" charset="0"/>
              </a:rPr>
              <a:t>Genqing</a:t>
            </a:r>
            <a:r>
              <a:rPr lang="en-US" sz="1400" dirty="0">
                <a:latin typeface="Times New Roman" panose="02020603050405020304" pitchFamily="18" charset="0"/>
                <a:cs typeface="Times New Roman" panose="02020603050405020304" pitchFamily="18" charset="0"/>
              </a:rPr>
              <a:t> Bian, </a:t>
            </a:r>
            <a:r>
              <a:rPr lang="en-US" sz="1400" dirty="0" err="1">
                <a:latin typeface="Times New Roman" panose="02020603050405020304" pitchFamily="18" charset="0"/>
                <a:cs typeface="Times New Roman" panose="02020603050405020304" pitchFamily="18" charset="0"/>
              </a:rPr>
              <a:t>Jinyong</a:t>
            </a:r>
            <a:r>
              <a:rPr lang="en-US" sz="1400" dirty="0">
                <a:latin typeface="Times New Roman" panose="02020603050405020304" pitchFamily="18" charset="0"/>
                <a:cs typeface="Times New Roman" panose="02020603050405020304" pitchFamily="18" charset="0"/>
              </a:rPr>
              <a:t> Chang, “Certificateless Provable Data Possession Protocol for the Multiple Copies and Clouds Case,” IEEE Access 8: 102958-102970 (2020).</a:t>
            </a:r>
          </a:p>
          <a:p>
            <a:r>
              <a:rPr lang="en-US" sz="1400" dirty="0">
                <a:latin typeface="Times New Roman" panose="02020603050405020304" pitchFamily="18" charset="0"/>
                <a:cs typeface="Times New Roman" panose="02020603050405020304" pitchFamily="18" charset="0"/>
              </a:rPr>
              <a:t>[4] Françoise Levy-</a:t>
            </a:r>
            <a:r>
              <a:rPr lang="en-US" sz="1400" dirty="0" err="1">
                <a:latin typeface="Times New Roman" panose="02020603050405020304" pitchFamily="18" charset="0"/>
                <a:cs typeface="Times New Roman" panose="02020603050405020304" pitchFamily="18" charset="0"/>
              </a:rPr>
              <a:t>dit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Vehel</a:t>
            </a:r>
            <a:r>
              <a:rPr lang="en-US" sz="1400" dirty="0">
                <a:latin typeface="Times New Roman" panose="02020603050405020304" pitchFamily="18" charset="0"/>
                <a:cs typeface="Times New Roman" panose="02020603050405020304" pitchFamily="18" charset="0"/>
              </a:rPr>
              <a:t>, Maxime </a:t>
            </a:r>
            <a:r>
              <a:rPr lang="en-US" sz="1400" dirty="0" err="1">
                <a:latin typeface="Times New Roman" panose="02020603050405020304" pitchFamily="18" charset="0"/>
                <a:cs typeface="Times New Roman" panose="02020603050405020304" pitchFamily="18" charset="0"/>
              </a:rPr>
              <a:t>Roméas:A</a:t>
            </a:r>
            <a:r>
              <a:rPr lang="en-US" sz="1400" dirty="0">
                <a:latin typeface="Times New Roman" panose="02020603050405020304" pitchFamily="18" charset="0"/>
                <a:cs typeface="Times New Roman" panose="02020603050405020304" pitchFamily="18" charset="0"/>
              </a:rPr>
              <a:t> Framework for the Design of Secure and Efficient Proofs of Retrievability. IACR </a:t>
            </a:r>
            <a:r>
              <a:rPr lang="en-US" sz="1400" dirty="0" err="1">
                <a:latin typeface="Times New Roman" panose="02020603050405020304" pitchFamily="18" charset="0"/>
                <a:cs typeface="Times New Roman" panose="02020603050405020304" pitchFamily="18" charset="0"/>
              </a:rPr>
              <a:t>Cryptol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ePrint</a:t>
            </a:r>
            <a:r>
              <a:rPr lang="en-US" sz="1400" dirty="0">
                <a:latin typeface="Times New Roman" panose="02020603050405020304" pitchFamily="18" charset="0"/>
                <a:cs typeface="Times New Roman" panose="02020603050405020304" pitchFamily="18" charset="0"/>
              </a:rPr>
              <a:t> Arch. 2022: 64 (2022)</a:t>
            </a:r>
          </a:p>
          <a:p>
            <a:r>
              <a:rPr lang="en-US" sz="1400" dirty="0">
                <a:latin typeface="Times New Roman" panose="02020603050405020304" pitchFamily="18" charset="0"/>
                <a:cs typeface="Times New Roman" panose="02020603050405020304" pitchFamily="18" charset="0"/>
              </a:rPr>
              <a:t>[5] Xiao Zhang, </a:t>
            </a:r>
            <a:r>
              <a:rPr lang="en-US" sz="1400" dirty="0" err="1">
                <a:latin typeface="Times New Roman" panose="02020603050405020304" pitchFamily="18" charset="0"/>
                <a:cs typeface="Times New Roman" panose="02020603050405020304" pitchFamily="18" charset="0"/>
              </a:rPr>
              <a:t>Shengli</a:t>
            </a:r>
            <a:r>
              <a:rPr lang="en-US" sz="1400" dirty="0">
                <a:latin typeface="Times New Roman" panose="02020603050405020304" pitchFamily="18" charset="0"/>
                <a:cs typeface="Times New Roman" panose="02020603050405020304" pitchFamily="18" charset="0"/>
              </a:rPr>
              <a:t> Liu, Shuai </a:t>
            </a:r>
            <a:r>
              <a:rPr lang="en-US" sz="1400" dirty="0" err="1">
                <a:latin typeface="Times New Roman" panose="02020603050405020304" pitchFamily="18" charset="0"/>
                <a:cs typeface="Times New Roman" panose="02020603050405020304" pitchFamily="18" charset="0"/>
              </a:rPr>
              <a:t>Han,“Proofs</a:t>
            </a:r>
            <a:r>
              <a:rPr lang="en-US" sz="1400" dirty="0">
                <a:latin typeface="Times New Roman" panose="02020603050405020304" pitchFamily="18" charset="0"/>
                <a:cs typeface="Times New Roman" panose="02020603050405020304" pitchFamily="18" charset="0"/>
              </a:rPr>
              <a:t> of retrievability from linearly homomorphic structure-preserving Tag natures,” Int. J. Inf. </a:t>
            </a:r>
            <a:r>
              <a:rPr lang="en-US" sz="1400" dirty="0" err="1">
                <a:latin typeface="Times New Roman" panose="02020603050405020304" pitchFamily="18" charset="0"/>
                <a:cs typeface="Times New Roman" panose="02020603050405020304" pitchFamily="18" charset="0"/>
              </a:rPr>
              <a:t>Comput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Secur</a:t>
            </a:r>
            <a:r>
              <a:rPr lang="en-US" sz="1400" dirty="0">
                <a:latin typeface="Times New Roman" panose="02020603050405020304" pitchFamily="18" charset="0"/>
                <a:cs typeface="Times New Roman" panose="02020603050405020304" pitchFamily="18" charset="0"/>
              </a:rPr>
              <a:t>. 11(2): 178-202 (2019).</a:t>
            </a:r>
          </a:p>
          <a:p>
            <a:r>
              <a:rPr lang="en-US" sz="1400" dirty="0">
                <a:latin typeface="Times New Roman" panose="02020603050405020304" pitchFamily="18" charset="0"/>
                <a:cs typeface="Times New Roman" panose="02020603050405020304" pitchFamily="18" charset="0"/>
              </a:rPr>
              <a:t>[6] </a:t>
            </a:r>
            <a:r>
              <a:rPr lang="en-US" sz="1400" dirty="0" err="1">
                <a:latin typeface="Times New Roman" panose="02020603050405020304" pitchFamily="18" charset="0"/>
                <a:cs typeface="Times New Roman" panose="02020603050405020304" pitchFamily="18" charset="0"/>
              </a:rPr>
              <a:t>Binanda</a:t>
            </a:r>
            <a:r>
              <a:rPr lang="en-US" sz="1400" dirty="0">
                <a:latin typeface="Times New Roman" panose="02020603050405020304" pitchFamily="18" charset="0"/>
                <a:cs typeface="Times New Roman" panose="02020603050405020304" pitchFamily="18" charset="0"/>
              </a:rPr>
              <a:t> Sengupta, Sushmita </a:t>
            </a:r>
            <a:r>
              <a:rPr lang="en-US" sz="1400" dirty="0" err="1">
                <a:latin typeface="Times New Roman" panose="02020603050405020304" pitchFamily="18" charset="0"/>
                <a:cs typeface="Times New Roman" panose="02020603050405020304" pitchFamily="18" charset="0"/>
              </a:rPr>
              <a:t>Ruj</a:t>
            </a:r>
            <a:r>
              <a:rPr lang="en-US" sz="1400" dirty="0">
                <a:latin typeface="Times New Roman" panose="02020603050405020304" pitchFamily="18" charset="0"/>
                <a:cs typeface="Times New Roman" panose="02020603050405020304" pitchFamily="18" charset="0"/>
              </a:rPr>
              <a:t>,“Efficient Proofs of Retrievability with Public Verifiability for Dynamic Cloud </a:t>
            </a:r>
            <a:r>
              <a:rPr lang="en-US" sz="1400" dirty="0" err="1">
                <a:latin typeface="Times New Roman" panose="02020603050405020304" pitchFamily="18" charset="0"/>
                <a:cs typeface="Times New Roman" panose="02020603050405020304" pitchFamily="18" charset="0"/>
              </a:rPr>
              <a:t>Storage,”IEEE</a:t>
            </a:r>
            <a:r>
              <a:rPr lang="en-US" sz="1400" dirty="0">
                <a:latin typeface="Times New Roman" panose="02020603050405020304" pitchFamily="18" charset="0"/>
                <a:cs typeface="Times New Roman" panose="02020603050405020304" pitchFamily="18" charset="0"/>
              </a:rPr>
              <a:t> Trans. Cloud </a:t>
            </a:r>
            <a:r>
              <a:rPr lang="en-US" sz="1400" dirty="0" err="1">
                <a:latin typeface="Times New Roman" panose="02020603050405020304" pitchFamily="18" charset="0"/>
                <a:cs typeface="Times New Roman" panose="02020603050405020304" pitchFamily="18" charset="0"/>
              </a:rPr>
              <a:t>Comput</a:t>
            </a:r>
            <a:r>
              <a:rPr lang="en-US" sz="1400" dirty="0">
                <a:latin typeface="Times New Roman" panose="02020603050405020304" pitchFamily="18" charset="0"/>
                <a:cs typeface="Times New Roman" panose="02020603050405020304" pitchFamily="18" charset="0"/>
              </a:rPr>
              <a:t>. 8(1): 138-151 (2020).</a:t>
            </a:r>
          </a:p>
          <a:p>
            <a:endParaRPr lang="en-US" sz="1400" dirty="0"/>
          </a:p>
          <a:p>
            <a:endParaRPr lang="en-IN" dirty="0"/>
          </a:p>
        </p:txBody>
      </p:sp>
    </p:spTree>
    <p:extLst>
      <p:ext uri="{BB962C8B-B14F-4D97-AF65-F5344CB8AC3E}">
        <p14:creationId xmlns:p14="http://schemas.microsoft.com/office/powerpoint/2010/main" val="3939317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A9C0-326A-1518-DFE3-B42FAC6DE92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6C1F22B0-CD8D-474B-C87F-F9D6116A9700}"/>
              </a:ext>
            </a:extLst>
          </p:cNvPr>
          <p:cNvSpPr>
            <a:spLocks noGrp="1"/>
          </p:cNvSpPr>
          <p:nvPr>
            <p:ph idx="1"/>
          </p:nvPr>
        </p:nvSpPr>
        <p:spPr>
          <a:xfrm>
            <a:off x="1154954" y="2603499"/>
            <a:ext cx="8825659" cy="3773549"/>
          </a:xfrm>
        </p:spPr>
        <p:txBody>
          <a:bodyPr>
            <a:normAutofit/>
          </a:bodyPr>
          <a:lstStyle/>
          <a:p>
            <a:r>
              <a:rPr lang="en-IN" sz="1400" dirty="0">
                <a:latin typeface="Times New Roman" panose="02020603050405020304" pitchFamily="18" charset="0"/>
                <a:cs typeface="Times New Roman" panose="02020603050405020304" pitchFamily="18" charset="0"/>
              </a:rPr>
              <a:t>[7] L. Zhu, Y. Wu, K. Gai, and K.-K. R. Choo, “Controllable and trustworthy blockchain-based cloud data management,” Future Generation Computer Systems, vol. 91, pp. 527–535, 2019.</a:t>
            </a:r>
          </a:p>
          <a:p>
            <a:r>
              <a:rPr lang="en-IN" sz="1400" dirty="0">
                <a:latin typeface="Times New Roman" panose="02020603050405020304" pitchFamily="18" charset="0"/>
                <a:cs typeface="Times New Roman" panose="02020603050405020304" pitchFamily="18" charset="0"/>
              </a:rPr>
              <a:t>[8] L. Min, L. You and P. Fei, “Integrity verification for multiple data copies in cloud storage based on quad </a:t>
            </a:r>
            <a:r>
              <a:rPr lang="en-IN" sz="1400" dirty="0" err="1">
                <a:latin typeface="Times New Roman" panose="02020603050405020304" pitchFamily="18" charset="0"/>
                <a:cs typeface="Times New Roman" panose="02020603050405020304" pitchFamily="18" charset="0"/>
              </a:rPr>
              <a:t>merkle</a:t>
            </a:r>
            <a:r>
              <a:rPr lang="en-IN" sz="1400" dirty="0">
                <a:latin typeface="Times New Roman" panose="02020603050405020304" pitchFamily="18" charset="0"/>
                <a:cs typeface="Times New Roman" panose="02020603050405020304" pitchFamily="18" charset="0"/>
              </a:rPr>
              <a:t> tree” IEEE International journal of bifurcation and Chaos, vol 27, no 4, 2017</a:t>
            </a:r>
          </a:p>
        </p:txBody>
      </p:sp>
    </p:spTree>
    <p:extLst>
      <p:ext uri="{BB962C8B-B14F-4D97-AF65-F5344CB8AC3E}">
        <p14:creationId xmlns:p14="http://schemas.microsoft.com/office/powerpoint/2010/main" val="1474869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06C2-D822-25AB-1256-68E38CA7A50D}"/>
              </a:ext>
            </a:extLst>
          </p:cNvPr>
          <p:cNvSpPr>
            <a:spLocks noGrp="1"/>
          </p:cNvSpPr>
          <p:nvPr>
            <p:ph type="title"/>
          </p:nvPr>
        </p:nvSpPr>
        <p:spPr>
          <a:xfrm>
            <a:off x="1154954" y="973667"/>
            <a:ext cx="8761413" cy="5486509"/>
          </a:xfrm>
        </p:spPr>
        <p:txBody>
          <a:bodyPr/>
          <a:lstStyle/>
          <a:p>
            <a:pPr algn="ctr"/>
            <a:br>
              <a:rPr lang="en-IN" b="1" dirty="0">
                <a:solidFill>
                  <a:schemeClr val="accent2">
                    <a:lumMod val="50000"/>
                  </a:schemeClr>
                </a:solidFill>
              </a:rPr>
            </a:br>
            <a:br>
              <a:rPr lang="en-IN" b="1" dirty="0">
                <a:solidFill>
                  <a:schemeClr val="accent2">
                    <a:lumMod val="50000"/>
                  </a:schemeClr>
                </a:solidFill>
              </a:rPr>
            </a:br>
            <a:br>
              <a:rPr lang="en-IN" b="1" dirty="0">
                <a:solidFill>
                  <a:schemeClr val="accent2">
                    <a:lumMod val="50000"/>
                  </a:schemeClr>
                </a:solidFill>
              </a:rPr>
            </a:br>
            <a:br>
              <a:rPr lang="en-IN" b="1" dirty="0">
                <a:solidFill>
                  <a:schemeClr val="accent2">
                    <a:lumMod val="50000"/>
                  </a:schemeClr>
                </a:solidFill>
              </a:rPr>
            </a:br>
            <a:r>
              <a:rPr lang="en-IN" b="1" dirty="0">
                <a:solidFill>
                  <a:schemeClr val="accent2">
                    <a:lumMod val="50000"/>
                  </a:schemeClr>
                </a:solidFill>
              </a:rPr>
              <a:t>THANK YOU !</a:t>
            </a:r>
          </a:p>
        </p:txBody>
      </p:sp>
    </p:spTree>
    <p:extLst>
      <p:ext uri="{BB962C8B-B14F-4D97-AF65-F5344CB8AC3E}">
        <p14:creationId xmlns:p14="http://schemas.microsoft.com/office/powerpoint/2010/main" val="300118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870A-2198-D364-7914-10E4E786A3F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2229FE0A-2045-1729-14B6-E80355FF5067}"/>
              </a:ext>
            </a:extLst>
          </p:cNvPr>
          <p:cNvSpPr>
            <a:spLocks noGrp="1"/>
          </p:cNvSpPr>
          <p:nvPr>
            <p:ph idx="1"/>
          </p:nvPr>
        </p:nvSpPr>
        <p:spPr>
          <a:xfrm>
            <a:off x="1154954" y="1930400"/>
            <a:ext cx="8825659" cy="4318000"/>
          </a:xfrm>
        </p:spPr>
        <p:txBody>
          <a:bodyPr>
            <a:normAutofit/>
          </a:bodyPr>
          <a:lstStyle/>
          <a:p>
            <a:pPr>
              <a:lnSpc>
                <a:spcPct val="150000"/>
              </a:lnSpc>
            </a:pPr>
            <a:r>
              <a:rPr lang="en-IN" b="1" i="0" dirty="0">
                <a:solidFill>
                  <a:srgbClr val="374151"/>
                </a:solidFill>
                <a:effectLst/>
                <a:latin typeface="Times New Roman" panose="02020603050405020304" pitchFamily="18" charset="0"/>
                <a:cs typeface="Times New Roman" panose="02020603050405020304" pitchFamily="18" charset="0"/>
              </a:rPr>
              <a:t>Preventing Data Tampering</a:t>
            </a:r>
            <a:r>
              <a:rPr lang="en-IN" i="0" dirty="0">
                <a:solidFill>
                  <a:srgbClr val="374151"/>
                </a:solidFill>
                <a:effectLst/>
                <a:latin typeface="Times New Roman" panose="02020603050405020304" pitchFamily="18" charset="0"/>
                <a:cs typeface="Times New Roman" panose="02020603050405020304" pitchFamily="18" charset="0"/>
              </a:rPr>
              <a:t>:</a:t>
            </a: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With the increasing reliance on digital data storage ensuring the integrity and authenticity of data. The Merkle tree and blockchain-based scheme provides a robust solution to address this issue.</a:t>
            </a:r>
            <a:r>
              <a:rPr lang="en-US" sz="1800" b="0" i="0" dirty="0">
                <a:solidFill>
                  <a:srgbClr val="374151"/>
                </a:solidFill>
                <a:effectLst/>
                <a:latin typeface="Times New Roman" panose="02020603050405020304" pitchFamily="18" charset="0"/>
                <a:cs typeface="Times New Roman" panose="02020603050405020304" pitchFamily="18" charset="0"/>
              </a:rPr>
              <a:t> </a:t>
            </a:r>
          </a:p>
          <a:p>
            <a:pPr>
              <a:lnSpc>
                <a:spcPct val="150000"/>
              </a:lnSpc>
            </a:pPr>
            <a:r>
              <a:rPr lang="en-IN" b="1" i="0" dirty="0">
                <a:solidFill>
                  <a:srgbClr val="374151"/>
                </a:solidFill>
                <a:effectLst/>
                <a:latin typeface="Times New Roman" panose="02020603050405020304" pitchFamily="18" charset="0"/>
                <a:cs typeface="Times New Roman" panose="02020603050405020304" pitchFamily="18" charset="0"/>
              </a:rPr>
              <a:t>Trust in Data:</a:t>
            </a:r>
            <a:r>
              <a:rPr lang="en-US" b="1"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The scheme ensures that the data has not been tampered with and provides an immutable record of its integrity and authenticity, which enhances trust in the data.</a:t>
            </a:r>
          </a:p>
          <a:p>
            <a:pPr>
              <a:lnSpc>
                <a:spcPct val="150000"/>
              </a:lnSpc>
            </a:pPr>
            <a:r>
              <a:rPr lang="en-IN" b="1" dirty="0">
                <a:solidFill>
                  <a:srgbClr val="374151"/>
                </a:solidFill>
                <a:effectLst/>
                <a:latin typeface="Times New Roman" panose="02020603050405020304" pitchFamily="18" charset="0"/>
                <a:cs typeface="Times New Roman" panose="02020603050405020304" pitchFamily="18" charset="0"/>
              </a:rPr>
              <a:t>Improved Security</a:t>
            </a:r>
            <a:r>
              <a:rPr lang="en-IN" b="1" i="1" dirty="0">
                <a:solidFill>
                  <a:srgbClr val="374151"/>
                </a:solidFill>
                <a:effectLst/>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Traditional auditing methods often rely on centralized systems, which can be vulnerable to attacks. In contrast, the Merkle tree and blockchain-based scheme provides a decentralized approach, making it more secure against attacks.</a:t>
            </a:r>
          </a:p>
        </p:txBody>
      </p:sp>
    </p:spTree>
    <p:extLst>
      <p:ext uri="{BB962C8B-B14F-4D97-AF65-F5344CB8AC3E}">
        <p14:creationId xmlns:p14="http://schemas.microsoft.com/office/powerpoint/2010/main" val="412978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40D9-AF50-5473-41D8-004E6DF08AA4}"/>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303ED45-6E69-F49D-8516-4B4A72FC580E}"/>
              </a:ext>
            </a:extLst>
          </p:cNvPr>
          <p:cNvSpPr>
            <a:spLocks noGrp="1"/>
          </p:cNvSpPr>
          <p:nvPr>
            <p:ph idx="1"/>
          </p:nvPr>
        </p:nvSpPr>
        <p:spPr/>
        <p:txBody>
          <a:bodyPr>
            <a:normAutofit fontScale="92500" lnSpcReduction="10000"/>
          </a:bodyPr>
          <a:lstStyle/>
          <a:p>
            <a:pPr>
              <a:lnSpc>
                <a:spcPct val="150000"/>
              </a:lnSpc>
            </a:pPr>
            <a:r>
              <a:rPr lang="en-US" b="0" i="0" dirty="0">
                <a:effectLst/>
                <a:latin typeface="Times New Roman" panose="02020603050405020304" pitchFamily="18" charset="0"/>
                <a:cs typeface="Times New Roman" panose="02020603050405020304" pitchFamily="18" charset="0"/>
              </a:rPr>
              <a:t>To observe the Time Complexity of Insertion and verification of transactions in Sparse Merkle Tree, Quad Merkle Tree and Hybrid Merkle Tree.</a:t>
            </a:r>
          </a:p>
          <a:p>
            <a:pPr>
              <a:lnSpc>
                <a:spcPct val="150000"/>
              </a:lnSpc>
            </a:pPr>
            <a:r>
              <a:rPr lang="en-US" b="0" i="0" dirty="0">
                <a:effectLst/>
                <a:latin typeface="Times New Roman" panose="02020603050405020304" pitchFamily="18" charset="0"/>
                <a:cs typeface="Times New Roman" panose="02020603050405020304" pitchFamily="18" charset="0"/>
              </a:rPr>
              <a:t>Based on the analysis, selecting the best tree and use that in data integrity audit scheme based on a Merkle tree and blockchain to provides a secure and reliable method for verifying the integrity and authenticity of data stored on a blockchain.</a:t>
            </a:r>
          </a:p>
          <a:p>
            <a:pPr algn="l" rtl="0">
              <a:lnSpc>
                <a:spcPct val="150000"/>
              </a:lnSpc>
            </a:pPr>
            <a:r>
              <a:rPr lang="en-US" dirty="0">
                <a:effectLst/>
                <a:latin typeface="Times New Roman" panose="02020603050405020304" pitchFamily="18" charset="0"/>
                <a:cs typeface="Times New Roman" panose="02020603050405020304" pitchFamily="18" charset="0"/>
              </a:rPr>
              <a:t>It can be used in a variety of applications,</a:t>
            </a: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such as financial transactions, medical records, and supply chain management.</a:t>
            </a:r>
          </a:p>
          <a:p>
            <a:pPr marL="0" indent="0">
              <a:buNone/>
            </a:pPr>
            <a:br>
              <a:rPr lang="en-US" b="0" i="0" dirty="0">
                <a:solidFill>
                  <a:srgbClr val="5D6879"/>
                </a:solidFill>
                <a:effectLst/>
                <a:latin typeface="Lato" panose="020F0502020204030203" pitchFamily="34" charset="0"/>
              </a:rPr>
            </a:br>
            <a:br>
              <a:rPr lang="en-US" dirty="0"/>
            </a:br>
            <a:endParaRPr lang="en-IN" dirty="0"/>
          </a:p>
        </p:txBody>
      </p:sp>
    </p:spTree>
    <p:extLst>
      <p:ext uri="{BB962C8B-B14F-4D97-AF65-F5344CB8AC3E}">
        <p14:creationId xmlns:p14="http://schemas.microsoft.com/office/powerpoint/2010/main" val="218679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ECF9-EB4E-44F1-253D-C44120533B8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Related Work</a:t>
            </a:r>
          </a:p>
        </p:txBody>
      </p:sp>
      <p:graphicFrame>
        <p:nvGraphicFramePr>
          <p:cNvPr id="8" name="Content Placeholder 7">
            <a:extLst>
              <a:ext uri="{FF2B5EF4-FFF2-40B4-BE49-F238E27FC236}">
                <a16:creationId xmlns:a16="http://schemas.microsoft.com/office/drawing/2014/main" id="{50F3C211-F6EB-BE77-1466-6783916CA66E}"/>
              </a:ext>
            </a:extLst>
          </p:cNvPr>
          <p:cNvGraphicFramePr>
            <a:graphicFrameLocks noGrp="1"/>
          </p:cNvGraphicFramePr>
          <p:nvPr>
            <p:ph idx="1"/>
            <p:extLst>
              <p:ext uri="{D42A27DB-BD31-4B8C-83A1-F6EECF244321}">
                <p14:modId xmlns:p14="http://schemas.microsoft.com/office/powerpoint/2010/main" val="4167718470"/>
              </p:ext>
            </p:extLst>
          </p:nvPr>
        </p:nvGraphicFramePr>
        <p:xfrm>
          <a:off x="662473" y="1555668"/>
          <a:ext cx="10674220" cy="4878038"/>
        </p:xfrm>
        <a:graphic>
          <a:graphicData uri="http://schemas.openxmlformats.org/drawingml/2006/table">
            <a:tbl>
              <a:tblPr>
                <a:tableStyleId>{21E4AEA4-8DFA-4A89-87EB-49C32662AFE0}</a:tableStyleId>
              </a:tblPr>
              <a:tblGrid>
                <a:gridCol w="2019920">
                  <a:extLst>
                    <a:ext uri="{9D8B030D-6E8A-4147-A177-3AD203B41FA5}">
                      <a16:colId xmlns:a16="http://schemas.microsoft.com/office/drawing/2014/main" val="957828755"/>
                    </a:ext>
                  </a:extLst>
                </a:gridCol>
                <a:gridCol w="2280099">
                  <a:extLst>
                    <a:ext uri="{9D8B030D-6E8A-4147-A177-3AD203B41FA5}">
                      <a16:colId xmlns:a16="http://schemas.microsoft.com/office/drawing/2014/main" val="3548442488"/>
                    </a:ext>
                  </a:extLst>
                </a:gridCol>
                <a:gridCol w="2972948">
                  <a:extLst>
                    <a:ext uri="{9D8B030D-6E8A-4147-A177-3AD203B41FA5}">
                      <a16:colId xmlns:a16="http://schemas.microsoft.com/office/drawing/2014/main" val="1709338559"/>
                    </a:ext>
                  </a:extLst>
                </a:gridCol>
                <a:gridCol w="3401253">
                  <a:extLst>
                    <a:ext uri="{9D8B030D-6E8A-4147-A177-3AD203B41FA5}">
                      <a16:colId xmlns:a16="http://schemas.microsoft.com/office/drawing/2014/main" val="219041643"/>
                    </a:ext>
                  </a:extLst>
                </a:gridCol>
              </a:tblGrid>
              <a:tr h="391885">
                <a:tc>
                  <a:txBody>
                    <a:bodyPr/>
                    <a:lstStyle/>
                    <a:p>
                      <a:pPr algn="ctr">
                        <a:lnSpc>
                          <a:spcPct val="100000"/>
                        </a:lnSpc>
                        <a:spcAft>
                          <a:spcPts val="800"/>
                        </a:spcAft>
                      </a:pPr>
                      <a:r>
                        <a:rPr lang="en-IN" sz="1100" kern="100" dirty="0">
                          <a:effectLst/>
                        </a:rPr>
                        <a:t>Reference #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a:effectLst/>
                        </a:rPr>
                        <a:t>Proposed</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dirty="0">
                          <a:effectLst/>
                        </a:rPr>
                        <a:t>Findings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dirty="0">
                          <a:effectLst/>
                        </a:rPr>
                        <a:t>Limitations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extLst>
                  <a:ext uri="{0D108BD9-81ED-4DB2-BD59-A6C34878D82A}">
                    <a16:rowId xmlns:a16="http://schemas.microsoft.com/office/drawing/2014/main" val="1679009301"/>
                  </a:ext>
                </a:extLst>
              </a:tr>
              <a:tr h="1219339">
                <a:tc>
                  <a:txBody>
                    <a:bodyPr/>
                    <a:lstStyle/>
                    <a:p>
                      <a:pPr algn="ctr">
                        <a:lnSpc>
                          <a:spcPct val="100000"/>
                        </a:lnSpc>
                        <a:spcAft>
                          <a:spcPts val="800"/>
                        </a:spcAft>
                      </a:pPr>
                      <a:r>
                        <a:rPr lang="en-IN" sz="1100" kern="100" dirty="0">
                          <a:effectLst/>
                        </a:rPr>
                        <a:t>[1] Jianbing Ni</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dirty="0">
                          <a:effectLst/>
                        </a:rPr>
                        <a:t>Identity-Based Provable Data Possession From RSA Assumption for Secure Cloud Storage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dirty="0">
                          <a:effectLst/>
                        </a:rPr>
                        <a:t>IB-PDP from RSA assumption provides enhanced security for cloud storage by ensuring that the data stored on the cloud server has not been tampered with. This is achieved by verifying the integrity of the data without revealing the content of the data.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dirty="0">
                          <a:effectLst/>
                        </a:rPr>
                        <a:t>The IB-PDP from RSA assumption protocol is based on the RSA assumption, which assumes that the RSA problem is hard. If the RSA problem is ever found to be solvable in polynomial time, the protocol's security would be compromised.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extLst>
                  <a:ext uri="{0D108BD9-81ED-4DB2-BD59-A6C34878D82A}">
                    <a16:rowId xmlns:a16="http://schemas.microsoft.com/office/drawing/2014/main" val="3969288587"/>
                  </a:ext>
                </a:extLst>
              </a:tr>
              <a:tr h="1582850">
                <a:tc>
                  <a:txBody>
                    <a:bodyPr/>
                    <a:lstStyle/>
                    <a:p>
                      <a:pPr algn="ctr">
                        <a:lnSpc>
                          <a:spcPct val="100000"/>
                        </a:lnSpc>
                        <a:spcAft>
                          <a:spcPts val="800"/>
                        </a:spcAft>
                      </a:pPr>
                      <a:r>
                        <a:rPr lang="en-IN" sz="1100" kern="100" dirty="0">
                          <a:effectLst/>
                        </a:rPr>
                        <a:t>[2] Yang </a:t>
                      </a:r>
                      <a:r>
                        <a:rPr lang="en-IN" sz="1100" kern="100" dirty="0" err="1">
                          <a:effectLst/>
                        </a:rPr>
                        <a:t>Yang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dirty="0">
                          <a:effectLst/>
                        </a:rPr>
                        <a:t>An Efficient Identity-Based Provable Data Possession Protocol With Compressed Cloud Storage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dirty="0">
                          <a:effectLst/>
                        </a:rPr>
                        <a:t>The EIB-PDP protocol uses a compressed cloud storage approach to reduce the storage and communication overhead. This approach reduces the amount of data that needs to be stored on the cloud server and transmitted over the network, resulting in a more efficient protocol.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dirty="0">
                          <a:effectLst/>
                        </a:rPr>
                        <a:t>The protocol is relatively complex, and it may require significant resources to implement and maintain.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extLst>
                  <a:ext uri="{0D108BD9-81ED-4DB2-BD59-A6C34878D82A}">
                    <a16:rowId xmlns:a16="http://schemas.microsoft.com/office/drawing/2014/main" val="693287289"/>
                  </a:ext>
                </a:extLst>
              </a:tr>
              <a:tr h="1683964">
                <a:tc>
                  <a:txBody>
                    <a:bodyPr/>
                    <a:lstStyle/>
                    <a:p>
                      <a:pPr algn="ctr">
                        <a:lnSpc>
                          <a:spcPct val="100000"/>
                        </a:lnSpc>
                        <a:spcAft>
                          <a:spcPts val="800"/>
                        </a:spcAft>
                      </a:pPr>
                      <a:r>
                        <a:rPr lang="en-IN" sz="1100" kern="100" dirty="0">
                          <a:effectLst/>
                        </a:rPr>
                        <a:t>[3] </a:t>
                      </a:r>
                      <a:r>
                        <a:rPr lang="en-IN" sz="1100" kern="100" dirty="0" err="1">
                          <a:effectLst/>
                        </a:rPr>
                        <a:t>Genqing</a:t>
                      </a:r>
                      <a:r>
                        <a:rPr lang="en-IN" sz="1100" kern="100" dirty="0">
                          <a:effectLst/>
                        </a:rPr>
                        <a:t> Bian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dirty="0">
                          <a:effectLst/>
                        </a:rPr>
                        <a:t>Certificateless Provable Data Possession Protocol for the Multiple Copies and Clouds Case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dirty="0">
                          <a:effectLst/>
                        </a:rPr>
                        <a:t>The CL-MC2-PDP protocol supports data redundancy across multiple cloud servers, making it suitable for cloud storage systems that use multiple cloud servers to store user data.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tc>
                  <a:txBody>
                    <a:bodyPr/>
                    <a:lstStyle/>
                    <a:p>
                      <a:pPr algn="ctr">
                        <a:lnSpc>
                          <a:spcPct val="100000"/>
                        </a:lnSpc>
                        <a:spcAft>
                          <a:spcPts val="800"/>
                        </a:spcAft>
                      </a:pPr>
                      <a:r>
                        <a:rPr lang="en-IN" sz="1100" kern="100" dirty="0">
                          <a:effectLst/>
                        </a:rPr>
                        <a:t>The protocol requires the management of public and private keys for each user and cloud server. This could be a challenge for cloud storage providers with a large number of users and multiple cloud servers.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2384" marR="62384" marT="0" marB="0"/>
                </a:tc>
                <a:extLst>
                  <a:ext uri="{0D108BD9-81ED-4DB2-BD59-A6C34878D82A}">
                    <a16:rowId xmlns:a16="http://schemas.microsoft.com/office/drawing/2014/main" val="1885328908"/>
                  </a:ext>
                </a:extLst>
              </a:tr>
            </a:tbl>
          </a:graphicData>
        </a:graphic>
      </p:graphicFrame>
      <p:sp>
        <p:nvSpPr>
          <p:cNvPr id="5" name="Rectangle 1">
            <a:extLst>
              <a:ext uri="{FF2B5EF4-FFF2-40B4-BE49-F238E27FC236}">
                <a16:creationId xmlns:a16="http://schemas.microsoft.com/office/drawing/2014/main" id="{7AE2C51A-DC9E-6D53-289B-9951675B5785}"/>
              </a:ext>
            </a:extLst>
          </p:cNvPr>
          <p:cNvSpPr>
            <a:spLocks noChangeArrowheads="1"/>
          </p:cNvSpPr>
          <p:nvPr/>
        </p:nvSpPr>
        <p:spPr bwMode="auto">
          <a:xfrm>
            <a:off x="0" y="0"/>
            <a:ext cx="10910478" cy="291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543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A5638AC-6220-A752-E666-7566FE4A4ADB}"/>
              </a:ext>
            </a:extLst>
          </p:cNvPr>
          <p:cNvGraphicFramePr>
            <a:graphicFrameLocks noGrp="1"/>
          </p:cNvGraphicFramePr>
          <p:nvPr>
            <p:ph idx="4294967295"/>
            <p:extLst>
              <p:ext uri="{D42A27DB-BD31-4B8C-83A1-F6EECF244321}">
                <p14:modId xmlns:p14="http://schemas.microsoft.com/office/powerpoint/2010/main" val="16298888"/>
              </p:ext>
            </p:extLst>
          </p:nvPr>
        </p:nvGraphicFramePr>
        <p:xfrm>
          <a:off x="629391" y="296883"/>
          <a:ext cx="10628416" cy="6305799"/>
        </p:xfrm>
        <a:graphic>
          <a:graphicData uri="http://schemas.openxmlformats.org/drawingml/2006/table">
            <a:tbl>
              <a:tblPr>
                <a:tableStyleId>{21E4AEA4-8DFA-4A89-87EB-49C32662AFE0}</a:tableStyleId>
              </a:tblPr>
              <a:tblGrid>
                <a:gridCol w="1328916">
                  <a:extLst>
                    <a:ext uri="{9D8B030D-6E8A-4147-A177-3AD203B41FA5}">
                      <a16:colId xmlns:a16="http://schemas.microsoft.com/office/drawing/2014/main" val="3398305870"/>
                    </a:ext>
                  </a:extLst>
                </a:gridCol>
                <a:gridCol w="2377245">
                  <a:extLst>
                    <a:ext uri="{9D8B030D-6E8A-4147-A177-3AD203B41FA5}">
                      <a16:colId xmlns:a16="http://schemas.microsoft.com/office/drawing/2014/main" val="3811186385"/>
                    </a:ext>
                  </a:extLst>
                </a:gridCol>
                <a:gridCol w="3182905">
                  <a:extLst>
                    <a:ext uri="{9D8B030D-6E8A-4147-A177-3AD203B41FA5}">
                      <a16:colId xmlns:a16="http://schemas.microsoft.com/office/drawing/2014/main" val="338793716"/>
                    </a:ext>
                  </a:extLst>
                </a:gridCol>
                <a:gridCol w="3739350">
                  <a:extLst>
                    <a:ext uri="{9D8B030D-6E8A-4147-A177-3AD203B41FA5}">
                      <a16:colId xmlns:a16="http://schemas.microsoft.com/office/drawing/2014/main" val="3981977321"/>
                    </a:ext>
                  </a:extLst>
                </a:gridCol>
              </a:tblGrid>
              <a:tr h="1314196">
                <a:tc>
                  <a:txBody>
                    <a:bodyPr/>
                    <a:lstStyle/>
                    <a:p>
                      <a:pPr algn="l">
                        <a:lnSpc>
                          <a:spcPct val="107000"/>
                        </a:lnSpc>
                        <a:spcAft>
                          <a:spcPts val="800"/>
                        </a:spcAft>
                      </a:pPr>
                      <a:r>
                        <a:rPr lang="en-IN" sz="1100" kern="100" dirty="0">
                          <a:effectLst/>
                        </a:rPr>
                        <a:t>[4] Françoise Levy-</a:t>
                      </a:r>
                      <a:r>
                        <a:rPr lang="en-IN" sz="1100" kern="100" dirty="0" err="1">
                          <a:effectLst/>
                        </a:rPr>
                        <a:t>dit</a:t>
                      </a:r>
                      <a:r>
                        <a:rPr lang="en-IN" sz="1100" kern="100" dirty="0">
                          <a:effectLst/>
                        </a:rPr>
                        <a:t>-</a:t>
                      </a:r>
                      <a:r>
                        <a:rPr lang="en-IN" sz="1100" kern="100" dirty="0" err="1">
                          <a:effectLst/>
                        </a:rPr>
                        <a:t>Vehel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dirty="0">
                          <a:effectLst/>
                        </a:rPr>
                        <a:t>A Framework for the Design of Secure and Efficient Proofs of Retrievability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dirty="0">
                          <a:effectLst/>
                        </a:rPr>
                        <a:t>The POR protocol should provide strong security guarantees, ensuring that the data stored on the cloud server has not been tampered with or deleted.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a:effectLst/>
                        </a:rPr>
                        <a:t>The framework is relatively complex, and it may require significant resources to implement and maintain.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7073674"/>
                  </a:ext>
                </a:extLst>
              </a:tr>
              <a:tr h="1314196">
                <a:tc>
                  <a:txBody>
                    <a:bodyPr/>
                    <a:lstStyle/>
                    <a:p>
                      <a:pPr algn="l">
                        <a:lnSpc>
                          <a:spcPct val="107000"/>
                        </a:lnSpc>
                        <a:spcAft>
                          <a:spcPts val="800"/>
                        </a:spcAft>
                      </a:pPr>
                      <a:r>
                        <a:rPr lang="en-IN" sz="1200" kern="100" dirty="0">
                          <a:effectLst/>
                        </a:rPr>
                        <a:t>[5] Xiao Zhang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dirty="0">
                          <a:effectLst/>
                        </a:rPr>
                        <a:t>Proofs of retrievability from linearly homomorphic structure-preserving Tag natures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a:effectLst/>
                        </a:rPr>
                        <a:t>The homomorphic structure of the LH-SP tags enables efficient verification of multiple tags at once, reducing the overhead of verifying the integrity of multiple files.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a:effectLst/>
                        </a:rPr>
                        <a:t>The LH-SP Tag-based PoR protocol may not be applicable to all cloud storage systems, as it requires the use of LH-SP tags and bilinear pairings.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3082214"/>
                  </a:ext>
                </a:extLst>
              </a:tr>
              <a:tr h="1314196">
                <a:tc>
                  <a:txBody>
                    <a:bodyPr/>
                    <a:lstStyle/>
                    <a:p>
                      <a:pPr algn="l">
                        <a:lnSpc>
                          <a:spcPct val="107000"/>
                        </a:lnSpc>
                        <a:spcAft>
                          <a:spcPts val="800"/>
                        </a:spcAft>
                      </a:pPr>
                      <a:r>
                        <a:rPr lang="en-IN" sz="1100" kern="100" dirty="0">
                          <a:effectLst/>
                        </a:rPr>
                        <a:t>[6] </a:t>
                      </a:r>
                      <a:r>
                        <a:rPr lang="en-IN" sz="1100" kern="100" dirty="0" err="1">
                          <a:effectLst/>
                        </a:rPr>
                        <a:t>Binanda</a:t>
                      </a:r>
                      <a:r>
                        <a:rPr lang="en-IN" sz="1100" kern="100" dirty="0">
                          <a:effectLst/>
                        </a:rPr>
                        <a:t> Sengupta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dirty="0">
                          <a:effectLst/>
                        </a:rPr>
                        <a:t>Efficient Proofs of Retrievability with Public Verifiability for Dynamic Cloud Storage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a:effectLst/>
                        </a:rPr>
                        <a:t>The protocol provides public verifiability, which allows anyone to verify the integrity of the data without requiring any secret information.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a:effectLst/>
                        </a:rPr>
                        <a:t>The protocol does not support efficient verification of dynamic data updates, which could be a limitation for cloud storage systems with frequent updates.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9354644"/>
                  </a:ext>
                </a:extLst>
              </a:tr>
              <a:tr h="1314196">
                <a:tc>
                  <a:txBody>
                    <a:bodyPr/>
                    <a:lstStyle/>
                    <a:p>
                      <a:pPr algn="l">
                        <a:lnSpc>
                          <a:spcPct val="107000"/>
                        </a:lnSpc>
                        <a:spcAft>
                          <a:spcPts val="800"/>
                        </a:spcAft>
                      </a:pPr>
                      <a:r>
                        <a:rPr lang="en-IN" sz="1100" kern="100" dirty="0">
                          <a:effectLst/>
                        </a:rPr>
                        <a:t>[7] L. Zhu, Y. Wu, K. Gai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dirty="0">
                          <a:effectLst/>
                        </a:rPr>
                        <a:t>Controllable and trustworthy blockchain-based cloud data management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a:effectLst/>
                        </a:rPr>
                        <a:t>The use of blockchain technology enables decentralized management of data, eliminating the need for a central authority to manage access and modification of data.</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a:effectLst/>
                        </a:rPr>
                        <a:t>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9098663"/>
                  </a:ext>
                </a:extLst>
              </a:tr>
              <a:tr h="1049015">
                <a:tc>
                  <a:txBody>
                    <a:bodyPr/>
                    <a:lstStyle/>
                    <a:p>
                      <a:pPr algn="l">
                        <a:lnSpc>
                          <a:spcPct val="107000"/>
                        </a:lnSpc>
                        <a:spcAft>
                          <a:spcPts val="800"/>
                        </a:spcAft>
                      </a:pPr>
                      <a:r>
                        <a:rPr lang="en-IN" sz="1100" kern="100" dirty="0">
                          <a:effectLst/>
                        </a:rPr>
                        <a:t>[8] L. Min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dirty="0">
                          <a:effectLst/>
                        </a:rPr>
                        <a:t>Integrity verification for multiple data copies in cloud storage based on quad </a:t>
                      </a:r>
                      <a:r>
                        <a:rPr lang="en-IN" sz="1100" kern="100" dirty="0" err="1">
                          <a:effectLst/>
                        </a:rPr>
                        <a:t>merkle</a:t>
                      </a:r>
                      <a:r>
                        <a:rPr lang="en-IN" sz="1100" kern="100" dirty="0">
                          <a:effectLst/>
                        </a:rPr>
                        <a:t> tree.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dirty="0">
                          <a:effectLst/>
                        </a:rPr>
                        <a:t>This provides strong security guarantees, ensuring that the data copies have not been tampered with or deleted.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100" kern="100" dirty="0">
                          <a:effectLst/>
                        </a:rPr>
                        <a:t>The method is based on quad </a:t>
                      </a:r>
                      <a:r>
                        <a:rPr lang="en-IN" sz="1100" kern="100" dirty="0" err="1">
                          <a:effectLst/>
                        </a:rPr>
                        <a:t>merkle</a:t>
                      </a:r>
                      <a:r>
                        <a:rPr lang="en-IN" sz="1100" kern="100" dirty="0">
                          <a:effectLst/>
                        </a:rPr>
                        <a:t>, which may require expertise and resources to implement and maintain.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3468778"/>
                  </a:ext>
                </a:extLst>
              </a:tr>
            </a:tbl>
          </a:graphicData>
        </a:graphic>
      </p:graphicFrame>
    </p:spTree>
    <p:extLst>
      <p:ext uri="{BB962C8B-B14F-4D97-AF65-F5344CB8AC3E}">
        <p14:creationId xmlns:p14="http://schemas.microsoft.com/office/powerpoint/2010/main" val="233496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1139-E7F7-E4C5-21B0-E51917B1A45F}"/>
              </a:ext>
            </a:extLst>
          </p:cNvPr>
          <p:cNvSpPr>
            <a:spLocks noGrp="1"/>
          </p:cNvSpPr>
          <p:nvPr>
            <p:ph type="title"/>
          </p:nvPr>
        </p:nvSpPr>
        <p:spPr/>
        <p:txBody>
          <a:bodyPr/>
          <a:lstStyle/>
          <a:p>
            <a:r>
              <a:rPr lang="en-IN" dirty="0"/>
              <a:t>Research Gap</a:t>
            </a:r>
          </a:p>
        </p:txBody>
      </p:sp>
      <p:sp>
        <p:nvSpPr>
          <p:cNvPr id="3" name="Content Placeholder 2">
            <a:extLst>
              <a:ext uri="{FF2B5EF4-FFF2-40B4-BE49-F238E27FC236}">
                <a16:creationId xmlns:a16="http://schemas.microsoft.com/office/drawing/2014/main" id="{EA7A4033-7072-FD1E-F0CD-13DB321C486D}"/>
              </a:ext>
            </a:extLst>
          </p:cNvPr>
          <p:cNvSpPr>
            <a:spLocks noGrp="1"/>
          </p:cNvSpPr>
          <p:nvPr>
            <p:ph idx="1"/>
          </p:nvPr>
        </p:nvSpPr>
        <p:spPr/>
        <p:txBody>
          <a:bodyPr/>
          <a:lstStyle/>
          <a:p>
            <a:pPr>
              <a:lnSpc>
                <a:spcPct val="150000"/>
              </a:lnSpc>
            </a:pPr>
            <a:r>
              <a:rPr lang="en-US" b="0" i="0" dirty="0">
                <a:effectLst/>
                <a:latin typeface="Times New Roman" panose="02020603050405020304" pitchFamily="18" charset="0"/>
                <a:cs typeface="Times New Roman" panose="02020603050405020304" pitchFamily="18" charset="0"/>
              </a:rPr>
              <a:t>One potential research gap in this area is the exploration of the practical applications of using Merkle trees with the least verification time for data integrity verification.</a:t>
            </a:r>
          </a:p>
          <a:p>
            <a:pPr>
              <a:lnSpc>
                <a:spcPct val="150000"/>
              </a:lnSpc>
            </a:pPr>
            <a:r>
              <a:rPr lang="en-US" b="0" i="0" dirty="0">
                <a:effectLst/>
                <a:latin typeface="Times New Roman" panose="02020603050405020304" pitchFamily="18" charset="0"/>
                <a:cs typeface="Times New Roman" panose="02020603050405020304" pitchFamily="18" charset="0"/>
              </a:rPr>
              <a:t>Minimizing verification time can enhance the efficiency and scalability of the data integrity audit scheme, especially in large-scale and complex system.</a:t>
            </a:r>
          </a:p>
          <a:p>
            <a:pPr>
              <a:lnSpc>
                <a:spcPct val="150000"/>
              </a:lnSpc>
            </a:pP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imed to enhance the efficiency and scalability of the data integrity audit scheme by minimizing the verification</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time while ensuring the security and accuracy of data verification.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79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D728-4A5F-F4FC-6A3E-CF23AC1067F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485DA009-D28C-9168-8197-AB9F9529D80A}"/>
              </a:ext>
            </a:extLst>
          </p:cNvPr>
          <p:cNvSpPr>
            <a:spLocks noGrp="1"/>
          </p:cNvSpPr>
          <p:nvPr>
            <p:ph idx="1"/>
          </p:nvPr>
        </p:nvSpPr>
        <p:spPr/>
        <p:txBody>
          <a:bodyPr/>
          <a:lstStyle/>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This report proposes a data integrity auditing scheme based on a Merkle hash tree and blockchain, aiming to improve the efficiency and security of data storage. </a:t>
            </a: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The scheme uses blockchain instead of a third-party auditor to ensure reliability and prevent data tampering. </a:t>
            </a:r>
          </a:p>
          <a:p>
            <a:pPr>
              <a:lnSpc>
                <a:spcPct val="150000"/>
              </a:lnSpc>
            </a:pPr>
            <a:r>
              <a:rPr lang="en-US" dirty="0">
                <a:solidFill>
                  <a:srgbClr val="374151"/>
                </a:solidFill>
                <a:latin typeface="Times New Roman" panose="02020603050405020304" pitchFamily="18" charset="0"/>
                <a:cs typeface="Times New Roman" panose="02020603050405020304" pitchFamily="18" charset="0"/>
              </a:rPr>
              <a:t>We are going to analyze the time complexity and space complexity of different types of Merkle Tree’s. </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Among SMT, Quad Merkle tree and Hybrid Merkle tree We are going to choose the efficient one based on time complexity analysis.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3314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741</TotalTime>
  <Words>2415</Words>
  <Application>Microsoft Office PowerPoint</Application>
  <PresentationFormat>Widescreen</PresentationFormat>
  <Paragraphs>322</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Century Gothic</vt:lpstr>
      <vt:lpstr>Lato</vt:lpstr>
      <vt:lpstr>Times New Roman</vt:lpstr>
      <vt:lpstr>Trebuchet MS</vt:lpstr>
      <vt:lpstr>Wingdings 3</vt:lpstr>
      <vt:lpstr>Facet</vt:lpstr>
      <vt:lpstr>      A Minor Project Presentation  On:  Data Integrity Audit Scheme Based on Merkle Tree and Blockchain</vt:lpstr>
      <vt:lpstr>Table of Content</vt:lpstr>
      <vt:lpstr>Introduction</vt:lpstr>
      <vt:lpstr>Motivation</vt:lpstr>
      <vt:lpstr>Objective</vt:lpstr>
      <vt:lpstr>Related Work</vt:lpstr>
      <vt:lpstr>PowerPoint Presentation</vt:lpstr>
      <vt:lpstr>Research Gap</vt:lpstr>
      <vt:lpstr>Proposed Work</vt:lpstr>
      <vt:lpstr>System model of a blockchain based cloud storage auditing scheme</vt:lpstr>
      <vt:lpstr>Merkle Tree on a Blockchain</vt:lpstr>
      <vt:lpstr>Sparse Merkle Tree </vt:lpstr>
      <vt:lpstr>Insertion In Sparse Merkle Tree</vt:lpstr>
      <vt:lpstr>Verification in Sparse Merkle Tree</vt:lpstr>
      <vt:lpstr>Quad Merkle Tree</vt:lpstr>
      <vt:lpstr>Insertion In Quad Merkle Tree</vt:lpstr>
      <vt:lpstr>Verification in Quad Merkle Tree</vt:lpstr>
      <vt:lpstr>Hybrid Merkle Tree</vt:lpstr>
      <vt:lpstr>Insertion in Hybrid Merkle Tree</vt:lpstr>
      <vt:lpstr>Verification in Hybrid Merkle Tree</vt:lpstr>
      <vt:lpstr>Data Collection:</vt:lpstr>
      <vt:lpstr>Graphical Representation of above data</vt:lpstr>
      <vt:lpstr>Comparison of Insertion time of trees</vt:lpstr>
      <vt:lpstr>Height of trees for different inputs</vt:lpstr>
      <vt:lpstr>Graphical Representation of Height </vt:lpstr>
      <vt:lpstr> </vt:lpstr>
      <vt:lpstr>Graphical Representation of above data</vt:lpstr>
      <vt:lpstr>Comparison of Verification time of trees</vt:lpstr>
      <vt:lpstr>Initialization Phase</vt:lpstr>
      <vt:lpstr>Verification Phase</vt:lpstr>
      <vt:lpstr>Security Analysis</vt:lpstr>
      <vt:lpstr>Security Analysis…</vt:lpstr>
      <vt:lpstr>Confidence level</vt:lpstr>
      <vt:lpstr>Relationship between insertion time and the number of data blocks </vt:lpstr>
      <vt:lpstr>Relationship between audit verification phase time and number of data blocks </vt:lpstr>
      <vt:lpstr>Conclusion </vt:lpstr>
      <vt:lpstr>References</vt:lpstr>
      <vt:lpstr>References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Integrity Audit Scheme Based on Merkle Tree and Blockchain</dc:title>
  <dc:creator>Kartik Sharma</dc:creator>
  <cp:lastModifiedBy>rajdeep nagar</cp:lastModifiedBy>
  <cp:revision>32</cp:revision>
  <dcterms:created xsi:type="dcterms:W3CDTF">2023-04-19T17:40:31Z</dcterms:created>
  <dcterms:modified xsi:type="dcterms:W3CDTF">2023-05-07T10:51:00Z</dcterms:modified>
</cp:coreProperties>
</file>