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74" r:id="rId3"/>
    <p:sldId id="257" r:id="rId4"/>
    <p:sldId id="258" r:id="rId5"/>
    <p:sldId id="259" r:id="rId6"/>
    <p:sldId id="260" r:id="rId7"/>
    <p:sldId id="270" r:id="rId8"/>
    <p:sldId id="262" r:id="rId9"/>
    <p:sldId id="265" r:id="rId10"/>
    <p:sldId id="266" r:id="rId11"/>
    <p:sldId id="268" r:id="rId12"/>
    <p:sldId id="267" r:id="rId13"/>
    <p:sldId id="263" r:id="rId14"/>
    <p:sldId id="269" r:id="rId15"/>
    <p:sldId id="276" r:id="rId16"/>
    <p:sldId id="271" r:id="rId17"/>
    <p:sldId id="272" r:id="rId18"/>
    <p:sldId id="273" r:id="rId19"/>
    <p:sldId id="275"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F78D9D-E284-47AB-B72E-AC4E67640D43}"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246844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F78D9D-E284-47AB-B72E-AC4E67640D43}"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252955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78F78D9D-E284-47AB-B72E-AC4E67640D43}"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3931856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78F78D9D-E284-47AB-B72E-AC4E67640D43}"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137907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78D9D-E284-47AB-B72E-AC4E67640D43}"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3168894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78D9D-E284-47AB-B72E-AC4E67640D43}"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165282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F78D9D-E284-47AB-B72E-AC4E67640D43}"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292142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F78D9D-E284-47AB-B72E-AC4E67640D43}" type="datetimeFigureOut">
              <a:rPr lang="en-IN" smtClean="0"/>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155024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F78D9D-E284-47AB-B72E-AC4E67640D43}"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140016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F78D9D-E284-47AB-B72E-AC4E67640D43}" type="datetimeFigureOut">
              <a:rPr lang="en-IN" smtClean="0"/>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246606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F78D9D-E284-47AB-B72E-AC4E67640D43}" type="datetimeFigureOut">
              <a:rPr lang="en-IN" smtClean="0"/>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165359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78D9D-E284-47AB-B72E-AC4E67640D43}" type="datetimeFigureOut">
              <a:rPr lang="en-IN" smtClean="0"/>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176299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F78D9D-E284-47AB-B72E-AC4E67640D43}" type="datetimeFigureOut">
              <a:rPr lang="en-IN" smtClean="0"/>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312171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78F78D9D-E284-47AB-B72E-AC4E67640D43}" type="datetimeFigureOut">
              <a:rPr lang="en-IN" smtClean="0"/>
              <a:t>06-03-2022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3C56814-A84E-4A88-9B00-D86B6A7873AB}" type="slidenum">
              <a:rPr lang="en-IN" smtClean="0"/>
              <a:t>‹#›</a:t>
            </a:fld>
            <a:endParaRPr lang="en-IN"/>
          </a:p>
        </p:txBody>
      </p:sp>
    </p:spTree>
    <p:extLst>
      <p:ext uri="{BB962C8B-B14F-4D97-AF65-F5344CB8AC3E}">
        <p14:creationId xmlns:p14="http://schemas.microsoft.com/office/powerpoint/2010/main" val="280619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8F78D9D-E284-47AB-B72E-AC4E67640D43}" type="datetimeFigureOut">
              <a:rPr lang="en-IN" smtClean="0"/>
              <a:t>06-03-2022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3C56814-A84E-4A88-9B00-D86B6A7873AB}" type="slidenum">
              <a:rPr lang="en-IN" smtClean="0"/>
              <a:t>‹#›</a:t>
            </a:fld>
            <a:endParaRPr lang="en-IN"/>
          </a:p>
        </p:txBody>
      </p:sp>
    </p:spTree>
    <p:extLst>
      <p:ext uri="{BB962C8B-B14F-4D97-AF65-F5344CB8AC3E}">
        <p14:creationId xmlns:p14="http://schemas.microsoft.com/office/powerpoint/2010/main" val="139799702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1503-F143-48DF-92CA-B5099D9E9D95}"/>
              </a:ext>
            </a:extLst>
          </p:cNvPr>
          <p:cNvSpPr>
            <a:spLocks noGrp="1"/>
          </p:cNvSpPr>
          <p:nvPr>
            <p:ph type="ctrTitle"/>
          </p:nvPr>
        </p:nvSpPr>
        <p:spPr/>
        <p:txBody>
          <a:bodyPr/>
          <a:lstStyle/>
          <a:p>
            <a:r>
              <a:rPr lang="en-US" dirty="0"/>
              <a:t>BDSN End Term Assignment</a:t>
            </a:r>
            <a:br>
              <a:rPr lang="en-US" dirty="0"/>
            </a:br>
            <a:r>
              <a:rPr lang="en-US" dirty="0"/>
              <a:t>(Machine Learning with Python and Spark)</a:t>
            </a:r>
            <a:endParaRPr lang="en-IN" dirty="0"/>
          </a:p>
        </p:txBody>
      </p:sp>
      <p:sp>
        <p:nvSpPr>
          <p:cNvPr id="3" name="Subtitle 2">
            <a:extLst>
              <a:ext uri="{FF2B5EF4-FFF2-40B4-BE49-F238E27FC236}">
                <a16:creationId xmlns:a16="http://schemas.microsoft.com/office/drawing/2014/main" id="{C467621F-B054-4130-9E9E-677E50319B3F}"/>
              </a:ext>
            </a:extLst>
          </p:cNvPr>
          <p:cNvSpPr>
            <a:spLocks noGrp="1"/>
          </p:cNvSpPr>
          <p:nvPr>
            <p:ph type="subTitle" idx="1"/>
          </p:nvPr>
        </p:nvSpPr>
        <p:spPr/>
        <p:txBody>
          <a:bodyPr/>
          <a:lstStyle/>
          <a:p>
            <a:r>
              <a:rPr lang="en-US" dirty="0"/>
              <a:t>Car Price </a:t>
            </a:r>
            <a:r>
              <a:rPr lang="en-US"/>
              <a:t>Prediction Using </a:t>
            </a:r>
            <a:r>
              <a:rPr lang="en-US" dirty="0"/>
              <a:t>Regression</a:t>
            </a:r>
            <a:endParaRPr lang="en-IN" dirty="0"/>
          </a:p>
        </p:txBody>
      </p:sp>
    </p:spTree>
    <p:extLst>
      <p:ext uri="{BB962C8B-B14F-4D97-AF65-F5344CB8AC3E}">
        <p14:creationId xmlns:p14="http://schemas.microsoft.com/office/powerpoint/2010/main" val="175291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372E-65BC-4396-A02F-1B641E28E5D9}"/>
              </a:ext>
            </a:extLst>
          </p:cNvPr>
          <p:cNvSpPr>
            <a:spLocks noGrp="1"/>
          </p:cNvSpPr>
          <p:nvPr>
            <p:ph type="title"/>
          </p:nvPr>
        </p:nvSpPr>
        <p:spPr/>
        <p:txBody>
          <a:bodyPr/>
          <a:lstStyle/>
          <a:p>
            <a:r>
              <a:rPr lang="en-US" dirty="0"/>
              <a:t>Analysis based on Owners:</a:t>
            </a:r>
            <a:endParaRPr lang="en-IN" dirty="0"/>
          </a:p>
        </p:txBody>
      </p:sp>
      <p:sp>
        <p:nvSpPr>
          <p:cNvPr id="3" name="Content Placeholder 2">
            <a:extLst>
              <a:ext uri="{FF2B5EF4-FFF2-40B4-BE49-F238E27FC236}">
                <a16:creationId xmlns:a16="http://schemas.microsoft.com/office/drawing/2014/main" id="{DE47FD35-1478-48DF-9A2F-84E0152C962B}"/>
              </a:ext>
            </a:extLst>
          </p:cNvPr>
          <p:cNvSpPr>
            <a:spLocks noGrp="1"/>
          </p:cNvSpPr>
          <p:nvPr>
            <p:ph idx="1"/>
          </p:nvPr>
        </p:nvSpPr>
        <p:spPr>
          <a:xfrm>
            <a:off x="818712" y="2222287"/>
            <a:ext cx="10554574" cy="3636511"/>
          </a:xfrm>
        </p:spPr>
        <p:txBody>
          <a:bodyPr/>
          <a:lstStyle/>
          <a:p>
            <a:r>
              <a:rPr lang="en-US" sz="2400" dirty="0">
                <a:latin typeface="Adobe Garamond Pro" panose="02020502060506020403" pitchFamily="18" charset="0"/>
              </a:rPr>
              <a:t>There are 5 types of </a:t>
            </a:r>
            <a:r>
              <a:rPr lang="en-US" sz="2400" u="sng" dirty="0">
                <a:latin typeface="Adobe Garamond Pro" panose="02020502060506020403" pitchFamily="18" charset="0"/>
              </a:rPr>
              <a:t>owners</a:t>
            </a:r>
            <a:r>
              <a:rPr lang="en-US" sz="2400" dirty="0">
                <a:latin typeface="Adobe Garamond Pro" panose="02020502060506020403" pitchFamily="18" charset="0"/>
              </a:rPr>
              <a:t> and below is their count.</a:t>
            </a:r>
          </a:p>
          <a:p>
            <a:endParaRPr lang="en-US" dirty="0"/>
          </a:p>
          <a:p>
            <a:endParaRPr lang="en-US" dirty="0"/>
          </a:p>
          <a:p>
            <a:endParaRPr lang="en-US" dirty="0"/>
          </a:p>
          <a:p>
            <a:r>
              <a:rPr lang="en-US" sz="2400" dirty="0">
                <a:latin typeface="Adobe Garamond Pro" panose="02020502060506020403" pitchFamily="18" charset="0"/>
              </a:rPr>
              <a:t>Below is the </a:t>
            </a:r>
            <a:r>
              <a:rPr lang="en-US" sz="2400" u="sng" dirty="0">
                <a:latin typeface="Adobe Garamond Pro" panose="02020502060506020403" pitchFamily="18" charset="0"/>
              </a:rPr>
              <a:t>average selling price and </a:t>
            </a:r>
            <a:r>
              <a:rPr lang="en-US" sz="2400" u="sng" dirty="0" err="1">
                <a:latin typeface="Adobe Garamond Pro" panose="02020502060506020403" pitchFamily="18" charset="0"/>
              </a:rPr>
              <a:t>km_driven</a:t>
            </a:r>
            <a:r>
              <a:rPr lang="en-US" sz="2400" u="sng" dirty="0">
                <a:latin typeface="Adobe Garamond Pro" panose="02020502060506020403" pitchFamily="18" charset="0"/>
              </a:rPr>
              <a:t> </a:t>
            </a:r>
            <a:r>
              <a:rPr lang="en-US" sz="2400" dirty="0">
                <a:latin typeface="Adobe Garamond Pro" panose="02020502060506020403" pitchFamily="18" charset="0"/>
              </a:rPr>
              <a:t>based on owner.</a:t>
            </a:r>
          </a:p>
          <a:p>
            <a:endParaRPr lang="en-US" dirty="0"/>
          </a:p>
          <a:p>
            <a:endParaRPr lang="en-IN" dirty="0"/>
          </a:p>
        </p:txBody>
      </p:sp>
      <p:pic>
        <p:nvPicPr>
          <p:cNvPr id="4" name="Picture 3">
            <a:extLst>
              <a:ext uri="{FF2B5EF4-FFF2-40B4-BE49-F238E27FC236}">
                <a16:creationId xmlns:a16="http://schemas.microsoft.com/office/drawing/2014/main" id="{B94935AE-758D-4E72-9B9F-0D235646C665}"/>
              </a:ext>
            </a:extLst>
          </p:cNvPr>
          <p:cNvPicPr>
            <a:picLocks noChangeAspect="1"/>
          </p:cNvPicPr>
          <p:nvPr/>
        </p:nvPicPr>
        <p:blipFill>
          <a:blip r:embed="rId2"/>
          <a:stretch>
            <a:fillRect/>
          </a:stretch>
        </p:blipFill>
        <p:spPr>
          <a:xfrm>
            <a:off x="7664519" y="2482789"/>
            <a:ext cx="3348038" cy="1557753"/>
          </a:xfrm>
          <a:prstGeom prst="rect">
            <a:avLst/>
          </a:prstGeom>
        </p:spPr>
      </p:pic>
      <p:pic>
        <p:nvPicPr>
          <p:cNvPr id="5" name="Picture 4">
            <a:extLst>
              <a:ext uri="{FF2B5EF4-FFF2-40B4-BE49-F238E27FC236}">
                <a16:creationId xmlns:a16="http://schemas.microsoft.com/office/drawing/2014/main" id="{991BED28-69EB-4950-B0E2-F4A8B4BAB6D6}"/>
              </a:ext>
            </a:extLst>
          </p:cNvPr>
          <p:cNvPicPr>
            <a:picLocks noChangeAspect="1"/>
          </p:cNvPicPr>
          <p:nvPr/>
        </p:nvPicPr>
        <p:blipFill>
          <a:blip r:embed="rId3"/>
          <a:stretch>
            <a:fillRect/>
          </a:stretch>
        </p:blipFill>
        <p:spPr>
          <a:xfrm>
            <a:off x="5610432" y="4841065"/>
            <a:ext cx="5402125" cy="1754810"/>
          </a:xfrm>
          <a:prstGeom prst="rect">
            <a:avLst/>
          </a:prstGeom>
        </p:spPr>
      </p:pic>
    </p:spTree>
    <p:extLst>
      <p:ext uri="{BB962C8B-B14F-4D97-AF65-F5344CB8AC3E}">
        <p14:creationId xmlns:p14="http://schemas.microsoft.com/office/powerpoint/2010/main" val="328908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2D39-164E-4AA1-A6CC-EC6C69776CC8}"/>
              </a:ext>
            </a:extLst>
          </p:cNvPr>
          <p:cNvSpPr>
            <a:spLocks noGrp="1"/>
          </p:cNvSpPr>
          <p:nvPr>
            <p:ph type="title"/>
          </p:nvPr>
        </p:nvSpPr>
        <p:spPr>
          <a:xfrm>
            <a:off x="810000" y="264654"/>
            <a:ext cx="10571998" cy="1152984"/>
          </a:xfrm>
        </p:spPr>
        <p:txBody>
          <a:bodyPr/>
          <a:lstStyle/>
          <a:p>
            <a:r>
              <a:rPr lang="en-US" dirty="0"/>
              <a:t>Visualization based on Transmission and Year</a:t>
            </a:r>
            <a:endParaRPr lang="en-IN" dirty="0"/>
          </a:p>
        </p:txBody>
      </p:sp>
      <p:sp>
        <p:nvSpPr>
          <p:cNvPr id="3" name="Content Placeholder 2">
            <a:extLst>
              <a:ext uri="{FF2B5EF4-FFF2-40B4-BE49-F238E27FC236}">
                <a16:creationId xmlns:a16="http://schemas.microsoft.com/office/drawing/2014/main" id="{1D00B580-64B9-4968-9FA1-072F03B024D9}"/>
              </a:ext>
            </a:extLst>
          </p:cNvPr>
          <p:cNvSpPr>
            <a:spLocks noGrp="1"/>
          </p:cNvSpPr>
          <p:nvPr>
            <p:ph sz="half" idx="1"/>
          </p:nvPr>
        </p:nvSpPr>
        <p:spPr>
          <a:xfrm>
            <a:off x="818712" y="2222287"/>
            <a:ext cx="5185873" cy="3913470"/>
          </a:xfrm>
        </p:spPr>
        <p:txBody>
          <a:bodyPr>
            <a:normAutofit fontScale="92500" lnSpcReduction="10000"/>
          </a:bodyPr>
          <a:lstStyle/>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sz="2100" dirty="0">
              <a:latin typeface="Adobe Garamond Pro" panose="02020502060506020403" pitchFamily="18" charset="0"/>
            </a:endParaRPr>
          </a:p>
          <a:p>
            <a:r>
              <a:rPr lang="en-US" sz="2100" dirty="0">
                <a:latin typeface="Adobe Garamond Pro" panose="02020502060506020403" pitchFamily="18" charset="0"/>
              </a:rPr>
              <a:t>Cars with Automatic transmission has higher average selling price.</a:t>
            </a:r>
          </a:p>
          <a:p>
            <a:endParaRPr lang="en-IN" sz="2400" dirty="0">
              <a:latin typeface="Adobe Garamond Pro" panose="02020502060506020403" pitchFamily="18" charset="0"/>
            </a:endParaRPr>
          </a:p>
        </p:txBody>
      </p:sp>
      <p:sp>
        <p:nvSpPr>
          <p:cNvPr id="4" name="Content Placeholder 3">
            <a:extLst>
              <a:ext uri="{FF2B5EF4-FFF2-40B4-BE49-F238E27FC236}">
                <a16:creationId xmlns:a16="http://schemas.microsoft.com/office/drawing/2014/main" id="{48C4C73F-97ED-41E6-9772-F6AB5AAD0D4E}"/>
              </a:ext>
            </a:extLst>
          </p:cNvPr>
          <p:cNvSpPr>
            <a:spLocks noGrp="1"/>
          </p:cNvSpPr>
          <p:nvPr>
            <p:ph sz="half" idx="2"/>
          </p:nvPr>
        </p:nvSpPr>
        <p:spPr>
          <a:xfrm>
            <a:off x="6187415" y="2222286"/>
            <a:ext cx="5194583" cy="4188525"/>
          </a:xfrm>
        </p:spPr>
        <p:txBody>
          <a:bodyPr>
            <a:normAutofit fontScale="92500" lnSpcReduction="10000"/>
          </a:bodyPr>
          <a:lstStyle/>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endParaRPr lang="en-US" dirty="0">
              <a:latin typeface="Adobe Garamond Pro" panose="02020502060506020403" pitchFamily="18" charset="0"/>
            </a:endParaRPr>
          </a:p>
          <a:p>
            <a:pPr>
              <a:buFont typeface="Courier New" panose="02070309020205020404" pitchFamily="49" charset="0"/>
              <a:buChar char="o"/>
            </a:pPr>
            <a:r>
              <a:rPr lang="en-US" sz="2100" dirty="0">
                <a:latin typeface="Adobe Garamond Pro" panose="02020502060506020403" pitchFamily="18" charset="0"/>
              </a:rPr>
              <a:t>with increasing year the selling price of a car has been increased gradually or in other words, the car with highest year of service has lowest selling price </a:t>
            </a:r>
            <a:r>
              <a:rPr lang="en-US" sz="2100" dirty="0" err="1">
                <a:latin typeface="Adobe Garamond Pro" panose="02020502060506020403" pitchFamily="18" charset="0"/>
              </a:rPr>
              <a:t>i.e</a:t>
            </a:r>
            <a:r>
              <a:rPr lang="en-US" sz="2100" dirty="0">
                <a:latin typeface="Adobe Garamond Pro" panose="02020502060506020403" pitchFamily="18" charset="0"/>
              </a:rPr>
              <a:t>, the oldest car has lowest selling price</a:t>
            </a:r>
          </a:p>
          <a:p>
            <a:endParaRPr lang="en-IN" sz="2000" dirty="0">
              <a:latin typeface="Adobe Garamond Pro" panose="02020502060506020403" pitchFamily="18" charset="0"/>
            </a:endParaRPr>
          </a:p>
        </p:txBody>
      </p:sp>
      <p:pic>
        <p:nvPicPr>
          <p:cNvPr id="5" name="Picture 4">
            <a:extLst>
              <a:ext uri="{FF2B5EF4-FFF2-40B4-BE49-F238E27FC236}">
                <a16:creationId xmlns:a16="http://schemas.microsoft.com/office/drawing/2014/main" id="{8DBDA106-2C2A-49DF-BC53-C3F755EE1FF0}"/>
              </a:ext>
            </a:extLst>
          </p:cNvPr>
          <p:cNvPicPr>
            <a:picLocks noChangeAspect="1"/>
          </p:cNvPicPr>
          <p:nvPr/>
        </p:nvPicPr>
        <p:blipFill>
          <a:blip r:embed="rId2"/>
          <a:stretch>
            <a:fillRect/>
          </a:stretch>
        </p:blipFill>
        <p:spPr>
          <a:xfrm>
            <a:off x="886016" y="2411896"/>
            <a:ext cx="4552950" cy="2213113"/>
          </a:xfrm>
          <a:prstGeom prst="rect">
            <a:avLst/>
          </a:prstGeom>
        </p:spPr>
      </p:pic>
      <p:pic>
        <p:nvPicPr>
          <p:cNvPr id="6" name="Picture 5">
            <a:extLst>
              <a:ext uri="{FF2B5EF4-FFF2-40B4-BE49-F238E27FC236}">
                <a16:creationId xmlns:a16="http://schemas.microsoft.com/office/drawing/2014/main" id="{0F309647-3D42-4BE5-B510-8EE9988382AF}"/>
              </a:ext>
            </a:extLst>
          </p:cNvPr>
          <p:cNvPicPr>
            <a:picLocks noChangeAspect="1"/>
          </p:cNvPicPr>
          <p:nvPr/>
        </p:nvPicPr>
        <p:blipFill>
          <a:blip r:embed="rId3"/>
          <a:stretch>
            <a:fillRect/>
          </a:stretch>
        </p:blipFill>
        <p:spPr>
          <a:xfrm>
            <a:off x="6187415" y="2404820"/>
            <a:ext cx="4891502" cy="2048359"/>
          </a:xfrm>
          <a:prstGeom prst="rect">
            <a:avLst/>
          </a:prstGeom>
        </p:spPr>
      </p:pic>
    </p:spTree>
    <p:extLst>
      <p:ext uri="{BB962C8B-B14F-4D97-AF65-F5344CB8AC3E}">
        <p14:creationId xmlns:p14="http://schemas.microsoft.com/office/powerpoint/2010/main" val="353465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A44A-12F8-4CF4-AC7D-D800378DF9F8}"/>
              </a:ext>
            </a:extLst>
          </p:cNvPr>
          <p:cNvSpPr>
            <a:spLocks noGrp="1"/>
          </p:cNvSpPr>
          <p:nvPr>
            <p:ph type="title"/>
          </p:nvPr>
        </p:nvSpPr>
        <p:spPr/>
        <p:txBody>
          <a:bodyPr/>
          <a:lstStyle/>
          <a:p>
            <a:r>
              <a:rPr lang="en-US" dirty="0"/>
              <a:t>Visualization based on Fuel and Owner:</a:t>
            </a:r>
            <a:endParaRPr lang="en-IN" dirty="0"/>
          </a:p>
        </p:txBody>
      </p:sp>
      <p:sp>
        <p:nvSpPr>
          <p:cNvPr id="7" name="Content Placeholder 6">
            <a:extLst>
              <a:ext uri="{FF2B5EF4-FFF2-40B4-BE49-F238E27FC236}">
                <a16:creationId xmlns:a16="http://schemas.microsoft.com/office/drawing/2014/main" id="{E8655888-DCE8-4E7B-B237-78E502107C31}"/>
              </a:ext>
            </a:extLst>
          </p:cNvPr>
          <p:cNvSpPr>
            <a:spLocks noGrp="1"/>
          </p:cNvSpPr>
          <p:nvPr>
            <p:ph sz="half" idx="1"/>
          </p:nvPr>
        </p:nvSpPr>
        <p:spPr>
          <a:xfrm>
            <a:off x="838200" y="1825625"/>
            <a:ext cx="5181600" cy="4455904"/>
          </a:xfrm>
        </p:spPr>
        <p:txBody>
          <a:bodyPr>
            <a:normAutofit fontScale="77500" lnSpcReduction="20000"/>
          </a:bodyPr>
          <a:lstStyle/>
          <a:p>
            <a:endParaRPr lang="en-US" sz="2400" u="sng" dirty="0">
              <a:latin typeface="Adobe Garamond Pro" panose="02020502060506020403" pitchFamily="18" charset="0"/>
            </a:endParaRPr>
          </a:p>
          <a:p>
            <a:r>
              <a:rPr lang="en-US" sz="2400" u="sng" dirty="0">
                <a:latin typeface="Adobe Garamond Pro" panose="02020502060506020403" pitchFamily="18" charset="0"/>
              </a:rPr>
              <a:t>Average </a:t>
            </a:r>
            <a:r>
              <a:rPr lang="en-US" sz="2400" u="sng" dirty="0" err="1">
                <a:latin typeface="Adobe Garamond Pro" panose="02020502060506020403" pitchFamily="18" charset="0"/>
              </a:rPr>
              <a:t>Selling_Price</a:t>
            </a:r>
            <a:r>
              <a:rPr lang="en-US" sz="2400" u="sng" dirty="0">
                <a:latin typeface="Adobe Garamond Pro" panose="02020502060506020403" pitchFamily="18" charset="0"/>
              </a:rPr>
              <a:t> based on Fuel:</a:t>
            </a:r>
          </a:p>
          <a:p>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u="sng" dirty="0"/>
          </a:p>
          <a:p>
            <a:pPr marL="0" indent="0">
              <a:buNone/>
            </a:pPr>
            <a:endParaRPr lang="en-US" sz="2000" dirty="0"/>
          </a:p>
          <a:p>
            <a:pPr marL="0" indent="0">
              <a:buNone/>
            </a:pPr>
            <a:endParaRPr lang="en-US" sz="2400" dirty="0">
              <a:latin typeface="Adobe Garamond Pro" panose="02020502060506020403" pitchFamily="18" charset="0"/>
            </a:endParaRPr>
          </a:p>
          <a:p>
            <a:pPr marL="0" indent="0">
              <a:buNone/>
            </a:pPr>
            <a:endParaRPr lang="en-US" sz="2200" dirty="0">
              <a:latin typeface="Adobe Garamond Pro" panose="02020502060506020403" pitchFamily="18" charset="0"/>
            </a:endParaRPr>
          </a:p>
          <a:p>
            <a:pPr marL="0" indent="0">
              <a:buNone/>
            </a:pPr>
            <a:endParaRPr lang="en-US" sz="2200" dirty="0">
              <a:latin typeface="Adobe Garamond Pro" panose="02020502060506020403" pitchFamily="18" charset="0"/>
            </a:endParaRPr>
          </a:p>
          <a:p>
            <a:pPr marL="0" indent="0">
              <a:buNone/>
            </a:pPr>
            <a:r>
              <a:rPr lang="en-US" sz="2200" dirty="0">
                <a:latin typeface="Adobe Garamond Pro" panose="02020502060506020403" pitchFamily="18" charset="0"/>
              </a:rPr>
              <a:t>We can see that Average selling price is highest for fuel Diesel. Looking at the variation it can be said that this attribute can be a good predictor</a:t>
            </a:r>
          </a:p>
          <a:p>
            <a:pPr marL="0" indent="0">
              <a:buNone/>
            </a:pPr>
            <a:endParaRPr lang="en-US" u="sng" dirty="0"/>
          </a:p>
        </p:txBody>
      </p:sp>
      <p:sp>
        <p:nvSpPr>
          <p:cNvPr id="8" name="Content Placeholder 7">
            <a:extLst>
              <a:ext uri="{FF2B5EF4-FFF2-40B4-BE49-F238E27FC236}">
                <a16:creationId xmlns:a16="http://schemas.microsoft.com/office/drawing/2014/main" id="{40A8D0F2-94AD-4C4A-B185-2F7C1714295A}"/>
              </a:ext>
            </a:extLst>
          </p:cNvPr>
          <p:cNvSpPr>
            <a:spLocks noGrp="1"/>
          </p:cNvSpPr>
          <p:nvPr>
            <p:ph sz="half" idx="2"/>
          </p:nvPr>
        </p:nvSpPr>
        <p:spPr>
          <a:xfrm>
            <a:off x="6172200" y="1825624"/>
            <a:ext cx="5181600" cy="4455905"/>
          </a:xfrm>
        </p:spPr>
        <p:txBody>
          <a:bodyPr>
            <a:normAutofit fontScale="77500" lnSpcReduction="20000"/>
          </a:bodyPr>
          <a:lstStyle/>
          <a:p>
            <a:r>
              <a:rPr lang="en-US" sz="2400" u="sng" dirty="0">
                <a:latin typeface="Adobe Garamond Pro" panose="02020502060506020403" pitchFamily="18" charset="0"/>
              </a:rPr>
              <a:t>Average </a:t>
            </a:r>
            <a:r>
              <a:rPr lang="en-US" sz="2400" u="sng" dirty="0" err="1">
                <a:latin typeface="Adobe Garamond Pro" panose="02020502060506020403" pitchFamily="18" charset="0"/>
              </a:rPr>
              <a:t>Selling_Price</a:t>
            </a:r>
            <a:r>
              <a:rPr lang="en-US" sz="2400" u="sng" dirty="0">
                <a:latin typeface="Adobe Garamond Pro" panose="02020502060506020403" pitchFamily="18" charset="0"/>
              </a:rPr>
              <a:t> based on Owner:</a:t>
            </a:r>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r>
              <a:rPr lang="en-US" sz="2200" dirty="0">
                <a:latin typeface="Adobe Garamond Pro" panose="02020502060506020403" pitchFamily="18" charset="0"/>
              </a:rPr>
              <a:t>Test Drive Car has the highest average selling price . Looking at the variation it can be said that this attribute can be a good predictor</a:t>
            </a:r>
            <a:endParaRPr lang="en-IN" sz="2200" dirty="0">
              <a:latin typeface="Adobe Garamond Pro" panose="02020502060506020403" pitchFamily="18" charset="0"/>
            </a:endParaRPr>
          </a:p>
        </p:txBody>
      </p:sp>
      <p:pic>
        <p:nvPicPr>
          <p:cNvPr id="9" name="Picture 8">
            <a:extLst>
              <a:ext uri="{FF2B5EF4-FFF2-40B4-BE49-F238E27FC236}">
                <a16:creationId xmlns:a16="http://schemas.microsoft.com/office/drawing/2014/main" id="{7BCCF516-C0B3-4231-BDE3-F34461F98141}"/>
              </a:ext>
            </a:extLst>
          </p:cNvPr>
          <p:cNvPicPr>
            <a:picLocks noChangeAspect="1"/>
          </p:cNvPicPr>
          <p:nvPr/>
        </p:nvPicPr>
        <p:blipFill>
          <a:blip r:embed="rId2"/>
          <a:stretch>
            <a:fillRect/>
          </a:stretch>
        </p:blipFill>
        <p:spPr>
          <a:xfrm>
            <a:off x="1048578" y="2570922"/>
            <a:ext cx="4343400" cy="2393053"/>
          </a:xfrm>
          <a:prstGeom prst="rect">
            <a:avLst/>
          </a:prstGeom>
        </p:spPr>
      </p:pic>
      <p:pic>
        <p:nvPicPr>
          <p:cNvPr id="10" name="Picture 9">
            <a:extLst>
              <a:ext uri="{FF2B5EF4-FFF2-40B4-BE49-F238E27FC236}">
                <a16:creationId xmlns:a16="http://schemas.microsoft.com/office/drawing/2014/main" id="{87EABEF2-EF73-4194-95B4-60FD631DC762}"/>
              </a:ext>
            </a:extLst>
          </p:cNvPr>
          <p:cNvPicPr>
            <a:picLocks noChangeAspect="1"/>
          </p:cNvPicPr>
          <p:nvPr/>
        </p:nvPicPr>
        <p:blipFill>
          <a:blip r:embed="rId3"/>
          <a:stretch>
            <a:fillRect/>
          </a:stretch>
        </p:blipFill>
        <p:spPr>
          <a:xfrm>
            <a:off x="6420471" y="2570921"/>
            <a:ext cx="4333875" cy="2393053"/>
          </a:xfrm>
          <a:prstGeom prst="rect">
            <a:avLst/>
          </a:prstGeom>
        </p:spPr>
      </p:pic>
    </p:spTree>
    <p:extLst>
      <p:ext uri="{BB962C8B-B14F-4D97-AF65-F5344CB8AC3E}">
        <p14:creationId xmlns:p14="http://schemas.microsoft.com/office/powerpoint/2010/main" val="404429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EB74-BB57-4AC1-B763-A092627B71BA}"/>
              </a:ext>
            </a:extLst>
          </p:cNvPr>
          <p:cNvSpPr>
            <a:spLocks noGrp="1"/>
          </p:cNvSpPr>
          <p:nvPr>
            <p:ph type="title"/>
          </p:nvPr>
        </p:nvSpPr>
        <p:spPr/>
        <p:txBody>
          <a:bodyPr/>
          <a:lstStyle/>
          <a:p>
            <a:r>
              <a:rPr lang="en-US" dirty="0"/>
              <a:t>Feature Engineering on year column:</a:t>
            </a:r>
            <a:endParaRPr lang="en-IN" dirty="0"/>
          </a:p>
        </p:txBody>
      </p:sp>
      <p:sp>
        <p:nvSpPr>
          <p:cNvPr id="3" name="Content Placeholder 2">
            <a:extLst>
              <a:ext uri="{FF2B5EF4-FFF2-40B4-BE49-F238E27FC236}">
                <a16:creationId xmlns:a16="http://schemas.microsoft.com/office/drawing/2014/main" id="{34C8AA89-1FBB-4E59-BD48-4E8C60B8E3FA}"/>
              </a:ext>
            </a:extLst>
          </p:cNvPr>
          <p:cNvSpPr>
            <a:spLocks noGrp="1"/>
          </p:cNvSpPr>
          <p:nvPr>
            <p:ph sz="half" idx="1"/>
          </p:nvPr>
        </p:nvSpPr>
        <p:spPr/>
        <p:txBody>
          <a:bodyPr>
            <a:normAutofit/>
          </a:bodyPr>
          <a:lstStyle/>
          <a:p>
            <a:r>
              <a:rPr lang="en-US" sz="2400" dirty="0">
                <a:latin typeface="Adobe Garamond Pro" panose="02020502060506020403" pitchFamily="18" charset="0"/>
              </a:rPr>
              <a:t>In this </a:t>
            </a:r>
            <a:r>
              <a:rPr lang="en-US" sz="2400" dirty="0" err="1">
                <a:latin typeface="Adobe Garamond Pro" panose="02020502060506020403" pitchFamily="18" charset="0"/>
              </a:rPr>
              <a:t>dataframe</a:t>
            </a:r>
            <a:r>
              <a:rPr lang="en-US" sz="2400" dirty="0">
                <a:latin typeface="Adobe Garamond Pro" panose="02020502060506020403" pitchFamily="18" charset="0"/>
              </a:rPr>
              <a:t> ‘year’ column is numerical with ‘int’ datatype. But a new column has been added to define ‘</a:t>
            </a:r>
            <a:r>
              <a:rPr lang="en-US" sz="2400" dirty="0" err="1">
                <a:latin typeface="Adobe Garamond Pro" panose="02020502060506020403" pitchFamily="18" charset="0"/>
              </a:rPr>
              <a:t>year_of_service</a:t>
            </a:r>
            <a:r>
              <a:rPr lang="en-US" sz="2400" dirty="0">
                <a:latin typeface="Adobe Garamond Pro" panose="02020502060506020403" pitchFamily="18" charset="0"/>
              </a:rPr>
              <a:t>’ .</a:t>
            </a:r>
          </a:p>
          <a:p>
            <a:r>
              <a:rPr lang="en-US" sz="2400" dirty="0">
                <a:latin typeface="Adobe Garamond Pro" panose="02020502060506020403" pitchFamily="18" charset="0"/>
              </a:rPr>
              <a:t>The formula is: year(</a:t>
            </a:r>
            <a:r>
              <a:rPr lang="en-US" sz="2400" dirty="0" err="1">
                <a:latin typeface="Adobe Garamond Pro" panose="02020502060506020403" pitchFamily="18" charset="0"/>
              </a:rPr>
              <a:t>current_date</a:t>
            </a:r>
            <a:r>
              <a:rPr lang="en-US" sz="2400" dirty="0">
                <a:latin typeface="Adobe Garamond Pro" panose="02020502060506020403" pitchFamily="18" charset="0"/>
              </a:rPr>
              <a:t>) - year</a:t>
            </a:r>
            <a:endParaRPr lang="en-IN" sz="2400" dirty="0">
              <a:latin typeface="Adobe Garamond Pro" panose="02020502060506020403" pitchFamily="18" charset="0"/>
            </a:endParaRPr>
          </a:p>
        </p:txBody>
      </p:sp>
      <p:pic>
        <p:nvPicPr>
          <p:cNvPr id="5" name="Content Placeholder 4">
            <a:extLst>
              <a:ext uri="{FF2B5EF4-FFF2-40B4-BE49-F238E27FC236}">
                <a16:creationId xmlns:a16="http://schemas.microsoft.com/office/drawing/2014/main" id="{F2250A10-AFC6-43C9-8877-51D058BE3DA0}"/>
              </a:ext>
            </a:extLst>
          </p:cNvPr>
          <p:cNvPicPr>
            <a:picLocks noGrp="1" noChangeAspect="1"/>
          </p:cNvPicPr>
          <p:nvPr>
            <p:ph sz="half" idx="2"/>
          </p:nvPr>
        </p:nvPicPr>
        <p:blipFill>
          <a:blip r:embed="rId2"/>
          <a:stretch>
            <a:fillRect/>
          </a:stretch>
        </p:blipFill>
        <p:spPr>
          <a:xfrm>
            <a:off x="6172199" y="2729947"/>
            <a:ext cx="5529471" cy="2319131"/>
          </a:xfrm>
          <a:prstGeom prst="rect">
            <a:avLst/>
          </a:prstGeom>
        </p:spPr>
      </p:pic>
    </p:spTree>
    <p:extLst>
      <p:ext uri="{BB962C8B-B14F-4D97-AF65-F5344CB8AC3E}">
        <p14:creationId xmlns:p14="http://schemas.microsoft.com/office/powerpoint/2010/main" val="390948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2C5D2-0744-4F7D-8989-B230DEAD63E6}"/>
              </a:ext>
            </a:extLst>
          </p:cNvPr>
          <p:cNvSpPr>
            <a:spLocks noGrp="1"/>
          </p:cNvSpPr>
          <p:nvPr>
            <p:ph type="title"/>
          </p:nvPr>
        </p:nvSpPr>
        <p:spPr/>
        <p:txBody>
          <a:bodyPr/>
          <a:lstStyle/>
          <a:p>
            <a:r>
              <a:rPr lang="en-US" dirty="0"/>
              <a:t>Preprocessing on the data:</a:t>
            </a:r>
            <a:br>
              <a:rPr lang="en-US" dirty="0"/>
            </a:br>
            <a:r>
              <a:rPr lang="en-US" sz="3600" dirty="0"/>
              <a:t>(Categorical attributes)</a:t>
            </a:r>
            <a:endParaRPr lang="en-IN" sz="3600" dirty="0"/>
          </a:p>
        </p:txBody>
      </p:sp>
      <p:sp>
        <p:nvSpPr>
          <p:cNvPr id="3" name="Content Placeholder 2">
            <a:extLst>
              <a:ext uri="{FF2B5EF4-FFF2-40B4-BE49-F238E27FC236}">
                <a16:creationId xmlns:a16="http://schemas.microsoft.com/office/drawing/2014/main" id="{37490C5F-49C5-46D1-8F13-ECE0449869EE}"/>
              </a:ext>
            </a:extLst>
          </p:cNvPr>
          <p:cNvSpPr>
            <a:spLocks noGrp="1"/>
          </p:cNvSpPr>
          <p:nvPr>
            <p:ph idx="1"/>
          </p:nvPr>
        </p:nvSpPr>
        <p:spPr>
          <a:xfrm>
            <a:off x="818712" y="2222287"/>
            <a:ext cx="10554574" cy="4188525"/>
          </a:xfrm>
        </p:spPr>
        <p:txBody>
          <a:bodyPr>
            <a:normAutofit/>
          </a:bodyPr>
          <a:lstStyle/>
          <a:p>
            <a:r>
              <a:rPr lang="en-US" sz="2400" dirty="0">
                <a:latin typeface="Adobe Garamond Pro" panose="02020502060506020403" pitchFamily="18" charset="0"/>
              </a:rPr>
              <a:t>For Preprocessing we had to handle the numerical and categorical data separately.</a:t>
            </a:r>
          </a:p>
          <a:p>
            <a:r>
              <a:rPr lang="en-US" sz="2400" dirty="0">
                <a:latin typeface="Adobe Garamond Pro" panose="02020502060506020403" pitchFamily="18" charset="0"/>
              </a:rPr>
              <a:t>For all the categorical data the preprocessing consists of 2 steps:</a:t>
            </a:r>
          </a:p>
          <a:p>
            <a:pPr>
              <a:buFont typeface="Wingdings" panose="05000000000000000000" pitchFamily="2" charset="2"/>
              <a:buChar char="q"/>
            </a:pPr>
            <a:r>
              <a:rPr lang="en-US" sz="2400" dirty="0">
                <a:latin typeface="Adobe Garamond Pro" panose="02020502060506020403" pitchFamily="18" charset="0"/>
              </a:rPr>
              <a:t>	String Indexing</a:t>
            </a:r>
            <a:endParaRPr lang="en-IN" sz="2000" dirty="0">
              <a:latin typeface="Adobe Garamond Pro" panose="02020502060506020403" pitchFamily="18" charset="0"/>
            </a:endParaRPr>
          </a:p>
          <a:p>
            <a:pPr>
              <a:buFont typeface="Wingdings" panose="05000000000000000000" pitchFamily="2" charset="2"/>
              <a:buChar char="q"/>
            </a:pPr>
            <a:r>
              <a:rPr lang="en-US" sz="2000" dirty="0">
                <a:latin typeface="Adobe Garamond Pro" panose="02020502060506020403" pitchFamily="18" charset="0"/>
              </a:rPr>
              <a:t> </a:t>
            </a:r>
            <a:r>
              <a:rPr lang="en-IN" sz="2000" dirty="0">
                <a:latin typeface="Adobe Garamond Pro" panose="02020502060506020403" pitchFamily="18" charset="0"/>
              </a:rPr>
              <a:t>	</a:t>
            </a:r>
            <a:r>
              <a:rPr lang="en-IN" sz="2000" dirty="0" err="1">
                <a:latin typeface="Adobe Garamond Pro" panose="02020502060506020403" pitchFamily="18" charset="0"/>
              </a:rPr>
              <a:t>OneHot</a:t>
            </a:r>
            <a:r>
              <a:rPr lang="en-IN" sz="2000" dirty="0">
                <a:latin typeface="Adobe Garamond Pro" panose="02020502060506020403" pitchFamily="18" charset="0"/>
              </a:rPr>
              <a:t> Encoding</a:t>
            </a:r>
          </a:p>
          <a:p>
            <a:pPr marL="0" indent="0">
              <a:buNone/>
            </a:pPr>
            <a:r>
              <a:rPr lang="en-US" sz="2000" dirty="0">
                <a:latin typeface="Adobe Garamond Pro" panose="02020502060506020403" pitchFamily="18" charset="0"/>
              </a:rPr>
              <a:t>B</a:t>
            </a:r>
            <a:r>
              <a:rPr lang="en-IN" sz="2000" dirty="0" err="1">
                <a:latin typeface="Adobe Garamond Pro" panose="02020502060506020403" pitchFamily="18" charset="0"/>
              </a:rPr>
              <a:t>oth</a:t>
            </a:r>
            <a:r>
              <a:rPr lang="en-IN" sz="2000" dirty="0">
                <a:latin typeface="Adobe Garamond Pro" panose="02020502060506020403" pitchFamily="18" charset="0"/>
              </a:rPr>
              <a:t> have to be downloaded from the </a:t>
            </a:r>
            <a:r>
              <a:rPr lang="en-IN" sz="2000" dirty="0" err="1">
                <a:latin typeface="Adobe Garamond Pro" panose="02020502060506020403" pitchFamily="18" charset="0"/>
              </a:rPr>
              <a:t>pyspark.ml.feature</a:t>
            </a:r>
            <a:r>
              <a:rPr lang="en-IN" sz="2000" dirty="0">
                <a:latin typeface="Adobe Garamond Pro" panose="02020502060506020403" pitchFamily="18" charset="0"/>
              </a:rPr>
              <a:t>. These two </a:t>
            </a:r>
            <a:r>
              <a:rPr lang="en-IN" sz="2000" dirty="0" err="1">
                <a:latin typeface="Adobe Garamond Pro" panose="02020502060506020403" pitchFamily="18" charset="0"/>
              </a:rPr>
              <a:t>preprocessors</a:t>
            </a:r>
            <a:r>
              <a:rPr lang="en-IN" sz="2000" dirty="0">
                <a:latin typeface="Adobe Garamond Pro" panose="02020502060506020403" pitchFamily="18" charset="0"/>
              </a:rPr>
              <a:t> are used for converting the categorical attributes in </a:t>
            </a:r>
            <a:r>
              <a:rPr lang="en-IN" sz="2000" dirty="0" err="1">
                <a:latin typeface="Adobe Garamond Pro" panose="02020502060506020403" pitchFamily="18" charset="0"/>
              </a:rPr>
              <a:t>onehot</a:t>
            </a:r>
            <a:r>
              <a:rPr lang="en-IN" sz="2000" dirty="0">
                <a:latin typeface="Adobe Garamond Pro" panose="02020502060506020403" pitchFamily="18" charset="0"/>
              </a:rPr>
              <a:t> encoded vectors. Then vector assembler is used for assembling these two separate vectors . One thing is to be notified here : The output of string indexer works as input of </a:t>
            </a:r>
            <a:r>
              <a:rPr lang="en-IN" sz="2000" dirty="0" err="1">
                <a:latin typeface="Adobe Garamond Pro" panose="02020502060506020403" pitchFamily="18" charset="0"/>
              </a:rPr>
              <a:t>Onehot</a:t>
            </a:r>
            <a:r>
              <a:rPr lang="en-IN" sz="2000" dirty="0">
                <a:latin typeface="Adobe Garamond Pro" panose="02020502060506020403" pitchFamily="18" charset="0"/>
              </a:rPr>
              <a:t> Encoder. So for each and every categorical attribute we have to apply these two </a:t>
            </a:r>
            <a:r>
              <a:rPr lang="en-IN" sz="2000" dirty="0" err="1">
                <a:latin typeface="Adobe Garamond Pro" panose="02020502060506020403" pitchFamily="18" charset="0"/>
              </a:rPr>
              <a:t>preprocessors</a:t>
            </a:r>
            <a:r>
              <a:rPr lang="en-IN" sz="2000" dirty="0">
                <a:latin typeface="Adobe Garamond Pro" panose="02020502060506020403" pitchFamily="18" charset="0"/>
              </a:rPr>
              <a:t> separately. </a:t>
            </a:r>
          </a:p>
          <a:p>
            <a:pPr>
              <a:buFont typeface="Wingdings" panose="05000000000000000000" pitchFamily="2" charset="2"/>
              <a:buChar char="q"/>
            </a:pPr>
            <a:endParaRPr lang="en-US" sz="2400" dirty="0">
              <a:latin typeface="Adobe Garamond Pro" panose="02020502060506020403" pitchFamily="18" charset="0"/>
            </a:endParaRPr>
          </a:p>
        </p:txBody>
      </p:sp>
    </p:spTree>
    <p:extLst>
      <p:ext uri="{BB962C8B-B14F-4D97-AF65-F5344CB8AC3E}">
        <p14:creationId xmlns:p14="http://schemas.microsoft.com/office/powerpoint/2010/main" val="210786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A02A-27EF-4503-BBD7-B43346BF4A10}"/>
              </a:ext>
            </a:extLst>
          </p:cNvPr>
          <p:cNvSpPr>
            <a:spLocks noGrp="1"/>
          </p:cNvSpPr>
          <p:nvPr>
            <p:ph type="title"/>
          </p:nvPr>
        </p:nvSpPr>
        <p:spPr/>
        <p:txBody>
          <a:bodyPr/>
          <a:lstStyle/>
          <a:p>
            <a:r>
              <a:rPr lang="en-US" dirty="0"/>
              <a:t>String Indexer and </a:t>
            </a:r>
            <a:r>
              <a:rPr lang="en-US" dirty="0" err="1"/>
              <a:t>Onehot</a:t>
            </a:r>
            <a:r>
              <a:rPr lang="en-US" dirty="0"/>
              <a:t> Encoder</a:t>
            </a:r>
            <a:endParaRPr lang="en-IN" dirty="0"/>
          </a:p>
        </p:txBody>
      </p:sp>
      <p:sp>
        <p:nvSpPr>
          <p:cNvPr id="3" name="Content Placeholder 2">
            <a:extLst>
              <a:ext uri="{FF2B5EF4-FFF2-40B4-BE49-F238E27FC236}">
                <a16:creationId xmlns:a16="http://schemas.microsoft.com/office/drawing/2014/main" id="{96AB92C1-9AC7-475E-812F-538D7E6A181C}"/>
              </a:ext>
            </a:extLst>
          </p:cNvPr>
          <p:cNvSpPr>
            <a:spLocks noGrp="1"/>
          </p:cNvSpPr>
          <p:nvPr>
            <p:ph idx="1"/>
          </p:nvPr>
        </p:nvSpPr>
        <p:spPr>
          <a:xfrm>
            <a:off x="818712" y="2222288"/>
            <a:ext cx="10554574" cy="3621922"/>
          </a:xfrm>
        </p:spPr>
        <p:txBody>
          <a:bodyPr>
            <a:normAutofit/>
          </a:bodyPr>
          <a:lstStyle/>
          <a:p>
            <a:r>
              <a:rPr lang="en-US" dirty="0">
                <a:solidFill>
                  <a:srgbClr val="FEFEFE"/>
                </a:solidFill>
                <a:latin typeface="+mj-lt"/>
                <a:ea typeface="+mj-ea"/>
                <a:cs typeface="+mj-cs"/>
              </a:rPr>
              <a:t>String Indexer encodes the string column of labels to a column of label indices. It is used to perform the task of ordering. </a:t>
            </a:r>
          </a:p>
          <a:p>
            <a:r>
              <a:rPr lang="en-US" dirty="0">
                <a:solidFill>
                  <a:srgbClr val="FEFEFE"/>
                </a:solidFill>
                <a:latin typeface="+mj-lt"/>
                <a:ea typeface="+mj-ea"/>
                <a:cs typeface="+mj-cs"/>
              </a:rPr>
              <a:t>One Hot Encoder is used for converting the categorical columns to numerical columns or numeric vector which the ML models can understand.</a:t>
            </a:r>
          </a:p>
          <a:p>
            <a:r>
              <a:rPr lang="en-US" dirty="0">
                <a:solidFill>
                  <a:srgbClr val="FEFEFE"/>
                </a:solidFill>
                <a:latin typeface="+mj-lt"/>
                <a:ea typeface="+mj-ea"/>
                <a:cs typeface="+mj-cs"/>
              </a:rPr>
              <a:t>In the picture </a:t>
            </a:r>
            <a:r>
              <a:rPr lang="en-US" dirty="0" err="1">
                <a:solidFill>
                  <a:srgbClr val="FEFEFE"/>
                </a:solidFill>
                <a:latin typeface="+mj-lt"/>
                <a:ea typeface="+mj-ea"/>
                <a:cs typeface="+mj-cs"/>
              </a:rPr>
              <a:t>fuel_vector</a:t>
            </a:r>
            <a:r>
              <a:rPr lang="en-US" dirty="0">
                <a:solidFill>
                  <a:srgbClr val="FEFEFE"/>
                </a:solidFill>
                <a:latin typeface="+mj-lt"/>
                <a:ea typeface="+mj-ea"/>
                <a:cs typeface="+mj-cs"/>
              </a:rPr>
              <a:t>, </a:t>
            </a:r>
            <a:r>
              <a:rPr lang="en-US" dirty="0" err="1">
                <a:solidFill>
                  <a:srgbClr val="FEFEFE"/>
                </a:solidFill>
                <a:latin typeface="+mj-lt"/>
                <a:ea typeface="+mj-ea"/>
                <a:cs typeface="+mj-cs"/>
              </a:rPr>
              <a:t>seller_type_vector</a:t>
            </a:r>
            <a:r>
              <a:rPr lang="en-US" dirty="0">
                <a:solidFill>
                  <a:srgbClr val="FEFEFE"/>
                </a:solidFill>
                <a:latin typeface="+mj-lt"/>
                <a:ea typeface="+mj-ea"/>
                <a:cs typeface="+mj-cs"/>
              </a:rPr>
              <a:t>, </a:t>
            </a:r>
            <a:r>
              <a:rPr lang="en-US" dirty="0" err="1">
                <a:solidFill>
                  <a:srgbClr val="FEFEFE"/>
                </a:solidFill>
                <a:latin typeface="+mj-lt"/>
                <a:ea typeface="+mj-ea"/>
                <a:cs typeface="+mj-cs"/>
              </a:rPr>
              <a:t>owner_vector</a:t>
            </a:r>
            <a:r>
              <a:rPr lang="en-US" dirty="0">
                <a:solidFill>
                  <a:srgbClr val="FEFEFE"/>
                </a:solidFill>
                <a:latin typeface="+mj-lt"/>
                <a:ea typeface="+mj-ea"/>
                <a:cs typeface="+mj-cs"/>
              </a:rPr>
              <a:t>, </a:t>
            </a:r>
            <a:r>
              <a:rPr lang="en-US" dirty="0" err="1">
                <a:solidFill>
                  <a:srgbClr val="FEFEFE"/>
                </a:solidFill>
                <a:latin typeface="+mj-lt"/>
                <a:ea typeface="+mj-ea"/>
                <a:cs typeface="+mj-cs"/>
              </a:rPr>
              <a:t>transmission_vector</a:t>
            </a:r>
            <a:r>
              <a:rPr lang="en-US" dirty="0">
                <a:solidFill>
                  <a:srgbClr val="FEFEFE"/>
                </a:solidFill>
                <a:latin typeface="+mj-lt"/>
                <a:ea typeface="+mj-ea"/>
                <a:cs typeface="+mj-cs"/>
              </a:rPr>
              <a:t> are the results of One hot Encoding.</a:t>
            </a:r>
          </a:p>
          <a:p>
            <a:endParaRPr lang="en-IN" dirty="0"/>
          </a:p>
        </p:txBody>
      </p:sp>
      <p:pic>
        <p:nvPicPr>
          <p:cNvPr id="4" name="Picture 3">
            <a:extLst>
              <a:ext uri="{FF2B5EF4-FFF2-40B4-BE49-F238E27FC236}">
                <a16:creationId xmlns:a16="http://schemas.microsoft.com/office/drawing/2014/main" id="{1701012F-A9EB-4778-878A-AA4379C06933}"/>
              </a:ext>
            </a:extLst>
          </p:cNvPr>
          <p:cNvPicPr>
            <a:picLocks noChangeAspect="1"/>
          </p:cNvPicPr>
          <p:nvPr/>
        </p:nvPicPr>
        <p:blipFill>
          <a:blip r:embed="rId2"/>
          <a:stretch>
            <a:fillRect/>
          </a:stretch>
        </p:blipFill>
        <p:spPr>
          <a:xfrm>
            <a:off x="1104899" y="4991587"/>
            <a:ext cx="9982200" cy="1419225"/>
          </a:xfrm>
          <a:prstGeom prst="rect">
            <a:avLst/>
          </a:prstGeom>
        </p:spPr>
      </p:pic>
    </p:spTree>
    <p:extLst>
      <p:ext uri="{BB962C8B-B14F-4D97-AF65-F5344CB8AC3E}">
        <p14:creationId xmlns:p14="http://schemas.microsoft.com/office/powerpoint/2010/main" val="108253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D7B4-0264-4F31-B770-4DFE98D49053}"/>
              </a:ext>
            </a:extLst>
          </p:cNvPr>
          <p:cNvSpPr>
            <a:spLocks noGrp="1"/>
          </p:cNvSpPr>
          <p:nvPr>
            <p:ph type="title"/>
          </p:nvPr>
        </p:nvSpPr>
        <p:spPr/>
        <p:txBody>
          <a:bodyPr/>
          <a:lstStyle/>
          <a:p>
            <a:r>
              <a:rPr lang="en-US" dirty="0"/>
              <a:t>Preprocessing on the data:</a:t>
            </a:r>
            <a:br>
              <a:rPr lang="en-US" dirty="0"/>
            </a:br>
            <a:r>
              <a:rPr lang="en-US" dirty="0"/>
              <a:t>(Numerical Attributes)</a:t>
            </a:r>
            <a:endParaRPr lang="en-IN" dirty="0"/>
          </a:p>
        </p:txBody>
      </p:sp>
      <p:sp>
        <p:nvSpPr>
          <p:cNvPr id="3" name="Content Placeholder 2">
            <a:extLst>
              <a:ext uri="{FF2B5EF4-FFF2-40B4-BE49-F238E27FC236}">
                <a16:creationId xmlns:a16="http://schemas.microsoft.com/office/drawing/2014/main" id="{1B55B80D-164D-4577-9913-31E772F7E451}"/>
              </a:ext>
            </a:extLst>
          </p:cNvPr>
          <p:cNvSpPr>
            <a:spLocks noGrp="1"/>
          </p:cNvSpPr>
          <p:nvPr>
            <p:ph idx="1"/>
          </p:nvPr>
        </p:nvSpPr>
        <p:spPr/>
        <p:txBody>
          <a:bodyPr/>
          <a:lstStyle/>
          <a:p>
            <a:r>
              <a:rPr lang="en-US" dirty="0"/>
              <a:t>For Numerical attributes we can use Standard Scaler for bringing all the numerical attributes to the same scale. </a:t>
            </a:r>
          </a:p>
          <a:p>
            <a:r>
              <a:rPr lang="en-US" dirty="0"/>
              <a:t>Standard Scaler is also imported from </a:t>
            </a:r>
            <a:r>
              <a:rPr lang="en-US" dirty="0" err="1"/>
              <a:t>pyspark.ml.feature</a:t>
            </a:r>
            <a:r>
              <a:rPr lang="en-US" dirty="0"/>
              <a:t>. </a:t>
            </a:r>
          </a:p>
          <a:p>
            <a:r>
              <a:rPr lang="en-US" dirty="0"/>
              <a:t>All the preprocessed results are then combined with the help of Vector Assembler. Generally we don’t keep all the attributes separately. We keep all the features together and name them as feature and along with that the label is also kept which are fitted to the model for training.</a:t>
            </a:r>
            <a:endParaRPr lang="en-IN" dirty="0"/>
          </a:p>
        </p:txBody>
      </p:sp>
    </p:spTree>
    <p:extLst>
      <p:ext uri="{BB962C8B-B14F-4D97-AF65-F5344CB8AC3E}">
        <p14:creationId xmlns:p14="http://schemas.microsoft.com/office/powerpoint/2010/main" val="3356377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0AEC-7E8B-4E0A-BEE9-CAA04E787100}"/>
              </a:ext>
            </a:extLst>
          </p:cNvPr>
          <p:cNvSpPr>
            <a:spLocks noGrp="1"/>
          </p:cNvSpPr>
          <p:nvPr>
            <p:ph type="title"/>
          </p:nvPr>
        </p:nvSpPr>
        <p:spPr/>
        <p:txBody>
          <a:bodyPr/>
          <a:lstStyle/>
          <a:p>
            <a:r>
              <a:rPr lang="en-US" dirty="0"/>
              <a:t>Train-Test Split</a:t>
            </a:r>
            <a:endParaRPr lang="en-IN" dirty="0"/>
          </a:p>
        </p:txBody>
      </p:sp>
      <p:sp>
        <p:nvSpPr>
          <p:cNvPr id="3" name="Content Placeholder 2">
            <a:extLst>
              <a:ext uri="{FF2B5EF4-FFF2-40B4-BE49-F238E27FC236}">
                <a16:creationId xmlns:a16="http://schemas.microsoft.com/office/drawing/2014/main" id="{C0BD7055-D688-46E2-A3A0-9787A9D40249}"/>
              </a:ext>
            </a:extLst>
          </p:cNvPr>
          <p:cNvSpPr>
            <a:spLocks noGrp="1"/>
          </p:cNvSpPr>
          <p:nvPr>
            <p:ph idx="1"/>
          </p:nvPr>
        </p:nvSpPr>
        <p:spPr/>
        <p:txBody>
          <a:bodyPr/>
          <a:lstStyle/>
          <a:p>
            <a:r>
              <a:rPr lang="en-US" dirty="0"/>
              <a:t>Before fitting the model we normally split our data into train and test . </a:t>
            </a:r>
          </a:p>
          <a:p>
            <a:r>
              <a:rPr lang="en-US" dirty="0"/>
              <a:t>Normally we use random split and split our data into 70% and 30% data where 70% is used for training our model and 30% is for validation. </a:t>
            </a:r>
          </a:p>
          <a:p>
            <a:endParaRPr lang="en-IN" dirty="0"/>
          </a:p>
        </p:txBody>
      </p:sp>
      <p:pic>
        <p:nvPicPr>
          <p:cNvPr id="4" name="Picture 3">
            <a:extLst>
              <a:ext uri="{FF2B5EF4-FFF2-40B4-BE49-F238E27FC236}">
                <a16:creationId xmlns:a16="http://schemas.microsoft.com/office/drawing/2014/main" id="{229F3294-A625-4C18-8E77-0B806240375C}"/>
              </a:ext>
            </a:extLst>
          </p:cNvPr>
          <p:cNvPicPr>
            <a:picLocks noChangeAspect="1"/>
          </p:cNvPicPr>
          <p:nvPr/>
        </p:nvPicPr>
        <p:blipFill>
          <a:blip r:embed="rId2"/>
          <a:stretch>
            <a:fillRect/>
          </a:stretch>
        </p:blipFill>
        <p:spPr>
          <a:xfrm>
            <a:off x="1329980" y="4608858"/>
            <a:ext cx="7522472" cy="705264"/>
          </a:xfrm>
          <a:prstGeom prst="rect">
            <a:avLst/>
          </a:prstGeom>
        </p:spPr>
      </p:pic>
    </p:spTree>
    <p:extLst>
      <p:ext uri="{BB962C8B-B14F-4D97-AF65-F5344CB8AC3E}">
        <p14:creationId xmlns:p14="http://schemas.microsoft.com/office/powerpoint/2010/main" val="3345567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4AE9-8E10-4131-98DC-75E5589DC0D3}"/>
              </a:ext>
            </a:extLst>
          </p:cNvPr>
          <p:cNvSpPr>
            <a:spLocks noGrp="1"/>
          </p:cNvSpPr>
          <p:nvPr>
            <p:ph type="title"/>
          </p:nvPr>
        </p:nvSpPr>
        <p:spPr/>
        <p:txBody>
          <a:bodyPr/>
          <a:lstStyle/>
          <a:p>
            <a:r>
              <a:rPr lang="en-US" dirty="0"/>
              <a:t>Training – Testing- Prediction- Evaluation</a:t>
            </a:r>
            <a:endParaRPr lang="en-IN" dirty="0"/>
          </a:p>
        </p:txBody>
      </p:sp>
      <p:sp>
        <p:nvSpPr>
          <p:cNvPr id="3" name="Content Placeholder 2">
            <a:extLst>
              <a:ext uri="{FF2B5EF4-FFF2-40B4-BE49-F238E27FC236}">
                <a16:creationId xmlns:a16="http://schemas.microsoft.com/office/drawing/2014/main" id="{0A112EB7-BFFF-4566-82DD-CB7B97FEB10C}"/>
              </a:ext>
            </a:extLst>
          </p:cNvPr>
          <p:cNvSpPr>
            <a:spLocks noGrp="1"/>
          </p:cNvSpPr>
          <p:nvPr>
            <p:ph idx="1"/>
          </p:nvPr>
        </p:nvSpPr>
        <p:spPr/>
        <p:txBody>
          <a:bodyPr/>
          <a:lstStyle/>
          <a:p>
            <a:r>
              <a:rPr lang="en-US" dirty="0"/>
              <a:t>As it’s regression problem so I have used Linear Regression Model which have been imported from </a:t>
            </a:r>
            <a:r>
              <a:rPr lang="en-US" dirty="0" err="1"/>
              <a:t>pyspark.ml.regression</a:t>
            </a:r>
            <a:r>
              <a:rPr lang="en-US" dirty="0"/>
              <a:t> library.</a:t>
            </a:r>
          </a:p>
          <a:p>
            <a:r>
              <a:rPr lang="en-US" dirty="0"/>
              <a:t>We fit our model to the train set that we create through the train test split.</a:t>
            </a:r>
          </a:p>
          <a:p>
            <a:r>
              <a:rPr lang="en-US" dirty="0"/>
              <a:t>After fitting the model we use it to predict the test set. </a:t>
            </a:r>
          </a:p>
          <a:p>
            <a:r>
              <a:rPr lang="en-US" dirty="0"/>
              <a:t>As a evaluation metric we use Root Mean Square Error and R2 Score . The Root mean square error should be as low as possible along with that the R2 score should be as high as possible to prove the good fit of the model. </a:t>
            </a:r>
          </a:p>
          <a:p>
            <a:r>
              <a:rPr lang="en-US" dirty="0"/>
              <a:t>In my project I got R2 score as 0.47948 </a:t>
            </a:r>
            <a:r>
              <a:rPr lang="en-US" dirty="0" err="1"/>
              <a:t>i.e</a:t>
            </a:r>
            <a:r>
              <a:rPr lang="en-US" dirty="0"/>
              <a:t>, approximately 0.48. So , here we can say that the built model can express 48% of the variability of the entire target feature.</a:t>
            </a:r>
          </a:p>
        </p:txBody>
      </p:sp>
    </p:spTree>
    <p:extLst>
      <p:ext uri="{BB962C8B-B14F-4D97-AF65-F5344CB8AC3E}">
        <p14:creationId xmlns:p14="http://schemas.microsoft.com/office/powerpoint/2010/main" val="171124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BC680-8FA5-42E5-81DC-E7B863C34F8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38A4A41-89EA-4967-8F7A-576B56438340}"/>
              </a:ext>
            </a:extLst>
          </p:cNvPr>
          <p:cNvSpPr>
            <a:spLocks noGrp="1"/>
          </p:cNvSpPr>
          <p:nvPr>
            <p:ph idx="1"/>
          </p:nvPr>
        </p:nvSpPr>
        <p:spPr/>
        <p:txBody>
          <a:bodyPr/>
          <a:lstStyle/>
          <a:p>
            <a:r>
              <a:rPr lang="en-US" dirty="0"/>
              <a:t>After the prediction the score is not that good, as a result I can’t say that the model is one of the best model. But it can be further using some other algorithms. It is also found sometimes that always the perfect linear relationship is not always obeyed among the features. So we can try some non-linear model here. </a:t>
            </a:r>
            <a:endParaRPr lang="en-IN" dirty="0"/>
          </a:p>
        </p:txBody>
      </p:sp>
    </p:spTree>
    <p:extLst>
      <p:ext uri="{BB962C8B-B14F-4D97-AF65-F5344CB8AC3E}">
        <p14:creationId xmlns:p14="http://schemas.microsoft.com/office/powerpoint/2010/main" val="262664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7260F-9DA7-464F-9B81-AAD0509759D3}"/>
              </a:ext>
            </a:extLst>
          </p:cNvPr>
          <p:cNvSpPr>
            <a:spLocks noGrp="1"/>
          </p:cNvSpPr>
          <p:nvPr>
            <p:ph type="title"/>
          </p:nvPr>
        </p:nvSpPr>
        <p:spPr/>
        <p:txBody>
          <a:bodyPr/>
          <a:lstStyle/>
          <a:p>
            <a:r>
              <a:rPr lang="en-US" dirty="0"/>
              <a:t>Research Objective</a:t>
            </a:r>
            <a:endParaRPr lang="en-IN" dirty="0"/>
          </a:p>
        </p:txBody>
      </p:sp>
      <p:sp>
        <p:nvSpPr>
          <p:cNvPr id="3" name="Content Placeholder 2">
            <a:extLst>
              <a:ext uri="{FF2B5EF4-FFF2-40B4-BE49-F238E27FC236}">
                <a16:creationId xmlns:a16="http://schemas.microsoft.com/office/drawing/2014/main" id="{DCEC6ACC-7886-4FA6-AAC5-1D56BD9B70E9}"/>
              </a:ext>
            </a:extLst>
          </p:cNvPr>
          <p:cNvSpPr>
            <a:spLocks noGrp="1"/>
          </p:cNvSpPr>
          <p:nvPr>
            <p:ph idx="1"/>
          </p:nvPr>
        </p:nvSpPr>
        <p:spPr/>
        <p:txBody>
          <a:bodyPr/>
          <a:lstStyle/>
          <a:p>
            <a:r>
              <a:rPr lang="en-US" dirty="0"/>
              <a:t>For the given dataset we have to predict the target feature ‘Selling Price’ for different cars having different features. For this prediction we have to build up a machine learning model. Along with that some general analysis based on the features are also required to be conducted.</a:t>
            </a:r>
            <a:endParaRPr lang="en-IN" dirty="0"/>
          </a:p>
        </p:txBody>
      </p:sp>
    </p:spTree>
    <p:extLst>
      <p:ext uri="{BB962C8B-B14F-4D97-AF65-F5344CB8AC3E}">
        <p14:creationId xmlns:p14="http://schemas.microsoft.com/office/powerpoint/2010/main" val="9865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BF14-AF1B-46FF-9EA5-A638922BF6C8}"/>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229429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E4EB-93A8-47A5-9107-CFB255F4A564}"/>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D07539FE-86F7-4524-991C-8529F54066DC}"/>
              </a:ext>
            </a:extLst>
          </p:cNvPr>
          <p:cNvSpPr>
            <a:spLocks noGrp="1"/>
          </p:cNvSpPr>
          <p:nvPr>
            <p:ph idx="1"/>
          </p:nvPr>
        </p:nvSpPr>
        <p:spPr/>
        <p:txBody>
          <a:bodyPr>
            <a:normAutofit/>
          </a:bodyPr>
          <a:lstStyle/>
          <a:p>
            <a:r>
              <a:rPr lang="en-US" sz="2400" dirty="0">
                <a:latin typeface="Adobe Garamond Pro" panose="02020502060506020403" pitchFamily="18" charset="0"/>
              </a:rPr>
              <a:t>The dataset is taken from Kaggle and it has some details of different cars.</a:t>
            </a:r>
          </a:p>
          <a:p>
            <a:r>
              <a:rPr lang="en-US" sz="2400" dirty="0">
                <a:latin typeface="Adobe Garamond Pro" panose="02020502060506020403" pitchFamily="18" charset="0"/>
              </a:rPr>
              <a:t>Total number of features is 8 and total number of instances are 4340.</a:t>
            </a:r>
          </a:p>
          <a:p>
            <a:r>
              <a:rPr lang="en-US" sz="2400" dirty="0">
                <a:latin typeface="Adobe Garamond Pro" panose="02020502060506020403" pitchFamily="18" charset="0"/>
              </a:rPr>
              <a:t>The columns are: ‘name’, ‘year’, ‘</a:t>
            </a:r>
            <a:r>
              <a:rPr lang="en-US" sz="2400" dirty="0" err="1">
                <a:latin typeface="Adobe Garamond Pro" panose="02020502060506020403" pitchFamily="18" charset="0"/>
              </a:rPr>
              <a:t>km_driven</a:t>
            </a:r>
            <a:r>
              <a:rPr lang="en-US" sz="2400" dirty="0">
                <a:latin typeface="Adobe Garamond Pro" panose="02020502060506020403" pitchFamily="18" charset="0"/>
              </a:rPr>
              <a:t>’, ‘fuel’, ‘</a:t>
            </a:r>
            <a:r>
              <a:rPr lang="en-US" sz="2400" dirty="0" err="1">
                <a:latin typeface="Adobe Garamond Pro" panose="02020502060506020403" pitchFamily="18" charset="0"/>
              </a:rPr>
              <a:t>seller_type</a:t>
            </a:r>
            <a:r>
              <a:rPr lang="en-US" sz="2400" dirty="0">
                <a:latin typeface="Adobe Garamond Pro" panose="02020502060506020403" pitchFamily="18" charset="0"/>
              </a:rPr>
              <a:t>’, ‘transmission’, ‘owner’, ‘</a:t>
            </a:r>
            <a:r>
              <a:rPr lang="en-US" sz="2400" dirty="0" err="1">
                <a:latin typeface="Adobe Garamond Pro" panose="02020502060506020403" pitchFamily="18" charset="0"/>
              </a:rPr>
              <a:t>selling_price</a:t>
            </a:r>
            <a:r>
              <a:rPr lang="en-US" sz="2400" dirty="0">
                <a:latin typeface="Adobe Garamond Pro" panose="02020502060506020403" pitchFamily="18" charset="0"/>
              </a:rPr>
              <a:t>’</a:t>
            </a:r>
          </a:p>
          <a:p>
            <a:r>
              <a:rPr lang="en-US" sz="2400" dirty="0">
                <a:latin typeface="Adobe Garamond Pro" panose="02020502060506020403" pitchFamily="18" charset="0"/>
              </a:rPr>
              <a:t>I have to predict ‘</a:t>
            </a:r>
            <a:r>
              <a:rPr lang="en-US" sz="2400" dirty="0" err="1">
                <a:latin typeface="Adobe Garamond Pro" panose="02020502060506020403" pitchFamily="18" charset="0"/>
              </a:rPr>
              <a:t>selling_price</a:t>
            </a:r>
            <a:r>
              <a:rPr lang="en-US" sz="2400" dirty="0">
                <a:latin typeface="Adobe Garamond Pro" panose="02020502060506020403" pitchFamily="18" charset="0"/>
              </a:rPr>
              <a:t>’ which is continuous in nature. So the problem is a regression problem.</a:t>
            </a:r>
          </a:p>
        </p:txBody>
      </p:sp>
    </p:spTree>
    <p:extLst>
      <p:ext uri="{BB962C8B-B14F-4D97-AF65-F5344CB8AC3E}">
        <p14:creationId xmlns:p14="http://schemas.microsoft.com/office/powerpoint/2010/main" val="13631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46F8-B964-40DE-ACD2-54E1E1FDF2A8}"/>
              </a:ext>
            </a:extLst>
          </p:cNvPr>
          <p:cNvSpPr>
            <a:spLocks noGrp="1"/>
          </p:cNvSpPr>
          <p:nvPr>
            <p:ph type="title"/>
          </p:nvPr>
        </p:nvSpPr>
        <p:spPr/>
        <p:txBody>
          <a:bodyPr/>
          <a:lstStyle/>
          <a:p>
            <a:r>
              <a:rPr lang="en-US" dirty="0"/>
              <a:t>Data Attributes</a:t>
            </a:r>
            <a:endParaRPr lang="en-IN" dirty="0"/>
          </a:p>
        </p:txBody>
      </p:sp>
      <p:sp>
        <p:nvSpPr>
          <p:cNvPr id="3" name="Content Placeholder 2">
            <a:extLst>
              <a:ext uri="{FF2B5EF4-FFF2-40B4-BE49-F238E27FC236}">
                <a16:creationId xmlns:a16="http://schemas.microsoft.com/office/drawing/2014/main" id="{DA0C7E7A-8FCC-4E30-B6F1-C8B8E2EF90A8}"/>
              </a:ext>
            </a:extLst>
          </p:cNvPr>
          <p:cNvSpPr>
            <a:spLocks noGrp="1"/>
          </p:cNvSpPr>
          <p:nvPr>
            <p:ph idx="1"/>
          </p:nvPr>
        </p:nvSpPr>
        <p:spPr/>
        <p:txBody>
          <a:bodyPr/>
          <a:lstStyle/>
          <a:p>
            <a:r>
              <a:rPr lang="en-US" sz="2400" dirty="0">
                <a:latin typeface="Adobe Garamond Pro" panose="02020502060506020403" pitchFamily="18" charset="0"/>
              </a:rPr>
              <a:t>Numerical type of attributes: year, </a:t>
            </a:r>
            <a:r>
              <a:rPr lang="en-US" sz="2400" dirty="0" err="1">
                <a:latin typeface="Adobe Garamond Pro" panose="02020502060506020403" pitchFamily="18" charset="0"/>
              </a:rPr>
              <a:t>selling_price</a:t>
            </a:r>
            <a:r>
              <a:rPr lang="en-US" sz="2400" dirty="0">
                <a:latin typeface="Adobe Garamond Pro" panose="02020502060506020403" pitchFamily="18" charset="0"/>
              </a:rPr>
              <a:t>, </a:t>
            </a:r>
            <a:r>
              <a:rPr lang="en-US" sz="2400" dirty="0" err="1">
                <a:latin typeface="Adobe Garamond Pro" panose="02020502060506020403" pitchFamily="18" charset="0"/>
              </a:rPr>
              <a:t>km_driven</a:t>
            </a:r>
            <a:endParaRPr lang="en-US" sz="2400" dirty="0">
              <a:latin typeface="Adobe Garamond Pro" panose="02020502060506020403" pitchFamily="18" charset="0"/>
            </a:endParaRPr>
          </a:p>
          <a:p>
            <a:r>
              <a:rPr lang="en-US" sz="2400" dirty="0">
                <a:latin typeface="Adobe Garamond Pro" panose="02020502060506020403" pitchFamily="18" charset="0"/>
              </a:rPr>
              <a:t>Categorical type of attributes: name, fuel, </a:t>
            </a:r>
            <a:r>
              <a:rPr lang="en-US" sz="2400" dirty="0" err="1">
                <a:latin typeface="Adobe Garamond Pro" panose="02020502060506020403" pitchFamily="18" charset="0"/>
              </a:rPr>
              <a:t>seller_type</a:t>
            </a:r>
            <a:r>
              <a:rPr lang="en-US" sz="2400" dirty="0">
                <a:latin typeface="Adobe Garamond Pro" panose="02020502060506020403" pitchFamily="18" charset="0"/>
              </a:rPr>
              <a:t>, transmission, owner</a:t>
            </a:r>
          </a:p>
          <a:p>
            <a:r>
              <a:rPr lang="en-US" sz="2400" dirty="0">
                <a:latin typeface="Adobe Garamond Pro" panose="02020502060506020403" pitchFamily="18" charset="0"/>
              </a:rPr>
              <a:t>The dataset has been read as a spark </a:t>
            </a:r>
            <a:r>
              <a:rPr lang="en-US" sz="2400" dirty="0" err="1">
                <a:latin typeface="Adobe Garamond Pro" panose="02020502060506020403" pitchFamily="18" charset="0"/>
              </a:rPr>
              <a:t>dataframe</a:t>
            </a:r>
            <a:r>
              <a:rPr lang="en-US" sz="2400" dirty="0">
                <a:latin typeface="Adobe Garamond Pro" panose="02020502060506020403" pitchFamily="18" charset="0"/>
              </a:rPr>
              <a:t> from a csv file </a:t>
            </a:r>
            <a:r>
              <a:rPr lang="en-US" sz="2400" dirty="0" err="1">
                <a:latin typeface="Adobe Garamond Pro" panose="02020502060506020403" pitchFamily="18" charset="0"/>
              </a:rPr>
              <a:t>wuith</a:t>
            </a:r>
            <a:r>
              <a:rPr lang="en-US" sz="2400" dirty="0">
                <a:latin typeface="Adobe Garamond Pro" panose="02020502060506020403" pitchFamily="18" charset="0"/>
              </a:rPr>
              <a:t> the help of below command:</a:t>
            </a:r>
          </a:p>
          <a:p>
            <a:endParaRPr lang="en-IN" dirty="0"/>
          </a:p>
          <a:p>
            <a:endParaRPr lang="en-US" dirty="0"/>
          </a:p>
        </p:txBody>
      </p:sp>
      <p:pic>
        <p:nvPicPr>
          <p:cNvPr id="4" name="Picture 3">
            <a:extLst>
              <a:ext uri="{FF2B5EF4-FFF2-40B4-BE49-F238E27FC236}">
                <a16:creationId xmlns:a16="http://schemas.microsoft.com/office/drawing/2014/main" id="{4692CDD4-57C2-497E-8043-49414AEC8646}"/>
              </a:ext>
            </a:extLst>
          </p:cNvPr>
          <p:cNvPicPr>
            <a:picLocks noChangeAspect="1"/>
          </p:cNvPicPr>
          <p:nvPr/>
        </p:nvPicPr>
        <p:blipFill>
          <a:blip r:embed="rId2"/>
          <a:stretch>
            <a:fillRect/>
          </a:stretch>
        </p:blipFill>
        <p:spPr>
          <a:xfrm>
            <a:off x="921025" y="4788383"/>
            <a:ext cx="9750648" cy="525739"/>
          </a:xfrm>
          <a:prstGeom prst="rect">
            <a:avLst/>
          </a:prstGeom>
        </p:spPr>
      </p:pic>
    </p:spTree>
    <p:extLst>
      <p:ext uri="{BB962C8B-B14F-4D97-AF65-F5344CB8AC3E}">
        <p14:creationId xmlns:p14="http://schemas.microsoft.com/office/powerpoint/2010/main" val="1291582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E3FB-934B-4089-8F53-DBA32BA3579A}"/>
              </a:ext>
            </a:extLst>
          </p:cNvPr>
          <p:cNvSpPr>
            <a:spLocks noGrp="1"/>
          </p:cNvSpPr>
          <p:nvPr>
            <p:ph type="title"/>
          </p:nvPr>
        </p:nvSpPr>
        <p:spPr/>
        <p:txBody>
          <a:bodyPr/>
          <a:lstStyle/>
          <a:p>
            <a:r>
              <a:rPr lang="en-US" dirty="0"/>
              <a:t>Dataset Snapshot</a:t>
            </a:r>
            <a:endParaRPr lang="en-IN" dirty="0"/>
          </a:p>
        </p:txBody>
      </p:sp>
      <p:sp>
        <p:nvSpPr>
          <p:cNvPr id="3" name="Content Placeholder 2">
            <a:extLst>
              <a:ext uri="{FF2B5EF4-FFF2-40B4-BE49-F238E27FC236}">
                <a16:creationId xmlns:a16="http://schemas.microsoft.com/office/drawing/2014/main" id="{5C777D39-0C4A-40BA-9979-7DA47BF93F53}"/>
              </a:ext>
            </a:extLst>
          </p:cNvPr>
          <p:cNvSpPr>
            <a:spLocks noGrp="1"/>
          </p:cNvSpPr>
          <p:nvPr>
            <p:ph idx="1"/>
          </p:nvPr>
        </p:nvSpPr>
        <p:spPr/>
        <p:txBody>
          <a:bodyPr/>
          <a:lstStyle/>
          <a:p>
            <a:r>
              <a:rPr lang="en-US" sz="2400" dirty="0">
                <a:latin typeface="Adobe Garamond Pro" panose="02020502060506020403" pitchFamily="18" charset="0"/>
              </a:rPr>
              <a:t>Below is the first 10 rows of the </a:t>
            </a:r>
            <a:r>
              <a:rPr lang="en-US" sz="2400" dirty="0" err="1">
                <a:latin typeface="Adobe Garamond Pro" panose="02020502060506020403" pitchFamily="18" charset="0"/>
              </a:rPr>
              <a:t>dataframe</a:t>
            </a:r>
            <a:r>
              <a:rPr lang="en-US" sz="2400" dirty="0">
                <a:latin typeface="Adobe Garamond Pro" panose="02020502060506020403" pitchFamily="18" charset="0"/>
              </a:rPr>
              <a:t> ‘data’:</a:t>
            </a:r>
          </a:p>
          <a:p>
            <a:endParaRPr lang="en-IN" dirty="0"/>
          </a:p>
        </p:txBody>
      </p:sp>
      <p:pic>
        <p:nvPicPr>
          <p:cNvPr id="5" name="Picture 4">
            <a:extLst>
              <a:ext uri="{FF2B5EF4-FFF2-40B4-BE49-F238E27FC236}">
                <a16:creationId xmlns:a16="http://schemas.microsoft.com/office/drawing/2014/main" id="{2CEE3397-03CF-43D9-BC0C-21BF9BB2C25B}"/>
              </a:ext>
            </a:extLst>
          </p:cNvPr>
          <p:cNvPicPr>
            <a:picLocks noChangeAspect="1"/>
          </p:cNvPicPr>
          <p:nvPr/>
        </p:nvPicPr>
        <p:blipFill>
          <a:blip r:embed="rId2"/>
          <a:stretch>
            <a:fillRect/>
          </a:stretch>
        </p:blipFill>
        <p:spPr>
          <a:xfrm>
            <a:off x="838199" y="2835965"/>
            <a:ext cx="8703365" cy="2266121"/>
          </a:xfrm>
          <a:prstGeom prst="rect">
            <a:avLst/>
          </a:prstGeom>
        </p:spPr>
      </p:pic>
    </p:spTree>
    <p:extLst>
      <p:ext uri="{BB962C8B-B14F-4D97-AF65-F5344CB8AC3E}">
        <p14:creationId xmlns:p14="http://schemas.microsoft.com/office/powerpoint/2010/main" val="952601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4486-4E9E-4D0A-8EFF-CCC35C0F7848}"/>
              </a:ext>
            </a:extLst>
          </p:cNvPr>
          <p:cNvSpPr>
            <a:spLocks noGrp="1"/>
          </p:cNvSpPr>
          <p:nvPr>
            <p:ph type="title"/>
          </p:nvPr>
        </p:nvSpPr>
        <p:spPr/>
        <p:txBody>
          <a:bodyPr/>
          <a:lstStyle/>
          <a:p>
            <a:r>
              <a:rPr lang="en-US" dirty="0"/>
              <a:t>Summary statistics</a:t>
            </a:r>
            <a:endParaRPr lang="en-IN" dirty="0"/>
          </a:p>
        </p:txBody>
      </p:sp>
      <p:sp>
        <p:nvSpPr>
          <p:cNvPr id="3" name="Content Placeholder 2">
            <a:extLst>
              <a:ext uri="{FF2B5EF4-FFF2-40B4-BE49-F238E27FC236}">
                <a16:creationId xmlns:a16="http://schemas.microsoft.com/office/drawing/2014/main" id="{6B235910-0414-4B4B-855B-D1478ADE3298}"/>
              </a:ext>
            </a:extLst>
          </p:cNvPr>
          <p:cNvSpPr>
            <a:spLocks noGrp="1"/>
          </p:cNvSpPr>
          <p:nvPr>
            <p:ph idx="1"/>
          </p:nvPr>
        </p:nvSpPr>
        <p:spPr/>
        <p:txBody>
          <a:bodyPr>
            <a:normAutofit fontScale="77500" lnSpcReduction="20000"/>
          </a:bodyPr>
          <a:lstStyle/>
          <a:p>
            <a:r>
              <a:rPr lang="en-US" sz="2600" dirty="0">
                <a:latin typeface="Adobe Garamond Pro" panose="02020502060506020403" pitchFamily="18" charset="0"/>
              </a:rPr>
              <a:t>Summary of the dataset consists of 5 properties: count, mean(average), </a:t>
            </a:r>
            <a:r>
              <a:rPr lang="en-US" sz="2600" dirty="0" err="1">
                <a:latin typeface="Adobe Garamond Pro" panose="02020502060506020403" pitchFamily="18" charset="0"/>
              </a:rPr>
              <a:t>stddev</a:t>
            </a:r>
            <a:r>
              <a:rPr lang="en-US" sz="2600" dirty="0">
                <a:latin typeface="Adobe Garamond Pro" panose="02020502060506020403" pitchFamily="18" charset="0"/>
              </a:rPr>
              <a:t>(standard deviation), min, max:</a:t>
            </a:r>
          </a:p>
          <a:p>
            <a:endParaRPr lang="en-US" dirty="0"/>
          </a:p>
          <a:p>
            <a:endParaRPr lang="en-US" dirty="0"/>
          </a:p>
          <a:p>
            <a:endParaRPr lang="en-US" dirty="0"/>
          </a:p>
          <a:p>
            <a:endParaRPr lang="en-US" dirty="0"/>
          </a:p>
          <a:p>
            <a:endParaRPr lang="en-US" dirty="0"/>
          </a:p>
          <a:p>
            <a:endParaRPr lang="en-US" dirty="0"/>
          </a:p>
          <a:p>
            <a:endParaRPr lang="en-US" sz="2600" dirty="0">
              <a:latin typeface="Adobe Garamond Pro" panose="02020502060506020403" pitchFamily="18" charset="0"/>
            </a:endParaRPr>
          </a:p>
          <a:p>
            <a:r>
              <a:rPr lang="en-US" sz="2600" dirty="0">
                <a:latin typeface="Adobe Garamond Pro" panose="02020502060506020403" pitchFamily="18" charset="0"/>
              </a:rPr>
              <a:t>As 'name', 'fuel', '</a:t>
            </a:r>
            <a:r>
              <a:rPr lang="en-US" sz="2600" dirty="0" err="1">
                <a:latin typeface="Adobe Garamond Pro" panose="02020502060506020403" pitchFamily="18" charset="0"/>
              </a:rPr>
              <a:t>seller_type</a:t>
            </a:r>
            <a:r>
              <a:rPr lang="en-US" sz="2600" dirty="0">
                <a:latin typeface="Adobe Garamond Pro" panose="02020502060506020403" pitchFamily="18" charset="0"/>
              </a:rPr>
              <a:t>' and 'transmission' are all categorical attributes so they don't have mean and standard deviation, as a result in summary for the mentioned attributes these particular things are null.</a:t>
            </a:r>
            <a:endParaRPr lang="en-IN" sz="2600" dirty="0">
              <a:latin typeface="Adobe Garamond Pro" panose="02020502060506020403" pitchFamily="18" charset="0"/>
            </a:endParaRPr>
          </a:p>
        </p:txBody>
      </p:sp>
      <p:pic>
        <p:nvPicPr>
          <p:cNvPr id="4" name="Picture 3">
            <a:extLst>
              <a:ext uri="{FF2B5EF4-FFF2-40B4-BE49-F238E27FC236}">
                <a16:creationId xmlns:a16="http://schemas.microsoft.com/office/drawing/2014/main" id="{64F8EEDF-76C3-485E-9F5D-E708350AF6ED}"/>
              </a:ext>
            </a:extLst>
          </p:cNvPr>
          <p:cNvPicPr>
            <a:picLocks noChangeAspect="1"/>
          </p:cNvPicPr>
          <p:nvPr/>
        </p:nvPicPr>
        <p:blipFill>
          <a:blip r:embed="rId2"/>
          <a:stretch>
            <a:fillRect/>
          </a:stretch>
        </p:blipFill>
        <p:spPr>
          <a:xfrm>
            <a:off x="1285461" y="2875722"/>
            <a:ext cx="9500958" cy="2001078"/>
          </a:xfrm>
          <a:prstGeom prst="rect">
            <a:avLst/>
          </a:prstGeom>
        </p:spPr>
      </p:pic>
    </p:spTree>
    <p:extLst>
      <p:ext uri="{BB962C8B-B14F-4D97-AF65-F5344CB8AC3E}">
        <p14:creationId xmlns:p14="http://schemas.microsoft.com/office/powerpoint/2010/main" val="88381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1E08-2A9B-422B-B6DC-F6A2708F53AB}"/>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BDA78CFD-56DA-4577-BEF4-1B068F651174}"/>
              </a:ext>
            </a:extLst>
          </p:cNvPr>
          <p:cNvSpPr>
            <a:spLocks noGrp="1"/>
          </p:cNvSpPr>
          <p:nvPr>
            <p:ph idx="1"/>
          </p:nvPr>
        </p:nvSpPr>
        <p:spPr/>
        <p:txBody>
          <a:bodyPr/>
          <a:lstStyle/>
          <a:p>
            <a:r>
              <a:rPr lang="en-US" dirty="0">
                <a:latin typeface="Adobe Garamond Pro" panose="02020502060506020403" pitchFamily="18" charset="0"/>
              </a:rPr>
              <a:t>The dataset doesn’t have any null value. Below is its proof.</a:t>
            </a:r>
          </a:p>
          <a:p>
            <a:endParaRPr lang="en-US" dirty="0">
              <a:latin typeface="Adobe Garamond Pro" panose="02020502060506020403" pitchFamily="18" charset="0"/>
            </a:endParaRPr>
          </a:p>
          <a:p>
            <a:pPr marL="0" indent="0">
              <a:buNone/>
            </a:pPr>
            <a:endParaRPr lang="en-US" dirty="0">
              <a:latin typeface="Adobe Garamond Pro" panose="02020502060506020403" pitchFamily="18" charset="0"/>
            </a:endParaRPr>
          </a:p>
          <a:p>
            <a:pPr marL="0" indent="0">
              <a:buNone/>
            </a:pPr>
            <a:endParaRPr lang="en-IN" dirty="0"/>
          </a:p>
        </p:txBody>
      </p:sp>
      <p:pic>
        <p:nvPicPr>
          <p:cNvPr id="4" name="Picture 3">
            <a:extLst>
              <a:ext uri="{FF2B5EF4-FFF2-40B4-BE49-F238E27FC236}">
                <a16:creationId xmlns:a16="http://schemas.microsoft.com/office/drawing/2014/main" id="{192CE980-48F5-4B3E-80B0-631B75A1F70B}"/>
              </a:ext>
            </a:extLst>
          </p:cNvPr>
          <p:cNvPicPr>
            <a:picLocks noChangeAspect="1"/>
          </p:cNvPicPr>
          <p:nvPr/>
        </p:nvPicPr>
        <p:blipFill>
          <a:blip r:embed="rId2"/>
          <a:stretch>
            <a:fillRect/>
          </a:stretch>
        </p:blipFill>
        <p:spPr>
          <a:xfrm>
            <a:off x="916016" y="3919330"/>
            <a:ext cx="6134100" cy="1939467"/>
          </a:xfrm>
          <a:prstGeom prst="rect">
            <a:avLst/>
          </a:prstGeom>
        </p:spPr>
      </p:pic>
    </p:spTree>
    <p:extLst>
      <p:ext uri="{BB962C8B-B14F-4D97-AF65-F5344CB8AC3E}">
        <p14:creationId xmlns:p14="http://schemas.microsoft.com/office/powerpoint/2010/main" val="194247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E0A2-D45A-40DC-8634-DBF9A13D13E8}"/>
              </a:ext>
            </a:extLst>
          </p:cNvPr>
          <p:cNvSpPr>
            <a:spLocks noGrp="1"/>
          </p:cNvSpPr>
          <p:nvPr>
            <p:ph type="title"/>
          </p:nvPr>
        </p:nvSpPr>
        <p:spPr/>
        <p:txBody>
          <a:bodyPr/>
          <a:lstStyle/>
          <a:p>
            <a:r>
              <a:rPr lang="en-US" dirty="0"/>
              <a:t>Exploratory Data Analysis(Contd.)</a:t>
            </a:r>
            <a:endParaRPr lang="en-IN" dirty="0"/>
          </a:p>
        </p:txBody>
      </p:sp>
      <p:sp>
        <p:nvSpPr>
          <p:cNvPr id="3" name="Content Placeholder 2">
            <a:extLst>
              <a:ext uri="{FF2B5EF4-FFF2-40B4-BE49-F238E27FC236}">
                <a16:creationId xmlns:a16="http://schemas.microsoft.com/office/drawing/2014/main" id="{2EA339C0-8E47-4379-AA90-FC97C3B113E0}"/>
              </a:ext>
            </a:extLst>
          </p:cNvPr>
          <p:cNvSpPr>
            <a:spLocks noGrp="1"/>
          </p:cNvSpPr>
          <p:nvPr>
            <p:ph sz="half" idx="1"/>
          </p:nvPr>
        </p:nvSpPr>
        <p:spPr/>
        <p:txBody>
          <a:bodyPr/>
          <a:lstStyle/>
          <a:p>
            <a:r>
              <a:rPr lang="en-US" sz="2400" u="sng" dirty="0">
                <a:latin typeface="Adobe Garamond Pro" panose="02020502060506020403" pitchFamily="18" charset="0"/>
              </a:rPr>
              <a:t>Showing Group wise count:</a:t>
            </a:r>
          </a:p>
          <a:p>
            <a:r>
              <a:rPr lang="en-US" sz="2400" dirty="0">
                <a:latin typeface="Adobe Garamond Pro" panose="02020502060506020403" pitchFamily="18" charset="0"/>
              </a:rPr>
              <a:t>Based on the categories of ‘</a:t>
            </a:r>
            <a:r>
              <a:rPr lang="en-US" sz="2400" u="sng" dirty="0">
                <a:latin typeface="Adobe Garamond Pro" panose="02020502060506020403" pitchFamily="18" charset="0"/>
              </a:rPr>
              <a:t>Fuel</a:t>
            </a:r>
            <a:r>
              <a:rPr lang="en-US" sz="2400" dirty="0">
                <a:latin typeface="Adobe Garamond Pro" panose="02020502060506020403" pitchFamily="18" charset="0"/>
              </a:rPr>
              <a:t>’ attribute:</a:t>
            </a:r>
          </a:p>
          <a:p>
            <a:pPr marL="0" indent="0">
              <a:buNone/>
            </a:pPr>
            <a:endParaRPr lang="en-US" dirty="0"/>
          </a:p>
        </p:txBody>
      </p:sp>
      <p:sp>
        <p:nvSpPr>
          <p:cNvPr id="4" name="Content Placeholder 3">
            <a:extLst>
              <a:ext uri="{FF2B5EF4-FFF2-40B4-BE49-F238E27FC236}">
                <a16:creationId xmlns:a16="http://schemas.microsoft.com/office/drawing/2014/main" id="{DAB75610-47CD-47DA-8598-4490FC7555A0}"/>
              </a:ext>
            </a:extLst>
          </p:cNvPr>
          <p:cNvSpPr>
            <a:spLocks noGrp="1"/>
          </p:cNvSpPr>
          <p:nvPr>
            <p:ph sz="half" idx="2"/>
          </p:nvPr>
        </p:nvSpPr>
        <p:spPr/>
        <p:txBody>
          <a:bodyPr>
            <a:normAutofit/>
          </a:bodyPr>
          <a:lstStyle/>
          <a:p>
            <a:r>
              <a:rPr lang="en-US" sz="2400" u="sng" dirty="0">
                <a:latin typeface="Adobe Garamond Pro" panose="02020502060506020403" pitchFamily="18" charset="0"/>
              </a:rPr>
              <a:t>Analysis:</a:t>
            </a:r>
          </a:p>
          <a:p>
            <a:pPr marL="0" indent="0">
              <a:buNone/>
            </a:pPr>
            <a:r>
              <a:rPr lang="en-US" sz="2400" dirty="0">
                <a:latin typeface="Adobe Garamond Pro" panose="02020502060506020403" pitchFamily="18" charset="0"/>
              </a:rPr>
              <a:t>As the number of instance with 'Electric' as fuel is only 1 so we can't keep it because it won't help in random split of the data because this instance will go to either in train set or test set. So after training the model it can create problem for prediction.</a:t>
            </a:r>
            <a:endParaRPr lang="en-IN" sz="2400" dirty="0">
              <a:latin typeface="Adobe Garamond Pro" panose="02020502060506020403" pitchFamily="18" charset="0"/>
            </a:endParaRPr>
          </a:p>
        </p:txBody>
      </p:sp>
      <p:pic>
        <p:nvPicPr>
          <p:cNvPr id="6" name="Picture 5">
            <a:extLst>
              <a:ext uri="{FF2B5EF4-FFF2-40B4-BE49-F238E27FC236}">
                <a16:creationId xmlns:a16="http://schemas.microsoft.com/office/drawing/2014/main" id="{E67CC09B-8953-4DE7-9B4E-3C624FC75F06}"/>
              </a:ext>
            </a:extLst>
          </p:cNvPr>
          <p:cNvPicPr>
            <a:picLocks noChangeAspect="1"/>
          </p:cNvPicPr>
          <p:nvPr/>
        </p:nvPicPr>
        <p:blipFill>
          <a:blip r:embed="rId2"/>
          <a:stretch>
            <a:fillRect/>
          </a:stretch>
        </p:blipFill>
        <p:spPr>
          <a:xfrm>
            <a:off x="1214228" y="4447347"/>
            <a:ext cx="2960205" cy="1675157"/>
          </a:xfrm>
          <a:prstGeom prst="rect">
            <a:avLst/>
          </a:prstGeom>
        </p:spPr>
      </p:pic>
    </p:spTree>
    <p:extLst>
      <p:ext uri="{BB962C8B-B14F-4D97-AF65-F5344CB8AC3E}">
        <p14:creationId xmlns:p14="http://schemas.microsoft.com/office/powerpoint/2010/main" val="263603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A8A6-1CAE-45B0-8788-854E6802CA42}"/>
              </a:ext>
            </a:extLst>
          </p:cNvPr>
          <p:cNvSpPr>
            <a:spLocks noGrp="1"/>
          </p:cNvSpPr>
          <p:nvPr>
            <p:ph type="title"/>
          </p:nvPr>
        </p:nvSpPr>
        <p:spPr/>
        <p:txBody>
          <a:bodyPr/>
          <a:lstStyle/>
          <a:p>
            <a:r>
              <a:rPr lang="en-US" dirty="0"/>
              <a:t>Analysis on </a:t>
            </a:r>
            <a:r>
              <a:rPr lang="en-US" dirty="0" err="1"/>
              <a:t>Seller_Type</a:t>
            </a:r>
            <a:r>
              <a:rPr lang="en-US" dirty="0"/>
              <a:t> and Transmission</a:t>
            </a:r>
            <a:endParaRPr lang="en-IN" dirty="0"/>
          </a:p>
        </p:txBody>
      </p:sp>
      <p:sp>
        <p:nvSpPr>
          <p:cNvPr id="3" name="Content Placeholder 2">
            <a:extLst>
              <a:ext uri="{FF2B5EF4-FFF2-40B4-BE49-F238E27FC236}">
                <a16:creationId xmlns:a16="http://schemas.microsoft.com/office/drawing/2014/main" id="{C7D74834-1E4F-49D5-A471-E98030B769CC}"/>
              </a:ext>
            </a:extLst>
          </p:cNvPr>
          <p:cNvSpPr>
            <a:spLocks noGrp="1"/>
          </p:cNvSpPr>
          <p:nvPr>
            <p:ph sz="half" idx="1"/>
          </p:nvPr>
        </p:nvSpPr>
        <p:spPr>
          <a:xfrm>
            <a:off x="818712" y="2222287"/>
            <a:ext cx="5185873" cy="3638764"/>
          </a:xfrm>
        </p:spPr>
        <p:txBody>
          <a:bodyPr>
            <a:normAutofit fontScale="92500" lnSpcReduction="10000"/>
          </a:bodyPr>
          <a:lstStyle/>
          <a:p>
            <a:r>
              <a:rPr lang="en-US" sz="1900" dirty="0">
                <a:latin typeface="Adobe Garamond Pro" panose="02020502060506020403" pitchFamily="18" charset="0"/>
              </a:rPr>
              <a:t>Below is the count of each category of </a:t>
            </a:r>
            <a:r>
              <a:rPr lang="en-US" sz="1900" u="sng" dirty="0" err="1">
                <a:latin typeface="Adobe Garamond Pro" panose="02020502060506020403" pitchFamily="18" charset="0"/>
              </a:rPr>
              <a:t>seller_type</a:t>
            </a:r>
            <a:r>
              <a:rPr lang="en-US" sz="1900" dirty="0">
                <a:latin typeface="Adobe Garamond Pro" panose="02020502060506020403" pitchFamily="18" charset="0"/>
              </a:rPr>
              <a:t>.</a:t>
            </a:r>
          </a:p>
          <a:p>
            <a:endParaRPr lang="en-US" dirty="0"/>
          </a:p>
          <a:p>
            <a:endParaRPr lang="en-US" dirty="0"/>
          </a:p>
          <a:p>
            <a:endParaRPr lang="en-US" dirty="0"/>
          </a:p>
          <a:p>
            <a:endParaRPr lang="en-US" dirty="0"/>
          </a:p>
          <a:p>
            <a:endParaRPr lang="en-US" dirty="0"/>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r>
              <a:rPr lang="en-US" sz="2400" dirty="0">
                <a:latin typeface="Adobe Garamond Pro" panose="02020502060506020403" pitchFamily="18" charset="0"/>
              </a:rPr>
              <a:t>Only 3 types of seller are present</a:t>
            </a:r>
          </a:p>
          <a:p>
            <a:pPr marL="0" indent="0">
              <a:buNone/>
            </a:pPr>
            <a:endParaRPr lang="en-IN" dirty="0"/>
          </a:p>
        </p:txBody>
      </p:sp>
      <p:sp>
        <p:nvSpPr>
          <p:cNvPr id="5" name="Content Placeholder 4">
            <a:extLst>
              <a:ext uri="{FF2B5EF4-FFF2-40B4-BE49-F238E27FC236}">
                <a16:creationId xmlns:a16="http://schemas.microsoft.com/office/drawing/2014/main" id="{2F8BAF1D-81B0-4D09-8DC6-3876FCAE13E5}"/>
              </a:ext>
            </a:extLst>
          </p:cNvPr>
          <p:cNvSpPr>
            <a:spLocks noGrp="1"/>
          </p:cNvSpPr>
          <p:nvPr>
            <p:ph sz="half" idx="2"/>
          </p:nvPr>
        </p:nvSpPr>
        <p:spPr/>
        <p:txBody>
          <a:bodyPr>
            <a:normAutofit fontScale="92500" lnSpcReduction="10000"/>
          </a:bodyPr>
          <a:lstStyle/>
          <a:p>
            <a:r>
              <a:rPr lang="en-US" sz="1900" dirty="0">
                <a:latin typeface="Adobe Garamond Pro" panose="02020502060506020403" pitchFamily="18" charset="0"/>
              </a:rPr>
              <a:t>Below is the count of each category of </a:t>
            </a:r>
            <a:r>
              <a:rPr lang="en-US" sz="1900" u="sng" dirty="0">
                <a:latin typeface="Adobe Garamond Pro" panose="02020502060506020403" pitchFamily="18" charset="0"/>
              </a:rPr>
              <a:t>Transmission</a:t>
            </a:r>
            <a:r>
              <a:rPr lang="en-US" sz="2200" dirty="0">
                <a:latin typeface="Adobe Garamond Pro" panose="02020502060506020403" pitchFamily="18" charset="0"/>
              </a:rPr>
              <a:t>.</a:t>
            </a:r>
          </a:p>
          <a:p>
            <a:endParaRPr lang="en-US" dirty="0"/>
          </a:p>
          <a:p>
            <a:endParaRPr lang="en-US" dirty="0"/>
          </a:p>
          <a:p>
            <a:endParaRPr lang="en-US" dirty="0"/>
          </a:p>
          <a:p>
            <a:endParaRPr lang="en-US" dirty="0"/>
          </a:p>
          <a:p>
            <a:endParaRPr lang="en-US" dirty="0"/>
          </a:p>
          <a:p>
            <a:endParaRPr lang="en-US" sz="2400" dirty="0">
              <a:latin typeface="Adobe Garamond Pro" panose="02020502060506020403" pitchFamily="18" charset="0"/>
            </a:endParaRPr>
          </a:p>
          <a:p>
            <a:endParaRPr lang="en-US" sz="2400" dirty="0">
              <a:latin typeface="Adobe Garamond Pro" panose="02020502060506020403" pitchFamily="18" charset="0"/>
            </a:endParaRPr>
          </a:p>
          <a:p>
            <a:r>
              <a:rPr lang="en-US" sz="2400" dirty="0">
                <a:latin typeface="Adobe Garamond Pro" panose="02020502060506020403" pitchFamily="18" charset="0"/>
              </a:rPr>
              <a:t>Transmission is of 2 types.</a:t>
            </a:r>
          </a:p>
          <a:p>
            <a:endParaRPr lang="en-IN" dirty="0"/>
          </a:p>
        </p:txBody>
      </p:sp>
      <p:pic>
        <p:nvPicPr>
          <p:cNvPr id="4" name="Picture 3">
            <a:extLst>
              <a:ext uri="{FF2B5EF4-FFF2-40B4-BE49-F238E27FC236}">
                <a16:creationId xmlns:a16="http://schemas.microsoft.com/office/drawing/2014/main" id="{13774527-3E4C-42B8-86C9-9F4F0B9C59B3}"/>
              </a:ext>
            </a:extLst>
          </p:cNvPr>
          <p:cNvPicPr>
            <a:picLocks noChangeAspect="1"/>
          </p:cNvPicPr>
          <p:nvPr/>
        </p:nvPicPr>
        <p:blipFill>
          <a:blip r:embed="rId2"/>
          <a:stretch>
            <a:fillRect/>
          </a:stretch>
        </p:blipFill>
        <p:spPr>
          <a:xfrm>
            <a:off x="940696" y="2902225"/>
            <a:ext cx="3710817" cy="2199861"/>
          </a:xfrm>
          <a:prstGeom prst="rect">
            <a:avLst/>
          </a:prstGeom>
        </p:spPr>
      </p:pic>
      <p:pic>
        <p:nvPicPr>
          <p:cNvPr id="6" name="Picture 5">
            <a:extLst>
              <a:ext uri="{FF2B5EF4-FFF2-40B4-BE49-F238E27FC236}">
                <a16:creationId xmlns:a16="http://schemas.microsoft.com/office/drawing/2014/main" id="{18F61CFA-6613-4B69-9AE8-31834DD26416}"/>
              </a:ext>
            </a:extLst>
          </p:cNvPr>
          <p:cNvPicPr>
            <a:picLocks noChangeAspect="1"/>
          </p:cNvPicPr>
          <p:nvPr/>
        </p:nvPicPr>
        <p:blipFill>
          <a:blip r:embed="rId3"/>
          <a:stretch>
            <a:fillRect/>
          </a:stretch>
        </p:blipFill>
        <p:spPr>
          <a:xfrm>
            <a:off x="6722578" y="2902225"/>
            <a:ext cx="3309317" cy="2067340"/>
          </a:xfrm>
          <a:prstGeom prst="rect">
            <a:avLst/>
          </a:prstGeom>
        </p:spPr>
      </p:pic>
    </p:spTree>
    <p:extLst>
      <p:ext uri="{BB962C8B-B14F-4D97-AF65-F5344CB8AC3E}">
        <p14:creationId xmlns:p14="http://schemas.microsoft.com/office/powerpoint/2010/main" val="41537636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223</TotalTime>
  <Words>1192</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Adobe Garamond Pro</vt:lpstr>
      <vt:lpstr>Century Gothic</vt:lpstr>
      <vt:lpstr>Courier New</vt:lpstr>
      <vt:lpstr>Wingdings</vt:lpstr>
      <vt:lpstr>Wingdings 2</vt:lpstr>
      <vt:lpstr>Quotable</vt:lpstr>
      <vt:lpstr>BDSN End Term Assignment (Machine Learning with Python and Spark)</vt:lpstr>
      <vt:lpstr>Research Objective</vt:lpstr>
      <vt:lpstr>Dataset Description</vt:lpstr>
      <vt:lpstr>Data Attributes</vt:lpstr>
      <vt:lpstr>Dataset Snapshot</vt:lpstr>
      <vt:lpstr>Summary statistics</vt:lpstr>
      <vt:lpstr>Data Exploration</vt:lpstr>
      <vt:lpstr>Exploratory Data Analysis(Contd.)</vt:lpstr>
      <vt:lpstr>Analysis on Seller_Type and Transmission</vt:lpstr>
      <vt:lpstr>Analysis based on Owners:</vt:lpstr>
      <vt:lpstr>Visualization based on Transmission and Year</vt:lpstr>
      <vt:lpstr>Visualization based on Fuel and Owner:</vt:lpstr>
      <vt:lpstr>Feature Engineering on year column:</vt:lpstr>
      <vt:lpstr>Preprocessing on the data: (Categorical attributes)</vt:lpstr>
      <vt:lpstr>String Indexer and Onehot Encoder</vt:lpstr>
      <vt:lpstr>Preprocessing on the data: (Numerical Attributes)</vt:lpstr>
      <vt:lpstr>Train-Test Split</vt:lpstr>
      <vt:lpstr>Training – Testing- Prediction- Evaluation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BDSN Project</dc:title>
  <dc:creator>rajde</dc:creator>
  <cp:lastModifiedBy>rajde</cp:lastModifiedBy>
  <cp:revision>19</cp:revision>
  <dcterms:created xsi:type="dcterms:W3CDTF">2022-03-05T16:44:19Z</dcterms:created>
  <dcterms:modified xsi:type="dcterms:W3CDTF">2022-03-05T20:28:45Z</dcterms:modified>
</cp:coreProperties>
</file>