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L" initials="M" lastIdx="1" clrIdx="0">
    <p:extLst>
      <p:ext uri="{19B8F6BF-5375-455C-9EA6-DF929625EA0E}">
        <p15:presenceInfo xmlns:p15="http://schemas.microsoft.com/office/powerpoint/2012/main" userId="560ca582afbe4f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1"/>
    <a:srgbClr val="FCC76C"/>
    <a:srgbClr val="E32726"/>
    <a:srgbClr val="FFFFFF"/>
    <a:srgbClr val="C07804"/>
    <a:srgbClr val="FFCD00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5"/>
    <p:restoredTop sz="94647"/>
  </p:normalViewPr>
  <p:slideViewPr>
    <p:cSldViewPr snapToGrid="0" snapToObjects="1" showGuides="1">
      <p:cViewPr>
        <p:scale>
          <a:sx n="80" d="100"/>
          <a:sy n="80" d="100"/>
        </p:scale>
        <p:origin x="105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380685"/>
            <a:ext cx="9144000" cy="2345043"/>
          </a:xfrm>
        </p:spPr>
        <p:txBody>
          <a:bodyPr/>
          <a:lstStyle/>
          <a:p>
            <a:r>
              <a:rPr lang="en-US" dirty="0"/>
              <a:t>ENME-647-FINITE ELEMENT METHODS-WINTER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98" y="2753753"/>
            <a:ext cx="9144000" cy="1065625"/>
          </a:xfrm>
        </p:spPr>
        <p:txBody>
          <a:bodyPr/>
          <a:lstStyle/>
          <a:p>
            <a:pPr algn="ctr"/>
            <a:r>
              <a:rPr lang="en-US" dirty="0"/>
              <a:t>FINAL PROJECT- ANSYS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298" y="3790014"/>
            <a:ext cx="1955345" cy="511833"/>
          </a:xfrm>
        </p:spPr>
        <p:txBody>
          <a:bodyPr/>
          <a:lstStyle/>
          <a:p>
            <a:endParaRPr lang="en-US" dirty="0"/>
          </a:p>
          <a:p>
            <a:r>
              <a:rPr lang="en-US" sz="2000" b="1" u="sng" dirty="0"/>
              <a:t>Team members :</a:t>
            </a:r>
          </a:p>
          <a:p>
            <a:endParaRPr lang="en-US" sz="2000" u="sng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41528D-4B1C-48DF-85D0-3C45B8D8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2370"/>
              </p:ext>
            </p:extLst>
          </p:nvPr>
        </p:nvGraphicFramePr>
        <p:xfrm>
          <a:off x="464298" y="3979255"/>
          <a:ext cx="8336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67">
                  <a:extLst>
                    <a:ext uri="{9D8B030D-6E8A-4147-A177-3AD203B41FA5}">
                      <a16:colId xmlns:a16="http://schemas.microsoft.com/office/drawing/2014/main" val="1540051972"/>
                    </a:ext>
                  </a:extLst>
                </a:gridCol>
                <a:gridCol w="3650685">
                  <a:extLst>
                    <a:ext uri="{9D8B030D-6E8A-4147-A177-3AD203B41FA5}">
                      <a16:colId xmlns:a16="http://schemas.microsoft.com/office/drawing/2014/main" val="25892636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133176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Singh Rajdeep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Geometry Modelling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2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Vaghela </a:t>
                      </a:r>
                      <a:r>
                        <a:rPr lang="en-IN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Dhrumilkumar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Anilbhai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Presenter/boundary conditions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64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3.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Bhamare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Monil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Mahendra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Developed problem solving strategy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4.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Parekh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Parshwa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Nimesh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Analysis for full body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4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5.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Trivedi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Prithviraj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Shyamkumar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Symmetric body analysis 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0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6.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Ganesan Dhanush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PowerPoint designer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44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198D-0DDF-4A19-BA2A-C2B9ECD6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SOLVING STRATEGY AND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9E4E-EDDE-449C-AF2E-CA2B2A7A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A16FE-F123-9BB0-D49D-5FD361A5A9EA}"/>
              </a:ext>
            </a:extLst>
          </p:cNvPr>
          <p:cNvSpPr txBox="1"/>
          <p:nvPr/>
        </p:nvSpPr>
        <p:spPr>
          <a:xfrm>
            <a:off x="393683" y="1063115"/>
            <a:ext cx="39342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7804"/>
                </a:solidFill>
              </a:rPr>
              <a:t>Symmetry strategy: Half-wire form</a:t>
            </a:r>
          </a:p>
          <a:p>
            <a:pPr algn="just"/>
            <a:r>
              <a:rPr lang="en-US" sz="1550" dirty="0"/>
              <a:t>Half wire form is modeled and symmetry tool in used to find Total deformation and Force reaction.</a:t>
            </a:r>
          </a:p>
          <a:p>
            <a:pPr algn="just"/>
            <a:endParaRPr lang="en-US" sz="1600" b="1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38442B2-D8D6-EAAA-2B5C-31023604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52" y="2089324"/>
            <a:ext cx="3425397" cy="22625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33DEEF-4BFD-7647-4414-464431BF1FB5}"/>
              </a:ext>
            </a:extLst>
          </p:cNvPr>
          <p:cNvSpPr txBox="1"/>
          <p:nvPr/>
        </p:nvSpPr>
        <p:spPr>
          <a:xfrm>
            <a:off x="377191" y="4079620"/>
            <a:ext cx="1146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Boundary conditions:</a:t>
            </a:r>
          </a:p>
          <a:p>
            <a:r>
              <a:rPr lang="en-US" b="1" i="1" u="sng" dirty="0">
                <a:solidFill>
                  <a:srgbClr val="C07804"/>
                </a:solidFill>
              </a:rPr>
              <a:t> Support</a:t>
            </a:r>
            <a:r>
              <a:rPr lang="en-US" b="1" dirty="0">
                <a:solidFill>
                  <a:srgbClr val="C07804"/>
                </a:solidFill>
              </a:rPr>
              <a:t>: Cylindrical Fixed Support	            </a:t>
            </a:r>
            <a:r>
              <a:rPr lang="en-US" b="1" i="1" u="sng" dirty="0">
                <a:solidFill>
                  <a:srgbClr val="C07804"/>
                </a:solidFill>
              </a:rPr>
              <a:t>Loads</a:t>
            </a:r>
            <a:r>
              <a:rPr lang="en-US" b="1" dirty="0">
                <a:solidFill>
                  <a:srgbClr val="C07804"/>
                </a:solidFill>
              </a:rPr>
              <a:t>: Force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BDDA64-B36D-E28A-7A70-2BE374161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36" r="18900" b="25686"/>
          <a:stretch/>
        </p:blipFill>
        <p:spPr>
          <a:xfrm>
            <a:off x="4712004" y="4714667"/>
            <a:ext cx="2078211" cy="1972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901D8-573F-4622-B0C5-75AC66DFE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77" y="4714668"/>
            <a:ext cx="4127651" cy="1972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A650CA-C37A-4D73-8045-3681D0B8AD33}"/>
              </a:ext>
            </a:extLst>
          </p:cNvPr>
          <p:cNvSpPr/>
          <p:nvPr/>
        </p:nvSpPr>
        <p:spPr>
          <a:xfrm>
            <a:off x="4263653" y="4789018"/>
            <a:ext cx="1832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15N in Y Direction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989B0-7523-44AC-979D-14E33567C38E}"/>
              </a:ext>
            </a:extLst>
          </p:cNvPr>
          <p:cNvSpPr/>
          <p:nvPr/>
        </p:nvSpPr>
        <p:spPr>
          <a:xfrm>
            <a:off x="8542870" y="5591379"/>
            <a:ext cx="158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 N at point C for full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DED56-11E8-45F3-A429-BE76827399CC}"/>
              </a:ext>
            </a:extLst>
          </p:cNvPr>
          <p:cNvSpPr/>
          <p:nvPr/>
        </p:nvSpPr>
        <p:spPr>
          <a:xfrm>
            <a:off x="5017770" y="4079620"/>
            <a:ext cx="2160270" cy="33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BAC4B8-7E66-41AF-8EF8-16A9D3E1120A}"/>
              </a:ext>
            </a:extLst>
          </p:cNvPr>
          <p:cNvSpPr/>
          <p:nvPr/>
        </p:nvSpPr>
        <p:spPr>
          <a:xfrm>
            <a:off x="4963667" y="1213746"/>
            <a:ext cx="2160270" cy="33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Strategy:</a:t>
            </a: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423614-2106-47CE-A473-E446E46DA6A6}"/>
              </a:ext>
            </a:extLst>
          </p:cNvPr>
          <p:cNvSpPr/>
          <p:nvPr/>
        </p:nvSpPr>
        <p:spPr>
          <a:xfrm>
            <a:off x="7245368" y="1048288"/>
            <a:ext cx="473066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>
                <a:solidFill>
                  <a:srgbClr val="C07804"/>
                </a:solidFill>
              </a:rPr>
              <a:t>Conventional strategy: Full-body form</a:t>
            </a:r>
          </a:p>
          <a:p>
            <a:pPr algn="just"/>
            <a:r>
              <a:rPr lang="en-US" sz="1550" dirty="0"/>
              <a:t>Full wire form is modeled and given boundary conditions are applied to find Total deformation and Force reaction at the bottom.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E9C85C-CBA5-4DC4-AE15-116170E25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72" t="7803" r="32584" b="24716"/>
          <a:stretch/>
        </p:blipFill>
        <p:spPr>
          <a:xfrm>
            <a:off x="7639269" y="2108804"/>
            <a:ext cx="3742669" cy="2323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0F9471-CEA5-41E0-A600-3D839FB92C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083"/>
          <a:stretch/>
        </p:blipFill>
        <p:spPr>
          <a:xfrm>
            <a:off x="535136" y="4735795"/>
            <a:ext cx="3380721" cy="1941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A8568A-FD3C-4B3C-AD6F-6F6F50A1A8DC}"/>
              </a:ext>
            </a:extLst>
          </p:cNvPr>
          <p:cNvSpPr/>
          <p:nvPr/>
        </p:nvSpPr>
        <p:spPr>
          <a:xfrm>
            <a:off x="1615058" y="5573783"/>
            <a:ext cx="236987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points A and B (bottom) point for Full and at point A for half</a:t>
            </a:r>
            <a:endParaRPr lang="en-IN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5A8D70-8DFF-4A3E-B240-52A2B3D8D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560" y="1666634"/>
            <a:ext cx="1618271" cy="2320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14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4C1F-3884-4686-A81F-FCD59B8A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7" y="1165039"/>
            <a:ext cx="3995802" cy="1835063"/>
          </a:xfrm>
        </p:spPr>
        <p:txBody>
          <a:bodyPr/>
          <a:lstStyle/>
          <a:p>
            <a:r>
              <a:rPr lang="en-US" b="1" u="sng" dirty="0">
                <a:solidFill>
                  <a:srgbClr val="E32726"/>
                </a:solidFill>
              </a:rPr>
              <a:t>Symmetry Approach</a:t>
            </a:r>
            <a:endParaRPr lang="en-IN" b="1" u="sng" dirty="0">
              <a:solidFill>
                <a:srgbClr val="E32726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CFCF1-ED40-4252-810A-A89F62D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DESIGN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25AD0-0228-414F-B074-1AADAD9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A0AA0E-EDB7-4CD4-90CC-B3284BF98F6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0" y="1157426"/>
            <a:ext cx="3995802" cy="1835063"/>
          </a:xfrm>
        </p:spPr>
        <p:txBody>
          <a:bodyPr/>
          <a:lstStyle/>
          <a:p>
            <a:r>
              <a:rPr lang="en-US" b="1" u="sng" dirty="0">
                <a:solidFill>
                  <a:srgbClr val="E32726"/>
                </a:solidFill>
              </a:rPr>
              <a:t>Full Geometry Approach</a:t>
            </a:r>
            <a:endParaRPr lang="en-IN" b="1" u="sng" dirty="0">
              <a:solidFill>
                <a:srgbClr val="E3272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39DC3-3DFA-41AD-B87D-B2E58C6EF760}"/>
              </a:ext>
            </a:extLst>
          </p:cNvPr>
          <p:cNvSpPr txBox="1"/>
          <p:nvPr/>
        </p:nvSpPr>
        <p:spPr>
          <a:xfrm>
            <a:off x="255740" y="1484026"/>
            <a:ext cx="56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No. of NODES: 7329                     No. of ELEMENTS: 4031</a:t>
            </a:r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E4720C-620C-4073-BDFF-03E1624E24AE}"/>
              </a:ext>
            </a:extLst>
          </p:cNvPr>
          <p:cNvSpPr/>
          <p:nvPr/>
        </p:nvSpPr>
        <p:spPr>
          <a:xfrm>
            <a:off x="6250858" y="1491738"/>
            <a:ext cx="5439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No. of NODES: 20084                   No. of ELEMENTS: 9782</a:t>
            </a:r>
            <a:endParaRPr lang="en-IN" b="1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E800CA-E172-05E8-2131-CC4558211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37"/>
          <a:stretch/>
        </p:blipFill>
        <p:spPr>
          <a:xfrm>
            <a:off x="2240357" y="1982693"/>
            <a:ext cx="3777800" cy="2785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90AB50-EBC9-766A-258C-95E4C11EA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14" r="2399" b="18063"/>
          <a:stretch/>
        </p:blipFill>
        <p:spPr>
          <a:xfrm>
            <a:off x="8246328" y="2005780"/>
            <a:ext cx="3870683" cy="2762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59D468D5-90D3-6CD0-9097-987BDA44D7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859" t="-756" r="2859" b="756"/>
          <a:stretch/>
        </p:blipFill>
        <p:spPr>
          <a:xfrm>
            <a:off x="6158316" y="2525280"/>
            <a:ext cx="2040000" cy="2243365"/>
          </a:xfrm>
          <a:prstGeom prst="rect">
            <a:avLst/>
          </a:prstGeom>
        </p:spPr>
      </p:pic>
      <p:pic>
        <p:nvPicPr>
          <p:cNvPr id="25" name="Picture 2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F4BFB70-36CC-E5F7-5B23-16DE3174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6" y="2437123"/>
            <a:ext cx="2147472" cy="2420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0259EC-9811-DA4F-A4BE-136F862A9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04" y="1990067"/>
            <a:ext cx="2103302" cy="3200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749E2B-07DA-3390-957D-BA253E0DA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589" y="2104232"/>
            <a:ext cx="1995628" cy="30368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A0619E-33A4-231D-586C-793EB6F289CD}"/>
              </a:ext>
            </a:extLst>
          </p:cNvPr>
          <p:cNvSpPr/>
          <p:nvPr/>
        </p:nvSpPr>
        <p:spPr>
          <a:xfrm>
            <a:off x="327024" y="5047658"/>
            <a:ext cx="11362952" cy="9531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After trying different mesh sizes we found a mesh independent range and in that range at 0.75mm we found our result closest to the theoretical answer that’s why we took 0.75mm as a mesh size.</a:t>
            </a:r>
          </a:p>
        </p:txBody>
      </p:sp>
    </p:spTree>
    <p:extLst>
      <p:ext uri="{BB962C8B-B14F-4D97-AF65-F5344CB8AC3E}">
        <p14:creationId xmlns:p14="http://schemas.microsoft.com/office/powerpoint/2010/main" val="429115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B245-890C-21E1-CB9F-2288AEA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6CDCB-DCA9-B8D6-7E48-C0BAB21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616A48-AB68-AD33-56C2-09A5A5BE3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584950"/>
              </p:ext>
            </p:extLst>
          </p:nvPr>
        </p:nvGraphicFramePr>
        <p:xfrm>
          <a:off x="426363" y="2462420"/>
          <a:ext cx="5145153" cy="305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051">
                  <a:extLst>
                    <a:ext uri="{9D8B030D-6E8A-4147-A177-3AD203B41FA5}">
                      <a16:colId xmlns:a16="http://schemas.microsoft.com/office/drawing/2014/main" val="3535370415"/>
                    </a:ext>
                  </a:extLst>
                </a:gridCol>
                <a:gridCol w="1715051">
                  <a:extLst>
                    <a:ext uri="{9D8B030D-6E8A-4147-A177-3AD203B41FA5}">
                      <a16:colId xmlns:a16="http://schemas.microsoft.com/office/drawing/2014/main" val="733404684"/>
                    </a:ext>
                  </a:extLst>
                </a:gridCol>
                <a:gridCol w="1715051">
                  <a:extLst>
                    <a:ext uri="{9D8B030D-6E8A-4147-A177-3AD203B41FA5}">
                      <a16:colId xmlns:a16="http://schemas.microsoft.com/office/drawing/2014/main" val="3077284983"/>
                    </a:ext>
                  </a:extLst>
                </a:gridCol>
              </a:tblGrid>
              <a:tr h="9966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SYMMETRY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THEORETICAL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ANALYTICAL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09059"/>
                  </a:ext>
                </a:extLst>
              </a:tr>
              <a:tr h="10649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TOTAL DEFORMATION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0.224N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0.25N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001"/>
                  </a:ext>
                </a:extLst>
              </a:tr>
              <a:tr h="99665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FORCE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9.55N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9.55N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414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1E98A4-8331-70F7-5D39-F6F8B18F8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406089"/>
              </p:ext>
            </p:extLst>
          </p:nvPr>
        </p:nvGraphicFramePr>
        <p:xfrm>
          <a:off x="6234480" y="2452795"/>
          <a:ext cx="5256204" cy="306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68">
                  <a:extLst>
                    <a:ext uri="{9D8B030D-6E8A-4147-A177-3AD203B41FA5}">
                      <a16:colId xmlns:a16="http://schemas.microsoft.com/office/drawing/2014/main" val="3535370415"/>
                    </a:ext>
                  </a:extLst>
                </a:gridCol>
                <a:gridCol w="1752068">
                  <a:extLst>
                    <a:ext uri="{9D8B030D-6E8A-4147-A177-3AD203B41FA5}">
                      <a16:colId xmlns:a16="http://schemas.microsoft.com/office/drawing/2014/main" val="733404684"/>
                    </a:ext>
                  </a:extLst>
                </a:gridCol>
                <a:gridCol w="1752068">
                  <a:extLst>
                    <a:ext uri="{9D8B030D-6E8A-4147-A177-3AD203B41FA5}">
                      <a16:colId xmlns:a16="http://schemas.microsoft.com/office/drawing/2014/main" val="3077284983"/>
                    </a:ext>
                  </a:extLst>
                </a:gridCol>
              </a:tblGrid>
              <a:tr h="9966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CONVENTIONAL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THEORETICAL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ANALYTICAL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09059"/>
                  </a:ext>
                </a:extLst>
              </a:tr>
              <a:tr h="107453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TOTAL DEFORMATION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0.224N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0.25N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001"/>
                  </a:ext>
                </a:extLst>
              </a:tr>
              <a:tr h="99665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FORCE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9.55N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9.548N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4145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933706-D67C-40BB-8823-B1672B91C4D9}"/>
              </a:ext>
            </a:extLst>
          </p:cNvPr>
          <p:cNvSpPr/>
          <p:nvPr/>
        </p:nvSpPr>
        <p:spPr>
          <a:xfrm>
            <a:off x="426363" y="1345324"/>
            <a:ext cx="11156037" cy="66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B031"/>
                </a:solidFill>
              </a:rPr>
              <a:t>Using ANSYS the solution is obtained as follows comparing with theoretical values:</a:t>
            </a:r>
            <a:endParaRPr lang="en-IN" dirty="0">
              <a:solidFill>
                <a:srgbClr val="FBB0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2CA9B6A-EAE9-41CD-AD69-D398F64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purl.org/dc/terms/"/>
    <ds:schemaRef ds:uri="http://schemas.openxmlformats.org/package/2006/metadata/core-properties"/>
    <ds:schemaRef ds:uri="7a4191d5-9b76-4ae3-8401-87ceee92a84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b0194d-1e98-4efc-bad5-9450f4bf7a1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Bold - Widescreen</Template>
  <TotalTime>1965</TotalTime>
  <Words>274</Words>
  <Application>Microsoft Office PowerPoint</Application>
  <PresentationFormat>Widescreen</PresentationFormat>
  <Paragraphs>81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ENME-647-FINITE ELEMENT METHODS-WINTER 2023</vt:lpstr>
      <vt:lpstr>PROBLEM SOLVING STRATEGY AND BOUNDARY CONDITIONS</vt:lpstr>
      <vt:lpstr>MESH DESIGN</vt:lpstr>
      <vt:lpstr>RESULTS &amp; VALIDATION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VIGNESH ANANTHAKUMAR</dc:creator>
  <cp:lastModifiedBy>Parshwa Nimesh Parekh</cp:lastModifiedBy>
  <cp:revision>33</cp:revision>
  <dcterms:created xsi:type="dcterms:W3CDTF">2023-03-22T22:57:35Z</dcterms:created>
  <dcterms:modified xsi:type="dcterms:W3CDTF">2023-04-11T01:15:13Z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