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9"/>
  </p:notesMasterIdLst>
  <p:sldIdLst>
    <p:sldId id="256" r:id="rId2"/>
    <p:sldId id="257" r:id="rId3"/>
    <p:sldId id="272" r:id="rId4"/>
    <p:sldId id="258" r:id="rId5"/>
    <p:sldId id="259" r:id="rId6"/>
    <p:sldId id="267" r:id="rId7"/>
    <p:sldId id="268" r:id="rId8"/>
    <p:sldId id="269" r:id="rId9"/>
    <p:sldId id="270" r:id="rId10"/>
    <p:sldId id="271" r:id="rId11"/>
    <p:sldId id="273" r:id="rId12"/>
    <p:sldId id="260" r:id="rId13"/>
    <p:sldId id="262" r:id="rId14"/>
    <p:sldId id="263"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deep Dutta" userId="3c721f95f7d92983" providerId="LiveId" clId="{282FD59A-EB1E-4531-B072-D589F1D213A5}"/>
    <pc:docChg chg="custSel delSld modSld">
      <pc:chgData name="Rajdeep Dutta" userId="3c721f95f7d92983" providerId="LiveId" clId="{282FD59A-EB1E-4531-B072-D589F1D213A5}" dt="2023-04-21T16:44:26.659" v="38" actId="255"/>
      <pc:docMkLst>
        <pc:docMk/>
      </pc:docMkLst>
      <pc:sldChg chg="del">
        <pc:chgData name="Rajdeep Dutta" userId="3c721f95f7d92983" providerId="LiveId" clId="{282FD59A-EB1E-4531-B072-D589F1D213A5}" dt="2023-04-21T13:54:30.058" v="0" actId="2696"/>
        <pc:sldMkLst>
          <pc:docMk/>
          <pc:sldMk cId="1226191597" sldId="261"/>
        </pc:sldMkLst>
      </pc:sldChg>
      <pc:sldChg chg="modSp mod">
        <pc:chgData name="Rajdeep Dutta" userId="3c721f95f7d92983" providerId="LiveId" clId="{282FD59A-EB1E-4531-B072-D589F1D213A5}" dt="2023-04-21T16:44:26.659" v="38" actId="255"/>
        <pc:sldMkLst>
          <pc:docMk/>
          <pc:sldMk cId="23594277" sldId="264"/>
        </pc:sldMkLst>
        <pc:spChg chg="mod">
          <ac:chgData name="Rajdeep Dutta" userId="3c721f95f7d92983" providerId="LiveId" clId="{282FD59A-EB1E-4531-B072-D589F1D213A5}" dt="2023-04-21T16:44:26.659" v="38" actId="255"/>
          <ac:spMkLst>
            <pc:docMk/>
            <pc:sldMk cId="23594277" sldId="264"/>
            <ac:spMk id="3" creationId="{511600B0-7723-7F0D-E195-2227C105248F}"/>
          </ac:spMkLst>
        </pc:spChg>
      </pc:sldChg>
      <pc:sldChg chg="modSp mod">
        <pc:chgData name="Rajdeep Dutta" userId="3c721f95f7d92983" providerId="LiveId" clId="{282FD59A-EB1E-4531-B072-D589F1D213A5}" dt="2023-04-21T16:35:36.069" v="35" actId="20577"/>
        <pc:sldMkLst>
          <pc:docMk/>
          <pc:sldMk cId="916255822" sldId="273"/>
        </pc:sldMkLst>
        <pc:spChg chg="mod">
          <ac:chgData name="Rajdeep Dutta" userId="3c721f95f7d92983" providerId="LiveId" clId="{282FD59A-EB1E-4531-B072-D589F1D213A5}" dt="2023-04-21T16:35:36.069" v="35" actId="20577"/>
          <ac:spMkLst>
            <pc:docMk/>
            <pc:sldMk cId="916255822" sldId="273"/>
            <ac:spMk id="3" creationId="{9F93B444-5472-73BA-2E06-8A5E353791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ECEB6-70A6-4542-B11A-AF705FE5BDD5}"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AE02-F787-4AE9-A089-D622E009F09E}" type="slidenum">
              <a:rPr lang="en-US" smtClean="0"/>
              <a:t>‹#›</a:t>
            </a:fld>
            <a:endParaRPr lang="en-US"/>
          </a:p>
        </p:txBody>
      </p:sp>
    </p:spTree>
    <p:extLst>
      <p:ext uri="{BB962C8B-B14F-4D97-AF65-F5344CB8AC3E}">
        <p14:creationId xmlns:p14="http://schemas.microsoft.com/office/powerpoint/2010/main" val="38315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05AE02-F787-4AE9-A089-D622E009F09E}" type="slidenum">
              <a:rPr lang="en-US" smtClean="0"/>
              <a:t>8</a:t>
            </a:fld>
            <a:endParaRPr lang="en-US"/>
          </a:p>
        </p:txBody>
      </p:sp>
    </p:spTree>
    <p:extLst>
      <p:ext uri="{BB962C8B-B14F-4D97-AF65-F5344CB8AC3E}">
        <p14:creationId xmlns:p14="http://schemas.microsoft.com/office/powerpoint/2010/main" val="2539368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4D0673-AE6B-418F-827A-9BCA7FBFF0D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23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14DB3-D186-4EA4-8D4C-3E488557E02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D0673-AE6B-418F-827A-9BCA7FBFF0D6}" type="slidenum">
              <a:rPr lang="en-IN" smtClean="0"/>
              <a:t>‹#›</a:t>
            </a:fld>
            <a:endParaRPr lang="en-IN"/>
          </a:p>
        </p:txBody>
      </p:sp>
    </p:spTree>
    <p:extLst>
      <p:ext uri="{BB962C8B-B14F-4D97-AF65-F5344CB8AC3E}">
        <p14:creationId xmlns:p14="http://schemas.microsoft.com/office/powerpoint/2010/main" val="18784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20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spTree>
    <p:extLst>
      <p:ext uri="{BB962C8B-B14F-4D97-AF65-F5344CB8AC3E}">
        <p14:creationId xmlns:p14="http://schemas.microsoft.com/office/powerpoint/2010/main" val="412060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66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79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538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29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spTree>
    <p:extLst>
      <p:ext uri="{BB962C8B-B14F-4D97-AF65-F5344CB8AC3E}">
        <p14:creationId xmlns:p14="http://schemas.microsoft.com/office/powerpoint/2010/main" val="148376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14DB3-D186-4EA4-8D4C-3E488557E02C}"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D0673-AE6B-418F-827A-9BCA7FBFF0D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68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A14DB3-D186-4EA4-8D4C-3E488557E02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D0673-AE6B-418F-827A-9BCA7FBFF0D6}" type="slidenum">
              <a:rPr lang="en-IN" smtClean="0"/>
              <a:t>‹#›</a:t>
            </a:fld>
            <a:endParaRPr lang="en-IN"/>
          </a:p>
        </p:txBody>
      </p:sp>
    </p:spTree>
    <p:extLst>
      <p:ext uri="{BB962C8B-B14F-4D97-AF65-F5344CB8AC3E}">
        <p14:creationId xmlns:p14="http://schemas.microsoft.com/office/powerpoint/2010/main" val="101498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A14DB3-D186-4EA4-8D4C-3E488557E02C}"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4D0673-AE6B-418F-827A-9BCA7FBFF0D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44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A14DB3-D186-4EA4-8D4C-3E488557E02C}"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4D0673-AE6B-418F-827A-9BCA7FBFF0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16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14DB3-D186-4EA4-8D4C-3E488557E02C}"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4D0673-AE6B-418F-827A-9BCA7FBFF0D6}" type="slidenum">
              <a:rPr lang="en-IN" smtClean="0"/>
              <a:t>‹#›</a:t>
            </a:fld>
            <a:endParaRPr lang="en-IN"/>
          </a:p>
        </p:txBody>
      </p:sp>
    </p:spTree>
    <p:extLst>
      <p:ext uri="{BB962C8B-B14F-4D97-AF65-F5344CB8AC3E}">
        <p14:creationId xmlns:p14="http://schemas.microsoft.com/office/powerpoint/2010/main" val="53024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14DB3-D186-4EA4-8D4C-3E488557E02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D0673-AE6B-418F-827A-9BCA7FBFF0D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977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14DB3-D186-4EA4-8D4C-3E488557E02C}"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D0673-AE6B-418F-827A-9BCA7FBFF0D6}" type="slidenum">
              <a:rPr lang="en-IN" smtClean="0"/>
              <a:t>‹#›</a:t>
            </a:fld>
            <a:endParaRPr lang="en-IN"/>
          </a:p>
        </p:txBody>
      </p:sp>
    </p:spTree>
    <p:extLst>
      <p:ext uri="{BB962C8B-B14F-4D97-AF65-F5344CB8AC3E}">
        <p14:creationId xmlns:p14="http://schemas.microsoft.com/office/powerpoint/2010/main" val="269271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A14DB3-D186-4EA4-8D4C-3E488557E02C}" type="datetimeFigureOut">
              <a:rPr lang="en-IN" smtClean="0"/>
              <a:t>21-04-2023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4D0673-AE6B-418F-827A-9BCA7FBFF0D6}" type="slidenum">
              <a:rPr lang="en-IN" smtClean="0"/>
              <a:t>‹#›</a:t>
            </a:fld>
            <a:endParaRPr lang="en-IN"/>
          </a:p>
        </p:txBody>
      </p:sp>
    </p:spTree>
    <p:extLst>
      <p:ext uri="{BB962C8B-B14F-4D97-AF65-F5344CB8AC3E}">
        <p14:creationId xmlns:p14="http://schemas.microsoft.com/office/powerpoint/2010/main" val="186836190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4E28-D0B8-6CE0-F5DF-FD20E461EC77}"/>
              </a:ext>
            </a:extLst>
          </p:cNvPr>
          <p:cNvSpPr>
            <a:spLocks noGrp="1"/>
          </p:cNvSpPr>
          <p:nvPr>
            <p:ph type="ctrTitle"/>
          </p:nvPr>
        </p:nvSpPr>
        <p:spPr>
          <a:xfrm>
            <a:off x="2789854" y="1726163"/>
            <a:ext cx="2073676" cy="1608131"/>
          </a:xfrm>
          <a:blipFill dpi="0" rotWithShape="1">
            <a:blip r:embed="rId2">
              <a:extLst>
                <a:ext uri="{28A0092B-C50C-407E-A947-70E740481C1C}">
                  <a14:useLocalDpi xmlns:a14="http://schemas.microsoft.com/office/drawing/2010/main" val="0"/>
                </a:ext>
              </a:extLst>
            </a:blip>
            <a:srcRect/>
            <a:stretch>
              <a:fillRect/>
            </a:stretch>
          </a:blipFill>
        </p:spPr>
        <p:txBody>
          <a:bodyPr anchor="t">
            <a:normAutofit/>
          </a:bodyPr>
          <a:lstStyle/>
          <a:p>
            <a:br>
              <a:rPr lang="en-IN" sz="3200"/>
            </a:br>
            <a:endParaRPr lang="en-IN" sz="3200"/>
          </a:p>
        </p:txBody>
      </p:sp>
      <p:sp>
        <p:nvSpPr>
          <p:cNvPr id="5" name="Subtitle 4">
            <a:extLst>
              <a:ext uri="{FF2B5EF4-FFF2-40B4-BE49-F238E27FC236}">
                <a16:creationId xmlns:a16="http://schemas.microsoft.com/office/drawing/2014/main" id="{1B6F56CD-4207-5CF1-E3B3-3F639F6C49A0}"/>
              </a:ext>
            </a:extLst>
          </p:cNvPr>
          <p:cNvSpPr>
            <a:spLocks noGrp="1"/>
          </p:cNvSpPr>
          <p:nvPr>
            <p:ph type="subTitle" idx="1"/>
          </p:nvPr>
        </p:nvSpPr>
        <p:spPr>
          <a:xfrm>
            <a:off x="2920998" y="3268980"/>
            <a:ext cx="6815669" cy="1320802"/>
          </a:xfrm>
        </p:spPr>
        <p:txBody>
          <a:bodyPr>
            <a:noAutofit/>
          </a:bodyPr>
          <a:lstStyle/>
          <a:p>
            <a:endParaRPr lang="en-IN" sz="800"/>
          </a:p>
          <a:p>
            <a:pPr algn="r"/>
            <a:endParaRPr lang="en-IN" sz="800">
              <a:solidFill>
                <a:srgbClr val="00B050"/>
              </a:solidFill>
            </a:endParaRPr>
          </a:p>
          <a:p>
            <a:pPr algn="r"/>
            <a:r>
              <a:rPr lang="en-IN" sz="1200" b="1"/>
              <a:t>RAJDEEP DUTTA – 220301120337</a:t>
            </a:r>
          </a:p>
          <a:p>
            <a:pPr algn="r"/>
            <a:r>
              <a:rPr lang="en-IN" sz="1200" b="1"/>
              <a:t>SUBHASHREE PRADHAN – 220301120346</a:t>
            </a:r>
          </a:p>
          <a:p>
            <a:pPr algn="r"/>
            <a:r>
              <a:rPr lang="en-IN" sz="1200" b="1"/>
              <a:t>ANANYA SWAIN – 220301120342</a:t>
            </a:r>
          </a:p>
          <a:p>
            <a:pPr algn="r"/>
            <a:r>
              <a:rPr lang="en-IN" sz="1200" b="1"/>
              <a:t>M.AFIF – 220301120324</a:t>
            </a:r>
          </a:p>
          <a:p>
            <a:pPr algn="r"/>
            <a:r>
              <a:rPr lang="en-IN" sz="1200" b="1"/>
              <a:t>RAJ PRASHAD BHADRA – 220301120307</a:t>
            </a:r>
          </a:p>
          <a:p>
            <a:pPr algn="r"/>
            <a:endParaRPr lang="en-IN" sz="800"/>
          </a:p>
        </p:txBody>
      </p:sp>
      <p:sp>
        <p:nvSpPr>
          <p:cNvPr id="3" name="TextBox 2">
            <a:extLst>
              <a:ext uri="{FF2B5EF4-FFF2-40B4-BE49-F238E27FC236}">
                <a16:creationId xmlns:a16="http://schemas.microsoft.com/office/drawing/2014/main" id="{976EB6DA-EEA8-3CA2-FEA7-380AA8B6183B}"/>
              </a:ext>
            </a:extLst>
          </p:cNvPr>
          <p:cNvSpPr txBox="1"/>
          <p:nvPr/>
        </p:nvSpPr>
        <p:spPr>
          <a:xfrm>
            <a:off x="5131837" y="1897407"/>
            <a:ext cx="4604830" cy="1077218"/>
          </a:xfrm>
          <a:prstGeom prst="rect">
            <a:avLst/>
          </a:prstGeom>
          <a:noFill/>
        </p:spPr>
        <p:txBody>
          <a:bodyPr wrap="square" rtlCol="0">
            <a:spAutoFit/>
          </a:bodyPr>
          <a:lstStyle/>
          <a:p>
            <a:r>
              <a:rPr lang="en-IN" sz="3200">
                <a:latin typeface="Algerian" panose="04020705040A02060702" pitchFamily="82" charset="0"/>
              </a:rPr>
              <a:t>BANK MANAGEMENT SYSTEM</a:t>
            </a:r>
          </a:p>
        </p:txBody>
      </p:sp>
    </p:spTree>
    <p:extLst>
      <p:ext uri="{BB962C8B-B14F-4D97-AF65-F5344CB8AC3E}">
        <p14:creationId xmlns:p14="http://schemas.microsoft.com/office/powerpoint/2010/main" val="133666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Down 2">
            <a:extLst>
              <a:ext uri="{FF2B5EF4-FFF2-40B4-BE49-F238E27FC236}">
                <a16:creationId xmlns:a16="http://schemas.microsoft.com/office/drawing/2014/main" id="{B01CB350-3E1A-4C61-DEC7-1D2E3882F0F4}"/>
              </a:ext>
            </a:extLst>
          </p:cNvPr>
          <p:cNvSpPr/>
          <p:nvPr/>
        </p:nvSpPr>
        <p:spPr>
          <a:xfrm>
            <a:off x="5456903" y="648929"/>
            <a:ext cx="639097" cy="1111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BE8A38E-29C9-0993-5F15-ADA3AE173080}"/>
              </a:ext>
            </a:extLst>
          </p:cNvPr>
          <p:cNvSpPr/>
          <p:nvPr/>
        </p:nvSpPr>
        <p:spPr>
          <a:xfrm>
            <a:off x="4222954" y="1828800"/>
            <a:ext cx="3106993" cy="8259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a:t>
            </a:r>
          </a:p>
        </p:txBody>
      </p:sp>
      <p:sp>
        <p:nvSpPr>
          <p:cNvPr id="5" name="Arrow: Down 4">
            <a:extLst>
              <a:ext uri="{FF2B5EF4-FFF2-40B4-BE49-F238E27FC236}">
                <a16:creationId xmlns:a16="http://schemas.microsoft.com/office/drawing/2014/main" id="{954B99BF-02AF-717C-E2C1-A9EE769529E5}"/>
              </a:ext>
            </a:extLst>
          </p:cNvPr>
          <p:cNvSpPr/>
          <p:nvPr/>
        </p:nvSpPr>
        <p:spPr>
          <a:xfrm>
            <a:off x="9950245" y="648929"/>
            <a:ext cx="117987" cy="3539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8AD6702A-45D5-3F33-C117-957AC07DBBA6}"/>
              </a:ext>
            </a:extLst>
          </p:cNvPr>
          <p:cNvSpPr/>
          <p:nvPr/>
        </p:nvSpPr>
        <p:spPr>
          <a:xfrm>
            <a:off x="5948516" y="1002890"/>
            <a:ext cx="4119716" cy="1474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4F276C9C-F892-294D-DBB6-DDA86CD8D02F}"/>
              </a:ext>
            </a:extLst>
          </p:cNvPr>
          <p:cNvSpPr/>
          <p:nvPr/>
        </p:nvSpPr>
        <p:spPr>
          <a:xfrm>
            <a:off x="1484671" y="648929"/>
            <a:ext cx="78658" cy="501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A462D078-AE61-70AA-91F1-75EA8F0A933F}"/>
              </a:ext>
            </a:extLst>
          </p:cNvPr>
          <p:cNvSpPr/>
          <p:nvPr/>
        </p:nvSpPr>
        <p:spPr>
          <a:xfrm>
            <a:off x="1484671" y="1081548"/>
            <a:ext cx="4119716" cy="14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D2C07D8-FA59-6E21-6067-3C16ABCDE8C4}"/>
              </a:ext>
            </a:extLst>
          </p:cNvPr>
          <p:cNvSpPr/>
          <p:nvPr/>
        </p:nvSpPr>
        <p:spPr>
          <a:xfrm>
            <a:off x="3854245" y="648929"/>
            <a:ext cx="78658" cy="2556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B8F0405-FCF3-2CB8-EDFB-DA283C634CCE}"/>
              </a:ext>
            </a:extLst>
          </p:cNvPr>
          <p:cNvSpPr/>
          <p:nvPr/>
        </p:nvSpPr>
        <p:spPr>
          <a:xfrm>
            <a:off x="3893574" y="816077"/>
            <a:ext cx="1710813" cy="88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57A2E4E8-08D2-EB79-1B89-D7DD24F4EB47}"/>
              </a:ext>
            </a:extLst>
          </p:cNvPr>
          <p:cNvSpPr/>
          <p:nvPr/>
        </p:nvSpPr>
        <p:spPr>
          <a:xfrm>
            <a:off x="7236542" y="648929"/>
            <a:ext cx="45719" cy="167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E20F2433-F824-1A23-EB9F-EE6ED7074C1D}"/>
              </a:ext>
            </a:extLst>
          </p:cNvPr>
          <p:cNvSpPr/>
          <p:nvPr/>
        </p:nvSpPr>
        <p:spPr>
          <a:xfrm>
            <a:off x="5948516" y="816077"/>
            <a:ext cx="128802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479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CB9A-88E3-E2FF-B6B6-597E070D27E4}"/>
              </a:ext>
            </a:extLst>
          </p:cNvPr>
          <p:cNvSpPr>
            <a:spLocks noGrp="1"/>
          </p:cNvSpPr>
          <p:nvPr>
            <p:ph type="title"/>
          </p:nvPr>
        </p:nvSpPr>
        <p:spPr>
          <a:xfrm>
            <a:off x="1295401" y="330198"/>
            <a:ext cx="9601196" cy="1303867"/>
          </a:xfrm>
        </p:spPr>
        <p:txBody>
          <a:bodyPr>
            <a:normAutofit/>
          </a:bodyPr>
          <a:lstStyle/>
          <a:p>
            <a:r>
              <a:rPr lang="en-US" sz="2800" b="1" dirty="0"/>
              <a:t>ALGORITHM</a:t>
            </a:r>
          </a:p>
        </p:txBody>
      </p:sp>
      <p:sp>
        <p:nvSpPr>
          <p:cNvPr id="3" name="Content Placeholder 2">
            <a:extLst>
              <a:ext uri="{FF2B5EF4-FFF2-40B4-BE49-F238E27FC236}">
                <a16:creationId xmlns:a16="http://schemas.microsoft.com/office/drawing/2014/main" id="{9F93B444-5472-73BA-2E06-8A5E353791CA}"/>
              </a:ext>
            </a:extLst>
          </p:cNvPr>
          <p:cNvSpPr>
            <a:spLocks noGrp="1"/>
          </p:cNvSpPr>
          <p:nvPr>
            <p:ph idx="1"/>
          </p:nvPr>
        </p:nvSpPr>
        <p:spPr>
          <a:xfrm>
            <a:off x="1295401" y="2458609"/>
            <a:ext cx="9601196" cy="3755377"/>
          </a:xfrm>
        </p:spPr>
        <p:txBody>
          <a:bodyPr>
            <a:normAutofit fontScale="85000" lnSpcReduction="10000"/>
          </a:bodyPr>
          <a:lstStyle/>
          <a:p>
            <a:pPr>
              <a:buFont typeface="Wingdings" panose="05000000000000000000" pitchFamily="2" charset="2"/>
              <a:buChar char="v"/>
            </a:pPr>
            <a:r>
              <a:rPr lang="en-US" sz="1600" dirty="0"/>
              <a:t>AS WE START THE PROGRAM USER GETS 3 OPTIONS OF NEW ACCOUNT , ALREADY A USER SIGN IN AND EXIT .</a:t>
            </a:r>
          </a:p>
          <a:p>
            <a:pPr>
              <a:buFont typeface="Wingdings" panose="05000000000000000000" pitchFamily="2" charset="2"/>
              <a:buChar char="v"/>
            </a:pPr>
            <a:r>
              <a:rPr lang="en-US" sz="1600" dirty="0"/>
              <a:t>IF THE USER SELECT ONE IT ASKS SOME PERSONAL DETAILS OF THE USER TO CREAT A BANK ACCOUNT .</a:t>
            </a:r>
          </a:p>
          <a:p>
            <a:pPr>
              <a:buFont typeface="Wingdings" panose="05000000000000000000" pitchFamily="2" charset="2"/>
              <a:buChar char="v"/>
            </a:pPr>
            <a:r>
              <a:rPr lang="en-US" sz="1600" dirty="0"/>
              <a:t>AFTER FILLING THE DETAILS CORRECTLY THE USER IS ASKED TO CREAT AN USER NAME AND PASSWORD .</a:t>
            </a:r>
          </a:p>
          <a:p>
            <a:pPr>
              <a:buFont typeface="Wingdings" panose="05000000000000000000" pitchFamily="2" charset="2"/>
              <a:buChar char="v"/>
            </a:pPr>
            <a:r>
              <a:rPr lang="en-US" sz="1600" dirty="0"/>
              <a:t>NOW THE CONTROL MOVES ON TO THE SECOND CASE ,</a:t>
            </a:r>
            <a:r>
              <a:rPr lang="en-US" sz="1600" dirty="0" err="1"/>
              <a:t>i.e</a:t>
            </a:r>
            <a:r>
              <a:rPr lang="en-US" sz="1600" dirty="0"/>
              <a:t>, ACCOUNT LOG IN .</a:t>
            </a:r>
          </a:p>
          <a:p>
            <a:pPr>
              <a:buFont typeface="Wingdings" panose="05000000000000000000" pitchFamily="2" charset="2"/>
              <a:buChar char="v"/>
            </a:pPr>
            <a:r>
              <a:rPr lang="en-US" sz="1600" dirty="0"/>
              <a:t>HERE AS THE USER STARTS FILLING HIS/HER LOG IN DETAILS, THE DETAILS ARE CHECKED WITH THE PREVIOUS USER NAME AND PASSWORD . </a:t>
            </a:r>
          </a:p>
          <a:p>
            <a:pPr>
              <a:buFont typeface="Wingdings" panose="05000000000000000000" pitchFamily="2" charset="2"/>
              <a:buChar char="v"/>
            </a:pPr>
            <a:r>
              <a:rPr lang="en-US" sz="1600" dirty="0"/>
              <a:t>NOW IF THE DETAILS ARE CORRECTLY FILLED THEN USER GETS FIVE OPTIONS. THE OPTIONS ARE :- DEPOSIT , WITHDRAWAL , CHECK BALANCE , TRANSFER MONEY AND  EXIT .</a:t>
            </a:r>
          </a:p>
          <a:p>
            <a:pPr>
              <a:buFont typeface="Wingdings" panose="05000000000000000000" pitchFamily="2" charset="2"/>
              <a:buChar char="v"/>
            </a:pPr>
            <a:r>
              <a:rPr lang="en-US" sz="1600" dirty="0"/>
              <a:t>AS PER THE USER CHOICE THE CONTROL FLOWS TO THE VARIOUS OPTIONS .</a:t>
            </a:r>
          </a:p>
          <a:p>
            <a:pPr>
              <a:buFont typeface="Wingdings" panose="05000000000000000000" pitchFamily="2" charset="2"/>
              <a:buChar char="v"/>
            </a:pPr>
            <a:r>
              <a:rPr lang="en-US" sz="1600" dirty="0"/>
              <a:t>THERE WE ALSO USE AN USER DEFINED FUNCTION NAMED COUNTER , TO COUNT THE NUMBER OF DIGITS WHILE TAKING THE PHONE NUMBER , AADHAR NUMBER AND DATE OF BIRTH .</a:t>
            </a:r>
          </a:p>
          <a:p>
            <a:pPr>
              <a:buFont typeface="Wingdings" panose="05000000000000000000" pitchFamily="2" charset="2"/>
              <a:buChar char="v"/>
            </a:pPr>
            <a:r>
              <a:rPr lang="en-US" sz="1600" dirty="0"/>
              <a:t>WE ALSO USED A STRING FUNCTION WHICH TAKES INPUT FROM THE USER AND PRINTS IF ON THE SCREEN IN THE FORM OF ‘*’ . FOR SECURITY PROPOSES AS BANK CREDENTIALS ARE </a:t>
            </a:r>
            <a:r>
              <a:rPr lang="en-US" sz="1600"/>
              <a:t>VERY CONFIDENTIAL </a:t>
            </a:r>
            <a:r>
              <a:rPr lang="en-US" sz="1600" dirty="0"/>
              <a:t>.</a:t>
            </a:r>
          </a:p>
        </p:txBody>
      </p:sp>
    </p:spTree>
    <p:extLst>
      <p:ext uri="{BB962C8B-B14F-4D97-AF65-F5344CB8AC3E}">
        <p14:creationId xmlns:p14="http://schemas.microsoft.com/office/powerpoint/2010/main" val="91625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2076-7FE1-142F-2894-175BD1B56A10}"/>
              </a:ext>
            </a:extLst>
          </p:cNvPr>
          <p:cNvSpPr>
            <a:spLocks noGrp="1"/>
          </p:cNvSpPr>
          <p:nvPr>
            <p:ph type="title"/>
          </p:nvPr>
        </p:nvSpPr>
        <p:spPr/>
        <p:txBody>
          <a:bodyPr>
            <a:normAutofit/>
          </a:bodyPr>
          <a:lstStyle/>
          <a:p>
            <a:r>
              <a:rPr lang="en-IN" sz="2800"/>
              <a:t>FEATURES</a:t>
            </a:r>
          </a:p>
        </p:txBody>
      </p:sp>
      <p:sp>
        <p:nvSpPr>
          <p:cNvPr id="3" name="Content Placeholder 2">
            <a:extLst>
              <a:ext uri="{FF2B5EF4-FFF2-40B4-BE49-F238E27FC236}">
                <a16:creationId xmlns:a16="http://schemas.microsoft.com/office/drawing/2014/main" id="{6629DB08-BA9D-A2E6-901C-CEF1FE8D48E8}"/>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IN" sz="1600"/>
              <a:t>   BANKS PLAY AN ESSENTIAL ROLE IN INDUSTRIAL WORK  AND  TRADE,  IN A COUNTRY , THE DEVELOPMENT OF A    COUNTRY IS MEASURED BASED ON HOW WELL THE BANKING SECTOR OF THE COUNTRY WORKS.</a:t>
            </a:r>
          </a:p>
          <a:p>
            <a:pPr>
              <a:buFont typeface="Wingdings" panose="05000000000000000000" pitchFamily="2" charset="2"/>
              <a:buChar char="v"/>
            </a:pPr>
            <a:r>
              <a:rPr lang="en-IN" sz="1600"/>
              <a:t>   THERE ARE 10 FEATURES OF BANK  AND  BANK MANAGEMENT SYSTEM :-</a:t>
            </a:r>
          </a:p>
          <a:p>
            <a:pPr marL="0" indent="0">
              <a:buNone/>
            </a:pPr>
            <a:r>
              <a:rPr lang="en-IN" sz="1600"/>
              <a:t>                        1.  DEALS WITH MONEY</a:t>
            </a:r>
          </a:p>
          <a:p>
            <a:pPr marL="0" indent="0">
              <a:buNone/>
            </a:pPr>
            <a:r>
              <a:rPr lang="en-IN" sz="1600"/>
              <a:t>                        2.  PROVIDE LOANS</a:t>
            </a:r>
          </a:p>
          <a:p>
            <a:pPr marL="0" indent="0">
              <a:buNone/>
            </a:pPr>
            <a:r>
              <a:rPr lang="en-IN" sz="1600"/>
              <a:t>                        3.  IDENTITY</a:t>
            </a:r>
          </a:p>
          <a:p>
            <a:pPr marL="0" indent="0">
              <a:buNone/>
            </a:pPr>
            <a:r>
              <a:rPr lang="en-IN" sz="1600"/>
              <a:t>                        4.  WITHDRAWAL  AND  PAYMENT FACILITIES</a:t>
            </a:r>
          </a:p>
          <a:p>
            <a:pPr marL="0" indent="0">
              <a:buNone/>
            </a:pPr>
            <a:r>
              <a:rPr lang="en-IN" sz="1600"/>
              <a:t>                         5. BUSINESS</a:t>
            </a:r>
          </a:p>
          <a:p>
            <a:pPr marL="0" indent="0">
              <a:buNone/>
            </a:pPr>
            <a:r>
              <a:rPr lang="en-IN" sz="1600"/>
              <a:t>                        6.  INCREASING FUNCTIONALITY</a:t>
            </a:r>
          </a:p>
          <a:p>
            <a:pPr marL="0" indent="0">
              <a:buNone/>
            </a:pPr>
            <a:r>
              <a:rPr lang="en-IN" sz="1600"/>
              <a:t>                        7.  BRANCHES AT DIFFERENT LOCATIONS</a:t>
            </a:r>
          </a:p>
          <a:p>
            <a:pPr marL="0" indent="0">
              <a:buNone/>
            </a:pPr>
            <a:r>
              <a:rPr lang="en-IN" sz="1600"/>
              <a:t>                        8.  BANK CAN BE A COMPANY OR AN INDIVIDUAL PROVIDING BANKING SERVICES</a:t>
            </a:r>
          </a:p>
          <a:p>
            <a:pPr marL="0" indent="0">
              <a:buNone/>
            </a:pPr>
            <a:r>
              <a:rPr lang="en-IN" sz="1600"/>
              <a:t>                       9.COMMERCIALIZED</a:t>
            </a:r>
          </a:p>
          <a:p>
            <a:pPr marL="0" indent="0">
              <a:buNone/>
            </a:pPr>
            <a:r>
              <a:rPr lang="en-IN" sz="1600"/>
              <a:t>                      </a:t>
            </a:r>
          </a:p>
        </p:txBody>
      </p:sp>
    </p:spTree>
    <p:extLst>
      <p:ext uri="{BB962C8B-B14F-4D97-AF65-F5344CB8AC3E}">
        <p14:creationId xmlns:p14="http://schemas.microsoft.com/office/powerpoint/2010/main" val="344841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5E50-8BF7-7CA0-8705-9F3AB75B2DC6}"/>
              </a:ext>
            </a:extLst>
          </p:cNvPr>
          <p:cNvSpPr>
            <a:spLocks noGrp="1"/>
          </p:cNvSpPr>
          <p:nvPr>
            <p:ph type="title"/>
          </p:nvPr>
        </p:nvSpPr>
        <p:spPr/>
        <p:txBody>
          <a:bodyPr>
            <a:normAutofit/>
          </a:bodyPr>
          <a:lstStyle/>
          <a:p>
            <a:r>
              <a:rPr lang="en-IN" sz="2800"/>
              <a:t>BENEFITS</a:t>
            </a:r>
          </a:p>
        </p:txBody>
      </p:sp>
      <p:sp>
        <p:nvSpPr>
          <p:cNvPr id="5" name="Content Placeholder 4">
            <a:extLst>
              <a:ext uri="{FF2B5EF4-FFF2-40B4-BE49-F238E27FC236}">
                <a16:creationId xmlns:a16="http://schemas.microsoft.com/office/drawing/2014/main" id="{658FB6C9-3A46-CFC8-4440-0C3DDFF6CE45}"/>
              </a:ext>
            </a:extLst>
          </p:cNvPr>
          <p:cNvSpPr>
            <a:spLocks noGrp="1"/>
          </p:cNvSpPr>
          <p:nvPr>
            <p:ph idx="1"/>
          </p:nvPr>
        </p:nvSpPr>
        <p:spPr/>
        <p:txBody>
          <a:bodyPr>
            <a:normAutofit/>
          </a:bodyPr>
          <a:lstStyle/>
          <a:p>
            <a:pPr>
              <a:buFont typeface="Wingdings" panose="05000000000000000000" pitchFamily="2" charset="2"/>
              <a:buChar char="v"/>
            </a:pPr>
            <a:r>
              <a:rPr lang="en-IN" sz="1600"/>
              <a:t>  THE BENEFITS OF BANK MANAGEMENT SYSTEM  IS :-                </a:t>
            </a:r>
          </a:p>
          <a:p>
            <a:r>
              <a:rPr lang="en-IN" sz="1400"/>
              <a:t>ACCOUNTS THAT FIT YOUR NEEDS.  A BIG BENEFIT OF USING A BANK IS THAT THERE ARE SEVERAL TYPES OF BANK ACCOUNTS YOU CAN ACCESS FOR FREE OR BY PAYING A LOW FEE .</a:t>
            </a:r>
          </a:p>
          <a:p>
            <a:r>
              <a:rPr lang="en-IN" sz="1400"/>
              <a:t>NO FEES TO DEPOSIT YOUR MONEY .</a:t>
            </a:r>
          </a:p>
          <a:p>
            <a:r>
              <a:rPr lang="en-IN" sz="1400"/>
              <a:t>EASILY MANAGE YOUR MONEY .</a:t>
            </a:r>
          </a:p>
          <a:p>
            <a:r>
              <a:rPr lang="en-IN" sz="1400"/>
              <a:t>GET UNEXPECTED INCOME QUICKER .</a:t>
            </a:r>
          </a:p>
          <a:p>
            <a:r>
              <a:rPr lang="en-IN" sz="1400"/>
              <a:t>ACCESS BANK STATEMENTS .</a:t>
            </a:r>
          </a:p>
          <a:p>
            <a:r>
              <a:rPr lang="en-IN" sz="1400"/>
              <a:t>PROTECT YOUR MONEY .</a:t>
            </a:r>
          </a:p>
          <a:p>
            <a:endParaRPr lang="en-IN" sz="1400"/>
          </a:p>
        </p:txBody>
      </p:sp>
    </p:spTree>
    <p:extLst>
      <p:ext uri="{BB962C8B-B14F-4D97-AF65-F5344CB8AC3E}">
        <p14:creationId xmlns:p14="http://schemas.microsoft.com/office/powerpoint/2010/main" val="185680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C8DB-0046-895C-46B4-65AF2E3AF936}"/>
              </a:ext>
            </a:extLst>
          </p:cNvPr>
          <p:cNvSpPr>
            <a:spLocks noGrp="1"/>
          </p:cNvSpPr>
          <p:nvPr>
            <p:ph type="title"/>
          </p:nvPr>
        </p:nvSpPr>
        <p:spPr/>
        <p:txBody>
          <a:bodyPr>
            <a:normAutofit/>
          </a:bodyPr>
          <a:lstStyle/>
          <a:p>
            <a:r>
              <a:rPr lang="en-IN" sz="2800"/>
              <a:t>CHALLENGES </a:t>
            </a:r>
          </a:p>
        </p:txBody>
      </p:sp>
      <p:sp>
        <p:nvSpPr>
          <p:cNvPr id="3" name="Content Placeholder 2">
            <a:extLst>
              <a:ext uri="{FF2B5EF4-FFF2-40B4-BE49-F238E27FC236}">
                <a16:creationId xmlns:a16="http://schemas.microsoft.com/office/drawing/2014/main" id="{9AE00EAB-653E-1B69-46C1-7032EF97C078}"/>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IN" sz="1800"/>
              <a:t>    THE BANKING INDUSTRY IS UNDERGOING A RADICAL SHIFT , ONE DRIVEN BY NEW COMPETITION FROM FINTECHS , CHANGING BUSINESS MODELS , MOUNTING REGULATION AND COMPLIANCE PRESSURES , AND  DISRUPTIVE TECHNOLOGIES .</a:t>
            </a:r>
          </a:p>
          <a:p>
            <a:pPr>
              <a:buFont typeface="Wingdings" panose="05000000000000000000" pitchFamily="2" charset="2"/>
              <a:buChar char="v"/>
            </a:pPr>
            <a:r>
              <a:rPr lang="en-IN" sz="1800"/>
              <a:t>   THE CHALLENGES ARE :-</a:t>
            </a:r>
          </a:p>
          <a:p>
            <a:pPr marL="0" indent="0">
              <a:buNone/>
            </a:pPr>
            <a:r>
              <a:rPr lang="en-IN" sz="1800"/>
              <a:t>                    </a:t>
            </a:r>
            <a:r>
              <a:rPr lang="en-IN" sz="1600"/>
              <a:t>1.  INCREASING COMPETITION</a:t>
            </a:r>
          </a:p>
          <a:p>
            <a:pPr marL="0" indent="0">
              <a:buNone/>
            </a:pPr>
            <a:r>
              <a:rPr lang="en-IN" sz="1600"/>
              <a:t>                       2.  A CULTURAL SHIFT</a:t>
            </a:r>
          </a:p>
          <a:p>
            <a:pPr marL="0" indent="0">
              <a:buNone/>
            </a:pPr>
            <a:r>
              <a:rPr lang="en-IN" sz="1600"/>
              <a:t>                       3.  REGULATORY COMPLIANCE </a:t>
            </a:r>
          </a:p>
          <a:p>
            <a:pPr marL="0" indent="0">
              <a:buNone/>
            </a:pPr>
            <a:r>
              <a:rPr lang="en-IN" sz="1600"/>
              <a:t>                       4.  CHANGING BUSINESS MODELS</a:t>
            </a:r>
          </a:p>
          <a:p>
            <a:pPr marL="0" indent="0">
              <a:buNone/>
            </a:pPr>
            <a:r>
              <a:rPr lang="en-IN" sz="1600"/>
              <a:t>                       5.  RISING EXPECTATION</a:t>
            </a:r>
          </a:p>
          <a:p>
            <a:pPr marL="0" indent="0">
              <a:buNone/>
            </a:pPr>
            <a:r>
              <a:rPr lang="en-IN" sz="1600"/>
              <a:t>                       6.  CUSTOMER RETENTION</a:t>
            </a:r>
          </a:p>
          <a:p>
            <a:pPr marL="0" indent="0">
              <a:buNone/>
            </a:pPr>
            <a:r>
              <a:rPr lang="en-IN" sz="1600"/>
              <a:t>                       7.  OUTDATED MOBILE EXPERIENCES</a:t>
            </a:r>
          </a:p>
          <a:p>
            <a:pPr marL="0" indent="0">
              <a:buNone/>
            </a:pPr>
            <a:r>
              <a:rPr lang="en-IN" sz="1600"/>
              <a:t>                       8.  SECURITY BREACHES</a:t>
            </a:r>
          </a:p>
          <a:p>
            <a:pPr marL="0" indent="0">
              <a:buNone/>
            </a:pPr>
            <a:r>
              <a:rPr lang="en-IN" sz="1600"/>
              <a:t>                       9.  ANTIQUATED APPLICATIONS</a:t>
            </a:r>
          </a:p>
          <a:p>
            <a:pPr marL="0" indent="0">
              <a:buNone/>
            </a:pPr>
            <a:r>
              <a:rPr lang="en-IN" sz="1600"/>
              <a:t>                     10.  CONTINUOUS INNOVATION</a:t>
            </a:r>
            <a:endParaRPr lang="en-IN" sz="1800"/>
          </a:p>
        </p:txBody>
      </p:sp>
    </p:spTree>
    <p:extLst>
      <p:ext uri="{BB962C8B-B14F-4D97-AF65-F5344CB8AC3E}">
        <p14:creationId xmlns:p14="http://schemas.microsoft.com/office/powerpoint/2010/main" val="113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7F3F-0CB0-945E-F9D7-BC0415145277}"/>
              </a:ext>
            </a:extLst>
          </p:cNvPr>
          <p:cNvSpPr>
            <a:spLocks noGrp="1"/>
          </p:cNvSpPr>
          <p:nvPr>
            <p:ph type="title"/>
          </p:nvPr>
        </p:nvSpPr>
        <p:spPr/>
        <p:txBody>
          <a:bodyPr>
            <a:normAutofit/>
          </a:bodyPr>
          <a:lstStyle/>
          <a:p>
            <a:r>
              <a:rPr lang="en-IN" sz="2800"/>
              <a:t>FUTURE SCOPE</a:t>
            </a:r>
          </a:p>
        </p:txBody>
      </p:sp>
      <p:sp>
        <p:nvSpPr>
          <p:cNvPr id="3" name="Content Placeholder 2">
            <a:extLst>
              <a:ext uri="{FF2B5EF4-FFF2-40B4-BE49-F238E27FC236}">
                <a16:creationId xmlns:a16="http://schemas.microsoft.com/office/drawing/2014/main" id="{511600B0-7723-7F0D-E195-2227C105248F}"/>
              </a:ext>
            </a:extLst>
          </p:cNvPr>
          <p:cNvSpPr>
            <a:spLocks noGrp="1"/>
          </p:cNvSpPr>
          <p:nvPr>
            <p:ph idx="1"/>
          </p:nvPr>
        </p:nvSpPr>
        <p:spPr/>
        <p:txBody>
          <a:bodyPr>
            <a:normAutofit fontScale="62500" lnSpcReduction="20000"/>
          </a:bodyPr>
          <a:lstStyle/>
          <a:p>
            <a:pPr>
              <a:buFont typeface="Wingdings" panose="05000000000000000000" pitchFamily="2" charset="2"/>
              <a:buChar char="v"/>
            </a:pPr>
            <a:r>
              <a:rPr lang="en-IN" sz="1800" dirty="0"/>
              <a:t> </a:t>
            </a:r>
            <a:r>
              <a:rPr lang="en-IN" sz="2200" dirty="0"/>
              <a:t>CREATING NEW ACCOUNT :- THE APPLICATION CAN BE USED TO CREATE TWO DIFFERENT TYPES OF ACCOUNTS BY THE  CUSTOMERS, WHICH ARE SAVINGS ACCOUNT AND CURRENT ACCOUNT. </a:t>
            </a:r>
          </a:p>
          <a:p>
            <a:pPr>
              <a:buFont typeface="Wingdings" panose="05000000000000000000" pitchFamily="2" charset="2"/>
              <a:buChar char="v"/>
            </a:pPr>
            <a:r>
              <a:rPr lang="en-IN" sz="2200" dirty="0"/>
              <a:t>DEPOSITING MONEY :- AS THE WORLD IS MOVING TOWARDS THE LIMITED USE OF PAPER CURRENCY, DEPOSITING OR  TRANSFERRING MONEY FROM ONE BANK TO THE OTHER WILL BECOME AS EASY AS CLICKING A FEW BUTTONS USING THIS APPLICATION.</a:t>
            </a:r>
          </a:p>
          <a:p>
            <a:pPr>
              <a:buFont typeface="Wingdings" panose="05000000000000000000" pitchFamily="2" charset="2"/>
              <a:buChar char="v"/>
            </a:pPr>
            <a:r>
              <a:rPr lang="en-IN" sz="2200" dirty="0"/>
              <a:t>WITHDRAWING MONEY :- REQUESTS CAN BE SENT THROUGH THE APPLICATION TO ASK FOR MONEY TRANSFER AS WELL .</a:t>
            </a:r>
          </a:p>
          <a:p>
            <a:pPr>
              <a:buFont typeface="Wingdings" panose="05000000000000000000" pitchFamily="2" charset="2"/>
              <a:buChar char="v"/>
            </a:pPr>
            <a:r>
              <a:rPr lang="en-IN" sz="2200" dirty="0"/>
              <a:t>ACCOUNT HOLDER LIST :- THIS IS A FEATURE FOR THE ADMIN . THE ADMIN CAN VIEW THE LIST OF ALL THE ACCOUNT HOLDERS .</a:t>
            </a:r>
          </a:p>
          <a:p>
            <a:pPr>
              <a:buFont typeface="Wingdings" panose="05000000000000000000" pitchFamily="2" charset="2"/>
              <a:buChar char="v"/>
            </a:pPr>
            <a:r>
              <a:rPr lang="en-IN" sz="2200" dirty="0"/>
              <a:t>BALANCE ENQUIRY :- THE CUSTOMER CAN CHECK THEIR BALANCE VIA THIS APPLICATION .</a:t>
            </a:r>
          </a:p>
          <a:p>
            <a:pPr>
              <a:buFont typeface="Wingdings" panose="05000000000000000000" pitchFamily="2" charset="2"/>
              <a:buChar char="v"/>
            </a:pPr>
            <a:r>
              <a:rPr lang="en-IN" sz="2200" dirty="0"/>
              <a:t>CHANGING PASSWORDS/PIN :- THE CUSTOMER CAN EASILY CHANGE THE PASSWORDS AND PIN NUMBERS USING THE APPLICATION .</a:t>
            </a:r>
          </a:p>
          <a:p>
            <a:pPr>
              <a:buFont typeface="Wingdings" panose="05000000000000000000" pitchFamily="2" charset="2"/>
              <a:buChar char="v"/>
            </a:pPr>
            <a:r>
              <a:rPr lang="en-IN" sz="2200" dirty="0"/>
              <a:t>CLOSING :- THE CUSTOMER CAN CLOSE THEIR ACCOUNTS TOO USING THIS APPLICATION </a:t>
            </a:r>
            <a:r>
              <a:rPr lang="en-IN" sz="1600" dirty="0"/>
              <a:t>.</a:t>
            </a:r>
            <a:endParaRPr lang="en-IN" sz="1800" dirty="0"/>
          </a:p>
          <a:p>
            <a:pPr marL="0" indent="0">
              <a:buNone/>
            </a:pPr>
            <a:r>
              <a:rPr lang="en-IN" sz="1600" dirty="0"/>
              <a:t>                                              </a:t>
            </a:r>
            <a:endParaRPr lang="en-IN" sz="1800" dirty="0"/>
          </a:p>
        </p:txBody>
      </p:sp>
    </p:spTree>
    <p:extLst>
      <p:ext uri="{BB962C8B-B14F-4D97-AF65-F5344CB8AC3E}">
        <p14:creationId xmlns:p14="http://schemas.microsoft.com/office/powerpoint/2010/main" val="2359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2B5-F528-E69A-38E9-A615D8C75F28}"/>
              </a:ext>
            </a:extLst>
          </p:cNvPr>
          <p:cNvSpPr>
            <a:spLocks noGrp="1"/>
          </p:cNvSpPr>
          <p:nvPr>
            <p:ph type="title"/>
          </p:nvPr>
        </p:nvSpPr>
        <p:spPr/>
        <p:txBody>
          <a:bodyPr>
            <a:normAutofit/>
          </a:bodyPr>
          <a:lstStyle/>
          <a:p>
            <a:r>
              <a:rPr lang="en-IN" sz="2800"/>
              <a:t>CONCLUSION</a:t>
            </a:r>
          </a:p>
        </p:txBody>
      </p:sp>
      <p:sp>
        <p:nvSpPr>
          <p:cNvPr id="3" name="Content Placeholder 2">
            <a:extLst>
              <a:ext uri="{FF2B5EF4-FFF2-40B4-BE49-F238E27FC236}">
                <a16:creationId xmlns:a16="http://schemas.microsoft.com/office/drawing/2014/main" id="{1951DB45-F808-7CB4-EA7A-2027A7128523}"/>
              </a:ext>
            </a:extLst>
          </p:cNvPr>
          <p:cNvSpPr>
            <a:spLocks noGrp="1"/>
          </p:cNvSpPr>
          <p:nvPr>
            <p:ph idx="1"/>
          </p:nvPr>
        </p:nvSpPr>
        <p:spPr/>
        <p:txBody>
          <a:bodyPr>
            <a:normAutofit/>
          </a:bodyPr>
          <a:lstStyle/>
          <a:p>
            <a:pPr marL="0" indent="0">
              <a:buNone/>
            </a:pPr>
            <a:r>
              <a:rPr lang="en-IN" sz="1800"/>
              <a:t>          IN CONCLUSION , THE BANK MANAGEMENT SYSTEM IS A VIRTUALIZATION OF TRANSACTIONS IN BANKING SYSTEM . THE BANKING SYSTEM ARE USED MANUAL WORKING BUT WHEN WE USED ONLINE BANKING SYSTEM IT IS TOTALLY VIRTUALIZATION PROCESS WHICH AVOID MANUAL PROCESS AND CONVERTS IT IN  AUTOMATIC PROCESS .</a:t>
            </a:r>
          </a:p>
        </p:txBody>
      </p:sp>
    </p:spTree>
    <p:extLst>
      <p:ext uri="{BB962C8B-B14F-4D97-AF65-F5344CB8AC3E}">
        <p14:creationId xmlns:p14="http://schemas.microsoft.com/office/powerpoint/2010/main" val="70817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04E7-EB51-5BD8-6DA9-F6792E532669}"/>
              </a:ext>
            </a:extLst>
          </p:cNvPr>
          <p:cNvSpPr>
            <a:spLocks noGrp="1"/>
          </p:cNvSpPr>
          <p:nvPr>
            <p:ph type="title"/>
          </p:nvPr>
        </p:nvSpPr>
        <p:spPr>
          <a:xfrm flipV="1">
            <a:off x="838199" y="1644037"/>
            <a:ext cx="10517156" cy="4215587"/>
          </a:xfrm>
        </p:spPr>
        <p:txBody>
          <a:bodyPr/>
          <a:lstStyle/>
          <a:p>
            <a:r>
              <a:rPr lang="en-IN"/>
              <a:t> *************************************</a:t>
            </a:r>
          </a:p>
        </p:txBody>
      </p:sp>
      <p:sp>
        <p:nvSpPr>
          <p:cNvPr id="7" name="Content Placeholder 6">
            <a:extLst>
              <a:ext uri="{FF2B5EF4-FFF2-40B4-BE49-F238E27FC236}">
                <a16:creationId xmlns:a16="http://schemas.microsoft.com/office/drawing/2014/main" id="{75B25689-09BD-6050-9C49-90C5DCF69AC1}"/>
              </a:ext>
            </a:extLst>
          </p:cNvPr>
          <p:cNvSpPr>
            <a:spLocks noGrp="1"/>
          </p:cNvSpPr>
          <p:nvPr>
            <p:ph idx="1"/>
          </p:nvPr>
        </p:nvSpPr>
        <p:spPr/>
        <p:txBody>
          <a:bodyPr>
            <a:normAutofit/>
          </a:bodyPr>
          <a:lstStyle/>
          <a:p>
            <a:pPr marL="0" indent="0" algn="ctr">
              <a:buNone/>
            </a:pPr>
            <a:r>
              <a:rPr lang="en-IN" sz="6000"/>
              <a:t>THANK YOU</a:t>
            </a:r>
          </a:p>
        </p:txBody>
      </p:sp>
    </p:spTree>
    <p:extLst>
      <p:ext uri="{BB962C8B-B14F-4D97-AF65-F5344CB8AC3E}">
        <p14:creationId xmlns:p14="http://schemas.microsoft.com/office/powerpoint/2010/main" val="169036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90ED-04B3-D97D-E7BE-EAEEAEAF3B02}"/>
              </a:ext>
            </a:extLst>
          </p:cNvPr>
          <p:cNvSpPr>
            <a:spLocks noGrp="1"/>
          </p:cNvSpPr>
          <p:nvPr>
            <p:ph type="title"/>
          </p:nvPr>
        </p:nvSpPr>
        <p:spPr/>
        <p:txBody>
          <a:bodyPr>
            <a:normAutofit/>
          </a:bodyPr>
          <a:lstStyle/>
          <a:p>
            <a:r>
              <a:rPr lang="en-IN" sz="2400"/>
              <a:t>SYSTEM CONFIGURATION</a:t>
            </a:r>
          </a:p>
        </p:txBody>
      </p:sp>
      <p:sp>
        <p:nvSpPr>
          <p:cNvPr id="3" name="Content Placeholder 2">
            <a:extLst>
              <a:ext uri="{FF2B5EF4-FFF2-40B4-BE49-F238E27FC236}">
                <a16:creationId xmlns:a16="http://schemas.microsoft.com/office/drawing/2014/main" id="{A2B55ACB-91A5-92DA-38CD-3417E34DCE50}"/>
              </a:ext>
            </a:extLst>
          </p:cNvPr>
          <p:cNvSpPr>
            <a:spLocks noGrp="1"/>
          </p:cNvSpPr>
          <p:nvPr>
            <p:ph idx="1"/>
          </p:nvPr>
        </p:nvSpPr>
        <p:spPr/>
        <p:txBody>
          <a:bodyPr>
            <a:normAutofit lnSpcReduction="10000"/>
          </a:bodyPr>
          <a:lstStyle/>
          <a:p>
            <a:r>
              <a:rPr lang="en-IN" sz="1400"/>
              <a:t> Processor : Intel  Pentium 4</a:t>
            </a:r>
          </a:p>
          <a:p>
            <a:r>
              <a:rPr lang="en-IN" sz="1400"/>
              <a:t> RAM : 8GB</a:t>
            </a:r>
          </a:p>
          <a:p>
            <a:r>
              <a:rPr lang="en-IN" sz="1400"/>
              <a:t> SSD : 512 GB</a:t>
            </a:r>
          </a:p>
          <a:p>
            <a:r>
              <a:rPr lang="en-IN" sz="1400"/>
              <a:t> Keyboard : 104 Keys</a:t>
            </a:r>
          </a:p>
          <a:p>
            <a:r>
              <a:rPr lang="en-IN" sz="1400"/>
              <a:t> Mouse : Logitech mouse</a:t>
            </a:r>
          </a:p>
          <a:p>
            <a:r>
              <a:rPr lang="en-IN" sz="1400"/>
              <a:t> Monitor 15”  IPS LCD monitor</a:t>
            </a:r>
          </a:p>
          <a:p>
            <a:r>
              <a:rPr lang="en-IN" sz="1400"/>
              <a:t> Display type : FHD</a:t>
            </a:r>
          </a:p>
          <a:p>
            <a:r>
              <a:rPr lang="en-IN" sz="1400"/>
              <a:t> Software Information :</a:t>
            </a:r>
          </a:p>
          <a:p>
            <a:r>
              <a:rPr lang="en-IN" sz="1400"/>
              <a:t> Operating System : WINDOWS 11</a:t>
            </a:r>
          </a:p>
          <a:p>
            <a:r>
              <a:rPr lang="en-IN" sz="1400"/>
              <a:t> Programming Language : C</a:t>
            </a:r>
          </a:p>
          <a:p>
            <a:pPr marL="0" indent="0">
              <a:buNone/>
            </a:pPr>
            <a:endParaRPr lang="en-IN" sz="1400"/>
          </a:p>
          <a:p>
            <a:endParaRPr lang="en-IN" sz="1400"/>
          </a:p>
          <a:p>
            <a:endParaRPr lang="en-IN" sz="1400"/>
          </a:p>
        </p:txBody>
      </p:sp>
    </p:spTree>
    <p:extLst>
      <p:ext uri="{BB962C8B-B14F-4D97-AF65-F5344CB8AC3E}">
        <p14:creationId xmlns:p14="http://schemas.microsoft.com/office/powerpoint/2010/main" val="18224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FB47-FF6B-6CA5-4273-34C326AF4042}"/>
              </a:ext>
            </a:extLst>
          </p:cNvPr>
          <p:cNvSpPr>
            <a:spLocks noGrp="1"/>
          </p:cNvSpPr>
          <p:nvPr>
            <p:ph type="title"/>
          </p:nvPr>
        </p:nvSpPr>
        <p:spPr/>
        <p:txBody>
          <a:bodyPr/>
          <a:lstStyle/>
          <a:p>
            <a:r>
              <a:rPr lang="en-US" dirty="0"/>
              <a:t>SOFTWARE USED</a:t>
            </a:r>
          </a:p>
        </p:txBody>
      </p:sp>
      <p:sp>
        <p:nvSpPr>
          <p:cNvPr id="3" name="Content Placeholder 2">
            <a:extLst>
              <a:ext uri="{FF2B5EF4-FFF2-40B4-BE49-F238E27FC236}">
                <a16:creationId xmlns:a16="http://schemas.microsoft.com/office/drawing/2014/main" id="{E855D939-C925-E3F4-ECF0-B37F2D8B4A00}"/>
              </a:ext>
            </a:extLst>
          </p:cNvPr>
          <p:cNvSpPr>
            <a:spLocks noGrp="1"/>
          </p:cNvSpPr>
          <p:nvPr>
            <p:ph idx="1"/>
          </p:nvPr>
        </p:nvSpPr>
        <p:spPr/>
        <p:txBody>
          <a:bodyPr/>
          <a:lstStyle/>
          <a:p>
            <a:r>
              <a:rPr lang="en-US" dirty="0"/>
              <a:t>PROGRAMMING LANGUAGE – C PROGRAM</a:t>
            </a:r>
          </a:p>
          <a:p>
            <a:r>
              <a:rPr lang="en-US" dirty="0"/>
              <a:t>SOFTWARE – DEV C++</a:t>
            </a:r>
          </a:p>
        </p:txBody>
      </p:sp>
    </p:spTree>
    <p:extLst>
      <p:ext uri="{BB962C8B-B14F-4D97-AF65-F5344CB8AC3E}">
        <p14:creationId xmlns:p14="http://schemas.microsoft.com/office/powerpoint/2010/main" val="348888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5BF2-3D29-7E2D-5E3F-770374FBA01E}"/>
              </a:ext>
            </a:extLst>
          </p:cNvPr>
          <p:cNvSpPr>
            <a:spLocks noGrp="1"/>
          </p:cNvSpPr>
          <p:nvPr>
            <p:ph type="title"/>
          </p:nvPr>
        </p:nvSpPr>
        <p:spPr/>
        <p:txBody>
          <a:bodyPr>
            <a:normAutofit/>
          </a:bodyPr>
          <a:lstStyle/>
          <a:p>
            <a:r>
              <a:rPr lang="en-IN" sz="3200"/>
              <a:t>CONTENTS</a:t>
            </a:r>
          </a:p>
        </p:txBody>
      </p:sp>
      <p:sp>
        <p:nvSpPr>
          <p:cNvPr id="3" name="Content Placeholder 2">
            <a:extLst>
              <a:ext uri="{FF2B5EF4-FFF2-40B4-BE49-F238E27FC236}">
                <a16:creationId xmlns:a16="http://schemas.microsoft.com/office/drawing/2014/main" id="{19E11809-2E7A-90EB-50C8-F9C7F88EF6C4}"/>
              </a:ext>
            </a:extLst>
          </p:cNvPr>
          <p:cNvSpPr>
            <a:spLocks noGrp="1"/>
          </p:cNvSpPr>
          <p:nvPr>
            <p:ph idx="1"/>
          </p:nvPr>
        </p:nvSpPr>
        <p:spPr/>
        <p:txBody>
          <a:bodyPr>
            <a:normAutofit fontScale="92500" lnSpcReduction="20000"/>
          </a:bodyPr>
          <a:lstStyle/>
          <a:p>
            <a:r>
              <a:rPr lang="en-IN" sz="2400" dirty="0"/>
              <a:t>INTRODUCTION </a:t>
            </a:r>
          </a:p>
          <a:p>
            <a:r>
              <a:rPr lang="en-IN" sz="2400" dirty="0"/>
              <a:t>FLOWCHART</a:t>
            </a:r>
          </a:p>
          <a:p>
            <a:r>
              <a:rPr lang="en-IN" sz="2400" dirty="0"/>
              <a:t>ALGORITHM</a:t>
            </a:r>
          </a:p>
          <a:p>
            <a:r>
              <a:rPr lang="en-IN" sz="2400" dirty="0"/>
              <a:t>FEATURES</a:t>
            </a:r>
          </a:p>
          <a:p>
            <a:r>
              <a:rPr lang="en-IN" sz="2400" dirty="0"/>
              <a:t>BENEFIT</a:t>
            </a:r>
          </a:p>
          <a:p>
            <a:r>
              <a:rPr lang="en-IN" sz="2400" dirty="0"/>
              <a:t>CHALLENGES</a:t>
            </a:r>
          </a:p>
          <a:p>
            <a:r>
              <a:rPr lang="en-IN" sz="2400" dirty="0"/>
              <a:t>FUTURE SCOPE</a:t>
            </a:r>
          </a:p>
          <a:p>
            <a:r>
              <a:rPr lang="en-IN" sz="2400" dirty="0"/>
              <a:t>CONCLUSION</a:t>
            </a:r>
          </a:p>
          <a:p>
            <a:endParaRPr lang="en-IN" sz="2400" dirty="0"/>
          </a:p>
        </p:txBody>
      </p:sp>
    </p:spTree>
    <p:extLst>
      <p:ext uri="{BB962C8B-B14F-4D97-AF65-F5344CB8AC3E}">
        <p14:creationId xmlns:p14="http://schemas.microsoft.com/office/powerpoint/2010/main" val="210453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6AE6-8B82-E5D4-E8A8-42379DA8D94F}"/>
              </a:ext>
            </a:extLst>
          </p:cNvPr>
          <p:cNvSpPr>
            <a:spLocks noGrp="1"/>
          </p:cNvSpPr>
          <p:nvPr>
            <p:ph type="title"/>
          </p:nvPr>
        </p:nvSpPr>
        <p:spPr/>
        <p:txBody>
          <a:bodyPr>
            <a:normAutofit/>
          </a:bodyPr>
          <a:lstStyle/>
          <a:p>
            <a:r>
              <a:rPr lang="en-IN" sz="2800"/>
              <a:t>INTRODUCTION</a:t>
            </a:r>
          </a:p>
        </p:txBody>
      </p:sp>
      <p:sp>
        <p:nvSpPr>
          <p:cNvPr id="3" name="Content Placeholder 2">
            <a:extLst>
              <a:ext uri="{FF2B5EF4-FFF2-40B4-BE49-F238E27FC236}">
                <a16:creationId xmlns:a16="http://schemas.microsoft.com/office/drawing/2014/main" id="{A7564871-D085-7FEB-93B4-75F096805433}"/>
              </a:ext>
            </a:extLst>
          </p:cNvPr>
          <p:cNvSpPr>
            <a:spLocks noGrp="1"/>
          </p:cNvSpPr>
          <p:nvPr>
            <p:ph idx="1"/>
          </p:nvPr>
        </p:nvSpPr>
        <p:spPr/>
        <p:txBody>
          <a:bodyPr>
            <a:normAutofit lnSpcReduction="10000"/>
          </a:bodyPr>
          <a:lstStyle/>
          <a:p>
            <a:pPr>
              <a:buFont typeface="Wingdings" panose="05000000000000000000" pitchFamily="2" charset="2"/>
              <a:buChar char="v"/>
            </a:pPr>
            <a:r>
              <a:rPr lang="en-IN" sz="1600" dirty="0"/>
              <a:t>    A BANK  IS A FINANCIAL INSTITUTION WHICH ACCEPTS DEPOSISTS,  PAYS INTEREST ON PREDEFINED RATES,  CLEARS CHECKS,  MAKES LOANS,  AND  OFTEN ACTS AS AN INTERMEDIARY IN FINANCIAL TRANSACTIONS.  IT ALSO PROVIDES OTHER FINANCIAL SERVICES TO ITS CUSTOMERS .</a:t>
            </a:r>
          </a:p>
          <a:p>
            <a:endParaRPr lang="en-IN" sz="1600" dirty="0"/>
          </a:p>
          <a:p>
            <a:pPr>
              <a:buFont typeface="Wingdings" panose="05000000000000000000" pitchFamily="2" charset="2"/>
              <a:buChar char="v"/>
            </a:pPr>
            <a:r>
              <a:rPr lang="en-IN" sz="1600" dirty="0"/>
              <a:t>     BANK MANAGEMENT GOVERNS VARIOUS CONCERNS ASSOCIATED WITH BANK IN ORDER TO MAXIMIZE PROFITS.   THE CONCERNS BROADLY INCLUDE LIQUIDITY MANAGEMENT,   ASSET MANAGEMENT,   LIABILITY MANAGEMENT  AND   </a:t>
            </a:r>
            <a:r>
              <a:rPr lang="en-IN" sz="1600"/>
              <a:t>CAPITAL MANAGEMENT.</a:t>
            </a:r>
            <a:endParaRPr lang="en-IN" sz="1600" dirty="0"/>
          </a:p>
          <a:p>
            <a:endParaRPr lang="en-IN" sz="1600" dirty="0"/>
          </a:p>
          <a:p>
            <a:pPr>
              <a:buFont typeface="Wingdings" panose="05000000000000000000" pitchFamily="2" charset="2"/>
              <a:buChar char="v"/>
            </a:pPr>
            <a:r>
              <a:rPr lang="en-IN" sz="1600" dirty="0"/>
              <a:t>     THE ORIGIN OF BANK OR BANKING ACTIVITIES CAN BE TRACED TO THE ROMAN EMPIRE DURING THE BABYLONIAN PERIOD.   IT WAS BEING PRACTICED ON A VERY SMALL SCALE AS COMPARED TO MODERN DAY BANKING AND FRAME WORK WAS NOT SYSTEMATIC. </a:t>
            </a:r>
          </a:p>
        </p:txBody>
      </p:sp>
    </p:spTree>
    <p:extLst>
      <p:ext uri="{BB962C8B-B14F-4D97-AF65-F5344CB8AC3E}">
        <p14:creationId xmlns:p14="http://schemas.microsoft.com/office/powerpoint/2010/main" val="78910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965808-CA4B-1DCA-533A-B515FDA274CD}"/>
              </a:ext>
            </a:extLst>
          </p:cNvPr>
          <p:cNvSpPr/>
          <p:nvPr/>
        </p:nvSpPr>
        <p:spPr>
          <a:xfrm>
            <a:off x="4857135" y="698400"/>
            <a:ext cx="1691148" cy="5896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8B11B4E-8355-EE5A-CAC8-81D951B1F6B7}"/>
              </a:ext>
            </a:extLst>
          </p:cNvPr>
          <p:cNvSpPr txBox="1"/>
          <p:nvPr/>
        </p:nvSpPr>
        <p:spPr>
          <a:xfrm>
            <a:off x="4857135" y="795620"/>
            <a:ext cx="1691148" cy="369332"/>
          </a:xfrm>
          <a:prstGeom prst="rect">
            <a:avLst/>
          </a:prstGeom>
          <a:noFill/>
        </p:spPr>
        <p:txBody>
          <a:bodyPr wrap="square" rtlCol="0">
            <a:spAutoFit/>
          </a:bodyPr>
          <a:lstStyle/>
          <a:p>
            <a:r>
              <a:rPr lang="en-IN"/>
              <a:t>       START</a:t>
            </a:r>
          </a:p>
        </p:txBody>
      </p:sp>
      <p:sp>
        <p:nvSpPr>
          <p:cNvPr id="4" name="Arrow: Down 3">
            <a:extLst>
              <a:ext uri="{FF2B5EF4-FFF2-40B4-BE49-F238E27FC236}">
                <a16:creationId xmlns:a16="http://schemas.microsoft.com/office/drawing/2014/main" id="{9144CCBA-C095-6D90-D812-AFB117230D56}"/>
              </a:ext>
            </a:extLst>
          </p:cNvPr>
          <p:cNvSpPr/>
          <p:nvPr/>
        </p:nvSpPr>
        <p:spPr>
          <a:xfrm>
            <a:off x="5594555" y="1352091"/>
            <a:ext cx="235974" cy="4719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iamond 5">
            <a:extLst>
              <a:ext uri="{FF2B5EF4-FFF2-40B4-BE49-F238E27FC236}">
                <a16:creationId xmlns:a16="http://schemas.microsoft.com/office/drawing/2014/main" id="{C905C736-3C26-9FF7-1FF0-4F42D0FC0DC4}"/>
              </a:ext>
            </a:extLst>
          </p:cNvPr>
          <p:cNvSpPr/>
          <p:nvPr/>
        </p:nvSpPr>
        <p:spPr>
          <a:xfrm>
            <a:off x="4513006" y="1896865"/>
            <a:ext cx="2379407" cy="115774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F49EC515-7EC8-E1D5-4977-1F3DA1879BD7}"/>
              </a:ext>
            </a:extLst>
          </p:cNvPr>
          <p:cNvSpPr txBox="1"/>
          <p:nvPr/>
        </p:nvSpPr>
        <p:spPr>
          <a:xfrm>
            <a:off x="4798142" y="2298133"/>
            <a:ext cx="2595716" cy="369332"/>
          </a:xfrm>
          <a:prstGeom prst="rect">
            <a:avLst/>
          </a:prstGeom>
          <a:noFill/>
        </p:spPr>
        <p:txBody>
          <a:bodyPr wrap="square" rtlCol="0">
            <a:spAutoFit/>
          </a:bodyPr>
          <a:lstStyle/>
          <a:p>
            <a:r>
              <a:rPr lang="en-IN"/>
              <a:t>NEW ACCOUNT</a:t>
            </a:r>
          </a:p>
        </p:txBody>
      </p:sp>
      <p:sp>
        <p:nvSpPr>
          <p:cNvPr id="8" name="Arrow: Down 7">
            <a:extLst>
              <a:ext uri="{FF2B5EF4-FFF2-40B4-BE49-F238E27FC236}">
                <a16:creationId xmlns:a16="http://schemas.microsoft.com/office/drawing/2014/main" id="{45016561-C26A-AFF4-564C-5FC409738590}"/>
              </a:ext>
            </a:extLst>
          </p:cNvPr>
          <p:cNvSpPr/>
          <p:nvPr/>
        </p:nvSpPr>
        <p:spPr>
          <a:xfrm>
            <a:off x="5601929" y="3135139"/>
            <a:ext cx="167148" cy="401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08BF5B1E-3B95-D5DC-3620-01EB35AC2D10}"/>
              </a:ext>
            </a:extLst>
          </p:cNvPr>
          <p:cNvSpPr/>
          <p:nvPr/>
        </p:nvSpPr>
        <p:spPr>
          <a:xfrm>
            <a:off x="6941574" y="2433641"/>
            <a:ext cx="580103" cy="84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4C6D9C5-A11B-E685-50A5-9E60C1B51BE0}"/>
              </a:ext>
            </a:extLst>
          </p:cNvPr>
          <p:cNvSpPr txBox="1"/>
          <p:nvPr/>
        </p:nvSpPr>
        <p:spPr>
          <a:xfrm>
            <a:off x="5734664" y="3099447"/>
            <a:ext cx="983226" cy="369332"/>
          </a:xfrm>
          <a:prstGeom prst="rect">
            <a:avLst/>
          </a:prstGeom>
          <a:noFill/>
        </p:spPr>
        <p:txBody>
          <a:bodyPr wrap="square" rtlCol="0">
            <a:spAutoFit/>
          </a:bodyPr>
          <a:lstStyle/>
          <a:p>
            <a:r>
              <a:rPr lang="en-IN"/>
              <a:t>YES</a:t>
            </a:r>
          </a:p>
        </p:txBody>
      </p:sp>
      <p:sp>
        <p:nvSpPr>
          <p:cNvPr id="11" name="TextBox 10">
            <a:extLst>
              <a:ext uri="{FF2B5EF4-FFF2-40B4-BE49-F238E27FC236}">
                <a16:creationId xmlns:a16="http://schemas.microsoft.com/office/drawing/2014/main" id="{3E9BDA02-72A0-D87F-3AC0-1429257BFFBA}"/>
              </a:ext>
            </a:extLst>
          </p:cNvPr>
          <p:cNvSpPr txBox="1"/>
          <p:nvPr/>
        </p:nvSpPr>
        <p:spPr>
          <a:xfrm>
            <a:off x="6882581" y="2111477"/>
            <a:ext cx="580103" cy="369332"/>
          </a:xfrm>
          <a:prstGeom prst="rect">
            <a:avLst/>
          </a:prstGeom>
          <a:noFill/>
        </p:spPr>
        <p:txBody>
          <a:bodyPr wrap="square" rtlCol="0">
            <a:spAutoFit/>
          </a:bodyPr>
          <a:lstStyle/>
          <a:p>
            <a:r>
              <a:rPr lang="en-IN"/>
              <a:t>NO</a:t>
            </a:r>
          </a:p>
        </p:txBody>
      </p:sp>
      <p:sp>
        <p:nvSpPr>
          <p:cNvPr id="12" name="Rectangle 11">
            <a:extLst>
              <a:ext uri="{FF2B5EF4-FFF2-40B4-BE49-F238E27FC236}">
                <a16:creationId xmlns:a16="http://schemas.microsoft.com/office/drawing/2014/main" id="{EF2B9E8F-2B0D-505E-10A8-C960BFFE9650}"/>
              </a:ext>
            </a:extLst>
          </p:cNvPr>
          <p:cNvSpPr/>
          <p:nvPr/>
        </p:nvSpPr>
        <p:spPr>
          <a:xfrm>
            <a:off x="3657600" y="3626210"/>
            <a:ext cx="4041057"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ENTER YOUR FIRST NAME</a:t>
            </a:r>
          </a:p>
        </p:txBody>
      </p:sp>
      <p:sp>
        <p:nvSpPr>
          <p:cNvPr id="13" name="Diamond 12">
            <a:extLst>
              <a:ext uri="{FF2B5EF4-FFF2-40B4-BE49-F238E27FC236}">
                <a16:creationId xmlns:a16="http://schemas.microsoft.com/office/drawing/2014/main" id="{E204F86F-AB7C-C459-F4AF-0E74B2381663}"/>
              </a:ext>
            </a:extLst>
          </p:cNvPr>
          <p:cNvSpPr/>
          <p:nvPr/>
        </p:nvSpPr>
        <p:spPr>
          <a:xfrm>
            <a:off x="7629831" y="1822273"/>
            <a:ext cx="3613356" cy="1336566"/>
          </a:xfrm>
          <a:prstGeom prst="diamond">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2DB0030-99DE-CD15-9DBF-F7CE1F0D8FDD}"/>
              </a:ext>
            </a:extLst>
          </p:cNvPr>
          <p:cNvSpPr txBox="1"/>
          <p:nvPr/>
        </p:nvSpPr>
        <p:spPr>
          <a:xfrm>
            <a:off x="7860889" y="2291073"/>
            <a:ext cx="3460955" cy="369332"/>
          </a:xfrm>
          <a:prstGeom prst="rect">
            <a:avLst/>
          </a:prstGeom>
          <a:noFill/>
        </p:spPr>
        <p:txBody>
          <a:bodyPr wrap="square" rtlCol="0">
            <a:spAutoFit/>
          </a:bodyPr>
          <a:lstStyle/>
          <a:p>
            <a:r>
              <a:rPr lang="en-IN"/>
              <a:t>ALREADY A USER? SIGN IN</a:t>
            </a:r>
          </a:p>
        </p:txBody>
      </p:sp>
      <p:sp>
        <p:nvSpPr>
          <p:cNvPr id="15" name="Arrow: Down 14">
            <a:extLst>
              <a:ext uri="{FF2B5EF4-FFF2-40B4-BE49-F238E27FC236}">
                <a16:creationId xmlns:a16="http://schemas.microsoft.com/office/drawing/2014/main" id="{E2C77A84-CFC8-408B-5F85-3EA0934910AC}"/>
              </a:ext>
            </a:extLst>
          </p:cNvPr>
          <p:cNvSpPr/>
          <p:nvPr/>
        </p:nvSpPr>
        <p:spPr>
          <a:xfrm>
            <a:off x="9332044" y="3158839"/>
            <a:ext cx="248266" cy="3017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DC19513B-9B7D-5093-6861-2DDF115A91B7}"/>
              </a:ext>
            </a:extLst>
          </p:cNvPr>
          <p:cNvSpPr txBox="1"/>
          <p:nvPr/>
        </p:nvSpPr>
        <p:spPr>
          <a:xfrm>
            <a:off x="9540978" y="3129205"/>
            <a:ext cx="938981" cy="369332"/>
          </a:xfrm>
          <a:prstGeom prst="rect">
            <a:avLst/>
          </a:prstGeom>
          <a:noFill/>
        </p:spPr>
        <p:txBody>
          <a:bodyPr wrap="square" rtlCol="0">
            <a:spAutoFit/>
          </a:bodyPr>
          <a:lstStyle/>
          <a:p>
            <a:r>
              <a:rPr lang="en-IN"/>
              <a:t>YES</a:t>
            </a:r>
          </a:p>
        </p:txBody>
      </p:sp>
      <p:sp>
        <p:nvSpPr>
          <p:cNvPr id="17" name="Arrow: Down 16">
            <a:extLst>
              <a:ext uri="{FF2B5EF4-FFF2-40B4-BE49-F238E27FC236}">
                <a16:creationId xmlns:a16="http://schemas.microsoft.com/office/drawing/2014/main" id="{023DE6F0-ED6D-6C10-FAE5-A7D33E167C3D}"/>
              </a:ext>
            </a:extLst>
          </p:cNvPr>
          <p:cNvSpPr/>
          <p:nvPr/>
        </p:nvSpPr>
        <p:spPr>
          <a:xfrm>
            <a:off x="5616677" y="4085324"/>
            <a:ext cx="167148" cy="459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8A06397D-FFC4-BB4B-5E08-0EFE76005A59}"/>
              </a:ext>
            </a:extLst>
          </p:cNvPr>
          <p:cNvSpPr/>
          <p:nvPr/>
        </p:nvSpPr>
        <p:spPr>
          <a:xfrm>
            <a:off x="3596148" y="4644801"/>
            <a:ext cx="4041057" cy="363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ENTER YOUR LAST NAME</a:t>
            </a:r>
          </a:p>
        </p:txBody>
      </p:sp>
      <p:sp>
        <p:nvSpPr>
          <p:cNvPr id="19" name="Arrow: Down 18">
            <a:extLst>
              <a:ext uri="{FF2B5EF4-FFF2-40B4-BE49-F238E27FC236}">
                <a16:creationId xmlns:a16="http://schemas.microsoft.com/office/drawing/2014/main" id="{826AE4B2-9334-61CF-2371-C88D397E372A}"/>
              </a:ext>
            </a:extLst>
          </p:cNvPr>
          <p:cNvSpPr/>
          <p:nvPr/>
        </p:nvSpPr>
        <p:spPr>
          <a:xfrm>
            <a:off x="5601929" y="5056816"/>
            <a:ext cx="167148" cy="401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D206F437-C747-26E8-736E-A5FA6A5B9892}"/>
              </a:ext>
            </a:extLst>
          </p:cNvPr>
          <p:cNvSpPr/>
          <p:nvPr/>
        </p:nvSpPr>
        <p:spPr>
          <a:xfrm>
            <a:off x="3824749" y="5539711"/>
            <a:ext cx="3637935" cy="363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ENTER YOUR AGE</a:t>
            </a:r>
          </a:p>
        </p:txBody>
      </p:sp>
    </p:spTree>
    <p:extLst>
      <p:ext uri="{BB962C8B-B14F-4D97-AF65-F5344CB8AC3E}">
        <p14:creationId xmlns:p14="http://schemas.microsoft.com/office/powerpoint/2010/main" val="404497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C5EE70A7-418C-6853-90AD-B2B7A61636DE}"/>
              </a:ext>
            </a:extLst>
          </p:cNvPr>
          <p:cNvSpPr/>
          <p:nvPr/>
        </p:nvSpPr>
        <p:spPr>
          <a:xfrm>
            <a:off x="5466736" y="661220"/>
            <a:ext cx="226142" cy="32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D462921-F325-7670-2DE8-263C8C1D4C6F}"/>
              </a:ext>
            </a:extLst>
          </p:cNvPr>
          <p:cNvSpPr/>
          <p:nvPr/>
        </p:nvSpPr>
        <p:spPr>
          <a:xfrm>
            <a:off x="4041058" y="1091381"/>
            <a:ext cx="3283974"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ENTER YOUR GENDER</a:t>
            </a:r>
          </a:p>
        </p:txBody>
      </p:sp>
      <p:sp>
        <p:nvSpPr>
          <p:cNvPr id="4" name="Arrow: Down 3">
            <a:extLst>
              <a:ext uri="{FF2B5EF4-FFF2-40B4-BE49-F238E27FC236}">
                <a16:creationId xmlns:a16="http://schemas.microsoft.com/office/drawing/2014/main" id="{BB1248AC-E0DB-8E44-5C40-F2FFB29E7B64}"/>
              </a:ext>
            </a:extLst>
          </p:cNvPr>
          <p:cNvSpPr/>
          <p:nvPr/>
        </p:nvSpPr>
        <p:spPr>
          <a:xfrm>
            <a:off x="5447071" y="1494503"/>
            <a:ext cx="235974" cy="32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1880D11-E115-CD50-DD88-D39F4C6A3B47}"/>
              </a:ext>
            </a:extLst>
          </p:cNvPr>
          <p:cNvSpPr/>
          <p:nvPr/>
        </p:nvSpPr>
        <p:spPr>
          <a:xfrm>
            <a:off x="3264310" y="1853382"/>
            <a:ext cx="4640826"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ENTER FATHER’S NAME</a:t>
            </a:r>
          </a:p>
        </p:txBody>
      </p:sp>
      <p:sp>
        <p:nvSpPr>
          <p:cNvPr id="6" name="Arrow: Down 5">
            <a:extLst>
              <a:ext uri="{FF2B5EF4-FFF2-40B4-BE49-F238E27FC236}">
                <a16:creationId xmlns:a16="http://schemas.microsoft.com/office/drawing/2014/main" id="{AE02ACA1-B3D8-3E42-EC3E-A1C820028605}"/>
              </a:ext>
            </a:extLst>
          </p:cNvPr>
          <p:cNvSpPr/>
          <p:nvPr/>
        </p:nvSpPr>
        <p:spPr>
          <a:xfrm>
            <a:off x="5442156" y="2290919"/>
            <a:ext cx="235974" cy="32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5BCEF20-9032-1583-BDC7-28555DF3663D}"/>
              </a:ext>
            </a:extLst>
          </p:cNvPr>
          <p:cNvSpPr/>
          <p:nvPr/>
        </p:nvSpPr>
        <p:spPr>
          <a:xfrm>
            <a:off x="3259394" y="2659630"/>
            <a:ext cx="4640826"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ENTER MOTHER’S NAME</a:t>
            </a:r>
          </a:p>
        </p:txBody>
      </p:sp>
      <p:sp>
        <p:nvSpPr>
          <p:cNvPr id="8" name="Rectangle 7">
            <a:extLst>
              <a:ext uri="{FF2B5EF4-FFF2-40B4-BE49-F238E27FC236}">
                <a16:creationId xmlns:a16="http://schemas.microsoft.com/office/drawing/2014/main" id="{1B508BEF-33B3-17DF-9E0F-1DD471FEDB44}"/>
              </a:ext>
            </a:extLst>
          </p:cNvPr>
          <p:cNvSpPr/>
          <p:nvPr/>
        </p:nvSpPr>
        <p:spPr>
          <a:xfrm>
            <a:off x="3259394" y="3465878"/>
            <a:ext cx="4640826"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ENTER YOUR ADDRESS</a:t>
            </a:r>
          </a:p>
        </p:txBody>
      </p:sp>
      <p:sp>
        <p:nvSpPr>
          <p:cNvPr id="9" name="Rectangle 8">
            <a:extLst>
              <a:ext uri="{FF2B5EF4-FFF2-40B4-BE49-F238E27FC236}">
                <a16:creationId xmlns:a16="http://schemas.microsoft.com/office/drawing/2014/main" id="{109A08BA-CFE1-E2FB-1F02-3C6CD9633C6C}"/>
              </a:ext>
            </a:extLst>
          </p:cNvPr>
          <p:cNvSpPr/>
          <p:nvPr/>
        </p:nvSpPr>
        <p:spPr>
          <a:xfrm>
            <a:off x="3259394" y="4291802"/>
            <a:ext cx="4640826"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ENTER YOUR PHONE NUMBER</a:t>
            </a:r>
          </a:p>
        </p:txBody>
      </p:sp>
      <p:sp>
        <p:nvSpPr>
          <p:cNvPr id="10" name="Arrow: Down 9">
            <a:extLst>
              <a:ext uri="{FF2B5EF4-FFF2-40B4-BE49-F238E27FC236}">
                <a16:creationId xmlns:a16="http://schemas.microsoft.com/office/drawing/2014/main" id="{B0252667-1776-AE36-1112-15F6630EC4A5}"/>
              </a:ext>
            </a:extLst>
          </p:cNvPr>
          <p:cNvSpPr/>
          <p:nvPr/>
        </p:nvSpPr>
        <p:spPr>
          <a:xfrm>
            <a:off x="5442157" y="3102084"/>
            <a:ext cx="235974" cy="32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448DC22E-409F-0B01-9523-7D3F97980DAB}"/>
              </a:ext>
            </a:extLst>
          </p:cNvPr>
          <p:cNvSpPr/>
          <p:nvPr/>
        </p:nvSpPr>
        <p:spPr>
          <a:xfrm>
            <a:off x="5456904" y="3913253"/>
            <a:ext cx="235974" cy="32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DEF5FB0-A07D-D33B-1812-47C2A3E81AD4}"/>
              </a:ext>
            </a:extLst>
          </p:cNvPr>
          <p:cNvSpPr/>
          <p:nvPr/>
        </p:nvSpPr>
        <p:spPr>
          <a:xfrm>
            <a:off x="3254478" y="5071057"/>
            <a:ext cx="4640826"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ACCOUNT TYPE (SAVINGS/CURRENT)</a:t>
            </a:r>
          </a:p>
        </p:txBody>
      </p:sp>
      <p:sp>
        <p:nvSpPr>
          <p:cNvPr id="13" name="Rectangle 12">
            <a:extLst>
              <a:ext uri="{FF2B5EF4-FFF2-40B4-BE49-F238E27FC236}">
                <a16:creationId xmlns:a16="http://schemas.microsoft.com/office/drawing/2014/main" id="{987E770B-549C-3256-7628-B97174523CF8}"/>
              </a:ext>
            </a:extLst>
          </p:cNvPr>
          <p:cNvSpPr/>
          <p:nvPr/>
        </p:nvSpPr>
        <p:spPr>
          <a:xfrm>
            <a:off x="3264310" y="5837938"/>
            <a:ext cx="4640826"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MARITAL STATUS (SINGLE/MARRIED)</a:t>
            </a:r>
          </a:p>
        </p:txBody>
      </p:sp>
      <p:sp>
        <p:nvSpPr>
          <p:cNvPr id="14" name="Arrow: Down 13">
            <a:extLst>
              <a:ext uri="{FF2B5EF4-FFF2-40B4-BE49-F238E27FC236}">
                <a16:creationId xmlns:a16="http://schemas.microsoft.com/office/drawing/2014/main" id="{D5A9F746-1334-2C4E-76DD-3E14BE5962DB}"/>
              </a:ext>
            </a:extLst>
          </p:cNvPr>
          <p:cNvSpPr/>
          <p:nvPr/>
        </p:nvSpPr>
        <p:spPr>
          <a:xfrm>
            <a:off x="5442156" y="4709655"/>
            <a:ext cx="235974" cy="32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D7E533C-C58A-58C8-D12D-A81DE889D629}"/>
              </a:ext>
            </a:extLst>
          </p:cNvPr>
          <p:cNvSpPr/>
          <p:nvPr/>
        </p:nvSpPr>
        <p:spPr>
          <a:xfrm>
            <a:off x="5407743" y="5501285"/>
            <a:ext cx="235974" cy="324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4290FBAC-2EF8-F679-3E31-50ACD8EBF815}"/>
              </a:ext>
            </a:extLst>
          </p:cNvPr>
          <p:cNvSpPr/>
          <p:nvPr/>
        </p:nvSpPr>
        <p:spPr>
          <a:xfrm>
            <a:off x="9345562" y="661220"/>
            <a:ext cx="226142" cy="5570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2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B8094341-AEEC-E3EB-1208-459FF355C4CB}"/>
              </a:ext>
            </a:extLst>
          </p:cNvPr>
          <p:cNvSpPr/>
          <p:nvPr/>
        </p:nvSpPr>
        <p:spPr>
          <a:xfrm>
            <a:off x="5565058" y="629265"/>
            <a:ext cx="235974" cy="294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17AB31-3DDD-BB6C-BA58-0E0389D4A7D9}"/>
              </a:ext>
            </a:extLst>
          </p:cNvPr>
          <p:cNvSpPr/>
          <p:nvPr/>
        </p:nvSpPr>
        <p:spPr>
          <a:xfrm>
            <a:off x="4188542" y="924232"/>
            <a:ext cx="3224980"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DATE OF BIRTH</a:t>
            </a:r>
          </a:p>
        </p:txBody>
      </p:sp>
      <p:sp>
        <p:nvSpPr>
          <p:cNvPr id="4" name="Arrow: Down 3">
            <a:extLst>
              <a:ext uri="{FF2B5EF4-FFF2-40B4-BE49-F238E27FC236}">
                <a16:creationId xmlns:a16="http://schemas.microsoft.com/office/drawing/2014/main" id="{DE3E94DC-DA58-9D61-474D-1BF1CD55DA6A}"/>
              </a:ext>
            </a:extLst>
          </p:cNvPr>
          <p:cNvSpPr/>
          <p:nvPr/>
        </p:nvSpPr>
        <p:spPr>
          <a:xfrm>
            <a:off x="5565058" y="1317522"/>
            <a:ext cx="235974" cy="294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46EDA51-7B6E-2A53-878F-C9DEBA64F3C1}"/>
              </a:ext>
            </a:extLst>
          </p:cNvPr>
          <p:cNvSpPr/>
          <p:nvPr/>
        </p:nvSpPr>
        <p:spPr>
          <a:xfrm>
            <a:off x="3790335" y="1646900"/>
            <a:ext cx="4021393"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ENTER YOUR AADHAR NUMBER</a:t>
            </a:r>
            <a:endParaRPr lang="en-US" dirty="0"/>
          </a:p>
        </p:txBody>
      </p:sp>
      <p:sp>
        <p:nvSpPr>
          <p:cNvPr id="6" name="Rectangle 5">
            <a:extLst>
              <a:ext uri="{FF2B5EF4-FFF2-40B4-BE49-F238E27FC236}">
                <a16:creationId xmlns:a16="http://schemas.microsoft.com/office/drawing/2014/main" id="{EEA87285-F7E2-2911-C33F-689CEB3CA894}"/>
              </a:ext>
            </a:extLst>
          </p:cNvPr>
          <p:cNvSpPr/>
          <p:nvPr/>
        </p:nvSpPr>
        <p:spPr>
          <a:xfrm>
            <a:off x="3790336" y="2354815"/>
            <a:ext cx="4021392"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YOUR PAN CARD NUMBER</a:t>
            </a:r>
          </a:p>
        </p:txBody>
      </p:sp>
      <p:sp>
        <p:nvSpPr>
          <p:cNvPr id="7" name="Arrow: Down 6">
            <a:extLst>
              <a:ext uri="{FF2B5EF4-FFF2-40B4-BE49-F238E27FC236}">
                <a16:creationId xmlns:a16="http://schemas.microsoft.com/office/drawing/2014/main" id="{D7ABF070-BA95-1CC1-A931-A801600D6255}"/>
              </a:ext>
            </a:extLst>
          </p:cNvPr>
          <p:cNvSpPr/>
          <p:nvPr/>
        </p:nvSpPr>
        <p:spPr>
          <a:xfrm>
            <a:off x="5565058" y="2040190"/>
            <a:ext cx="235974" cy="294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B16F4D64-24EF-4318-1DB9-5800F56D9031}"/>
              </a:ext>
            </a:extLst>
          </p:cNvPr>
          <p:cNvSpPr/>
          <p:nvPr/>
        </p:nvSpPr>
        <p:spPr>
          <a:xfrm>
            <a:off x="5599470" y="2745650"/>
            <a:ext cx="235974" cy="294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795FBC7D-7EB6-29B9-3C4A-5631D6983706}"/>
              </a:ext>
            </a:extLst>
          </p:cNvPr>
          <p:cNvSpPr/>
          <p:nvPr/>
        </p:nvSpPr>
        <p:spPr>
          <a:xfrm>
            <a:off x="5565057" y="3475678"/>
            <a:ext cx="235974" cy="294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B49EB-EF36-3FC3-813A-6E272ACE1A4E}"/>
              </a:ext>
            </a:extLst>
          </p:cNvPr>
          <p:cNvSpPr/>
          <p:nvPr/>
        </p:nvSpPr>
        <p:spPr>
          <a:xfrm>
            <a:off x="3790335" y="3790303"/>
            <a:ext cx="4021393"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PASSWORD</a:t>
            </a:r>
          </a:p>
        </p:txBody>
      </p:sp>
      <p:sp>
        <p:nvSpPr>
          <p:cNvPr id="11" name="Rectangle 10">
            <a:extLst>
              <a:ext uri="{FF2B5EF4-FFF2-40B4-BE49-F238E27FC236}">
                <a16:creationId xmlns:a16="http://schemas.microsoft.com/office/drawing/2014/main" id="{1624387A-AF36-10A8-8C3E-16FD0600034E}"/>
              </a:ext>
            </a:extLst>
          </p:cNvPr>
          <p:cNvSpPr/>
          <p:nvPr/>
        </p:nvSpPr>
        <p:spPr>
          <a:xfrm>
            <a:off x="3824748" y="3062730"/>
            <a:ext cx="4021393" cy="393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USERNAME </a:t>
            </a:r>
          </a:p>
        </p:txBody>
      </p:sp>
      <p:sp>
        <p:nvSpPr>
          <p:cNvPr id="12" name="Arrow: Down 11">
            <a:extLst>
              <a:ext uri="{FF2B5EF4-FFF2-40B4-BE49-F238E27FC236}">
                <a16:creationId xmlns:a16="http://schemas.microsoft.com/office/drawing/2014/main" id="{0A603E1D-1BBA-F4FB-3DDD-F6A4F253FBDE}"/>
              </a:ext>
            </a:extLst>
          </p:cNvPr>
          <p:cNvSpPr/>
          <p:nvPr/>
        </p:nvSpPr>
        <p:spPr>
          <a:xfrm>
            <a:off x="5564049" y="4222909"/>
            <a:ext cx="236981" cy="567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37A4A0E6-5433-AECE-52F0-A9C91159ED9C}"/>
              </a:ext>
            </a:extLst>
          </p:cNvPr>
          <p:cNvSpPr/>
          <p:nvPr/>
        </p:nvSpPr>
        <p:spPr>
          <a:xfrm>
            <a:off x="9353268" y="629265"/>
            <a:ext cx="154526" cy="39230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74591A7-39F0-0951-8158-A76C07AC1A01}"/>
              </a:ext>
            </a:extLst>
          </p:cNvPr>
          <p:cNvSpPr/>
          <p:nvPr/>
        </p:nvSpPr>
        <p:spPr>
          <a:xfrm rot="10800000">
            <a:off x="5801028" y="4478558"/>
            <a:ext cx="3706765" cy="162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a:extLst>
              <a:ext uri="{FF2B5EF4-FFF2-40B4-BE49-F238E27FC236}">
                <a16:creationId xmlns:a16="http://schemas.microsoft.com/office/drawing/2014/main" id="{82FBB410-0ED0-85FF-8399-A1ABB7C36EAB}"/>
              </a:ext>
            </a:extLst>
          </p:cNvPr>
          <p:cNvSpPr/>
          <p:nvPr/>
        </p:nvSpPr>
        <p:spPr>
          <a:xfrm>
            <a:off x="831497" y="4790730"/>
            <a:ext cx="10382864" cy="1438005"/>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CREATED PASSWORD=LOGIN PASSWORD</a:t>
            </a:r>
          </a:p>
        </p:txBody>
      </p:sp>
    </p:spTree>
    <p:extLst>
      <p:ext uri="{BB962C8B-B14F-4D97-AF65-F5344CB8AC3E}">
        <p14:creationId xmlns:p14="http://schemas.microsoft.com/office/powerpoint/2010/main" val="2667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474A09A3-D2FA-50D7-41E3-9268A2B2A207}"/>
              </a:ext>
            </a:extLst>
          </p:cNvPr>
          <p:cNvSpPr/>
          <p:nvPr/>
        </p:nvSpPr>
        <p:spPr>
          <a:xfrm>
            <a:off x="5621482" y="633845"/>
            <a:ext cx="238991" cy="369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80E261A-126D-312D-02DC-F9557413E85A}"/>
              </a:ext>
            </a:extLst>
          </p:cNvPr>
          <p:cNvSpPr/>
          <p:nvPr/>
        </p:nvSpPr>
        <p:spPr>
          <a:xfrm>
            <a:off x="4218709" y="1002890"/>
            <a:ext cx="3460173" cy="369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YOUR CHOICE</a:t>
            </a:r>
          </a:p>
        </p:txBody>
      </p:sp>
      <p:sp>
        <p:nvSpPr>
          <p:cNvPr id="4" name="Arrow: Down 3">
            <a:extLst>
              <a:ext uri="{FF2B5EF4-FFF2-40B4-BE49-F238E27FC236}">
                <a16:creationId xmlns:a16="http://schemas.microsoft.com/office/drawing/2014/main" id="{F4C666D9-6B91-22F4-B0E8-040A03140594}"/>
              </a:ext>
            </a:extLst>
          </p:cNvPr>
          <p:cNvSpPr/>
          <p:nvPr/>
        </p:nvSpPr>
        <p:spPr>
          <a:xfrm>
            <a:off x="5621482" y="1371935"/>
            <a:ext cx="238991" cy="369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8C3C56A-0B88-12A6-32F1-B46B52B5A4B9}"/>
              </a:ext>
            </a:extLst>
          </p:cNvPr>
          <p:cNvCxnSpPr/>
          <p:nvPr/>
        </p:nvCxnSpPr>
        <p:spPr>
          <a:xfrm>
            <a:off x="1747404" y="1740980"/>
            <a:ext cx="869719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Arrow: Down 6">
            <a:extLst>
              <a:ext uri="{FF2B5EF4-FFF2-40B4-BE49-F238E27FC236}">
                <a16:creationId xmlns:a16="http://schemas.microsoft.com/office/drawing/2014/main" id="{88D9FDA1-6D68-9298-6412-EC58EDEF6139}"/>
              </a:ext>
            </a:extLst>
          </p:cNvPr>
          <p:cNvSpPr/>
          <p:nvPr/>
        </p:nvSpPr>
        <p:spPr>
          <a:xfrm>
            <a:off x="1585954" y="1740980"/>
            <a:ext cx="238991" cy="369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264A61E-00F1-44A1-15FC-24F75472A959}"/>
              </a:ext>
            </a:extLst>
          </p:cNvPr>
          <p:cNvSpPr/>
          <p:nvPr/>
        </p:nvSpPr>
        <p:spPr>
          <a:xfrm>
            <a:off x="3799943" y="1752935"/>
            <a:ext cx="238991" cy="369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2E33BFBC-CAEA-302E-73EC-4AC374E3ACC5}"/>
              </a:ext>
            </a:extLst>
          </p:cNvPr>
          <p:cNvSpPr/>
          <p:nvPr/>
        </p:nvSpPr>
        <p:spPr>
          <a:xfrm>
            <a:off x="6278512" y="1752935"/>
            <a:ext cx="238991" cy="369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Down 9">
            <a:extLst>
              <a:ext uri="{FF2B5EF4-FFF2-40B4-BE49-F238E27FC236}">
                <a16:creationId xmlns:a16="http://schemas.microsoft.com/office/drawing/2014/main" id="{D567EDCC-E6AD-688D-81B0-3F1930F81DE5}"/>
              </a:ext>
            </a:extLst>
          </p:cNvPr>
          <p:cNvSpPr/>
          <p:nvPr/>
        </p:nvSpPr>
        <p:spPr>
          <a:xfrm>
            <a:off x="8373004" y="1752935"/>
            <a:ext cx="238991" cy="369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3E9C2D18-5F3B-34EC-24D1-18BC6F8236FB}"/>
              </a:ext>
            </a:extLst>
          </p:cNvPr>
          <p:cNvSpPr/>
          <p:nvPr/>
        </p:nvSpPr>
        <p:spPr>
          <a:xfrm>
            <a:off x="10361859" y="1753605"/>
            <a:ext cx="238991" cy="369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D198B26E-EFC6-7757-1219-DC9759518B65}"/>
              </a:ext>
            </a:extLst>
          </p:cNvPr>
          <p:cNvSpPr/>
          <p:nvPr/>
        </p:nvSpPr>
        <p:spPr>
          <a:xfrm>
            <a:off x="5502823" y="2151144"/>
            <a:ext cx="1790365" cy="87685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CHECK BALANCE</a:t>
            </a:r>
          </a:p>
        </p:txBody>
      </p:sp>
      <p:sp>
        <p:nvSpPr>
          <p:cNvPr id="13" name="Diamond 12">
            <a:extLst>
              <a:ext uri="{FF2B5EF4-FFF2-40B4-BE49-F238E27FC236}">
                <a16:creationId xmlns:a16="http://schemas.microsoft.com/office/drawing/2014/main" id="{135ECE1C-448C-F0C6-2A66-EE8487E4BD06}"/>
              </a:ext>
            </a:extLst>
          </p:cNvPr>
          <p:cNvSpPr/>
          <p:nvPr/>
        </p:nvSpPr>
        <p:spPr>
          <a:xfrm>
            <a:off x="2861912" y="2133934"/>
            <a:ext cx="2115051" cy="87685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WITHDRAWAL</a:t>
            </a:r>
          </a:p>
        </p:txBody>
      </p:sp>
      <p:sp>
        <p:nvSpPr>
          <p:cNvPr id="14" name="Diamond 13">
            <a:extLst>
              <a:ext uri="{FF2B5EF4-FFF2-40B4-BE49-F238E27FC236}">
                <a16:creationId xmlns:a16="http://schemas.microsoft.com/office/drawing/2014/main" id="{CA17D637-8E7B-320F-2B41-D82A93DD5CD1}"/>
              </a:ext>
            </a:extLst>
          </p:cNvPr>
          <p:cNvSpPr/>
          <p:nvPr/>
        </p:nvSpPr>
        <p:spPr>
          <a:xfrm>
            <a:off x="810266" y="2141978"/>
            <a:ext cx="1790365" cy="87685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DEPOSIT</a:t>
            </a:r>
          </a:p>
        </p:txBody>
      </p:sp>
      <p:sp>
        <p:nvSpPr>
          <p:cNvPr id="15" name="Diamond 14">
            <a:extLst>
              <a:ext uri="{FF2B5EF4-FFF2-40B4-BE49-F238E27FC236}">
                <a16:creationId xmlns:a16="http://schemas.microsoft.com/office/drawing/2014/main" id="{D75D5A90-7DC7-E309-AD73-3AE652CFED34}"/>
              </a:ext>
            </a:extLst>
          </p:cNvPr>
          <p:cNvSpPr/>
          <p:nvPr/>
        </p:nvSpPr>
        <p:spPr>
          <a:xfrm>
            <a:off x="9586171" y="2142648"/>
            <a:ext cx="1790365" cy="86814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EXIT</a:t>
            </a:r>
          </a:p>
        </p:txBody>
      </p:sp>
      <p:sp>
        <p:nvSpPr>
          <p:cNvPr id="16" name="Diamond 15">
            <a:extLst>
              <a:ext uri="{FF2B5EF4-FFF2-40B4-BE49-F238E27FC236}">
                <a16:creationId xmlns:a16="http://schemas.microsoft.com/office/drawing/2014/main" id="{15F29D03-B7F5-C677-C95B-A57C651F5A7C}"/>
              </a:ext>
            </a:extLst>
          </p:cNvPr>
          <p:cNvSpPr/>
          <p:nvPr/>
        </p:nvSpPr>
        <p:spPr>
          <a:xfrm>
            <a:off x="7597316" y="2141978"/>
            <a:ext cx="1790365" cy="87685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TRANSFER MONEY</a:t>
            </a:r>
          </a:p>
        </p:txBody>
      </p:sp>
      <p:sp>
        <p:nvSpPr>
          <p:cNvPr id="17" name="Arrow: Down 16">
            <a:extLst>
              <a:ext uri="{FF2B5EF4-FFF2-40B4-BE49-F238E27FC236}">
                <a16:creationId xmlns:a16="http://schemas.microsoft.com/office/drawing/2014/main" id="{B9A63C18-7D05-0803-174D-138CAD71009E}"/>
              </a:ext>
            </a:extLst>
          </p:cNvPr>
          <p:cNvSpPr/>
          <p:nvPr/>
        </p:nvSpPr>
        <p:spPr>
          <a:xfrm>
            <a:off x="1645701" y="3018837"/>
            <a:ext cx="119494" cy="40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56A55A1-99A9-ACA8-62B7-B22C7BF2C286}"/>
              </a:ext>
            </a:extLst>
          </p:cNvPr>
          <p:cNvSpPr txBox="1"/>
          <p:nvPr/>
        </p:nvSpPr>
        <p:spPr>
          <a:xfrm>
            <a:off x="1765195" y="3068729"/>
            <a:ext cx="775685" cy="369332"/>
          </a:xfrm>
          <a:prstGeom prst="rect">
            <a:avLst/>
          </a:prstGeom>
          <a:noFill/>
        </p:spPr>
        <p:txBody>
          <a:bodyPr wrap="square" rtlCol="0">
            <a:spAutoFit/>
          </a:bodyPr>
          <a:lstStyle/>
          <a:p>
            <a:r>
              <a:rPr lang="en-US" dirty="0"/>
              <a:t>YES</a:t>
            </a:r>
          </a:p>
        </p:txBody>
      </p:sp>
      <p:sp>
        <p:nvSpPr>
          <p:cNvPr id="20" name="Arrow: Down 19">
            <a:extLst>
              <a:ext uri="{FF2B5EF4-FFF2-40B4-BE49-F238E27FC236}">
                <a16:creationId xmlns:a16="http://schemas.microsoft.com/office/drawing/2014/main" id="{3DE64067-A209-7561-644A-5502F1121820}"/>
              </a:ext>
            </a:extLst>
          </p:cNvPr>
          <p:cNvSpPr/>
          <p:nvPr/>
        </p:nvSpPr>
        <p:spPr>
          <a:xfrm>
            <a:off x="10428643" y="3010789"/>
            <a:ext cx="158585" cy="3232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B8E4BD08-80C5-D199-BF0C-82E8A71E98E0}"/>
              </a:ext>
            </a:extLst>
          </p:cNvPr>
          <p:cNvSpPr/>
          <p:nvPr/>
        </p:nvSpPr>
        <p:spPr>
          <a:xfrm>
            <a:off x="8432751" y="2999905"/>
            <a:ext cx="119494" cy="40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DF123F78-1E3A-C2CD-4751-398DAEFC05D5}"/>
              </a:ext>
            </a:extLst>
          </p:cNvPr>
          <p:cNvSpPr/>
          <p:nvPr/>
        </p:nvSpPr>
        <p:spPr>
          <a:xfrm>
            <a:off x="6338259" y="3028670"/>
            <a:ext cx="119494" cy="40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C6229F70-E95A-A41B-9AFC-66EB67752DC2}"/>
              </a:ext>
            </a:extLst>
          </p:cNvPr>
          <p:cNvSpPr/>
          <p:nvPr/>
        </p:nvSpPr>
        <p:spPr>
          <a:xfrm>
            <a:off x="3859690" y="3028003"/>
            <a:ext cx="119494" cy="40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A976FB0-4781-9986-796B-9EAABE28E041}"/>
              </a:ext>
            </a:extLst>
          </p:cNvPr>
          <p:cNvSpPr txBox="1"/>
          <p:nvPr/>
        </p:nvSpPr>
        <p:spPr>
          <a:xfrm>
            <a:off x="3965321" y="3010789"/>
            <a:ext cx="775685" cy="646331"/>
          </a:xfrm>
          <a:prstGeom prst="rect">
            <a:avLst/>
          </a:prstGeom>
          <a:noFill/>
        </p:spPr>
        <p:txBody>
          <a:bodyPr wrap="square" rtlCol="0">
            <a:spAutoFit/>
          </a:bodyPr>
          <a:lstStyle/>
          <a:p>
            <a:r>
              <a:rPr lang="en-US" dirty="0"/>
              <a:t>YES</a:t>
            </a:r>
          </a:p>
          <a:p>
            <a:endParaRPr lang="en-US" dirty="0"/>
          </a:p>
        </p:txBody>
      </p:sp>
      <p:sp>
        <p:nvSpPr>
          <p:cNvPr id="25" name="TextBox 24">
            <a:extLst>
              <a:ext uri="{FF2B5EF4-FFF2-40B4-BE49-F238E27FC236}">
                <a16:creationId xmlns:a16="http://schemas.microsoft.com/office/drawing/2014/main" id="{84EEC2D4-E190-01EA-4F24-778A73F4354F}"/>
              </a:ext>
            </a:extLst>
          </p:cNvPr>
          <p:cNvSpPr txBox="1"/>
          <p:nvPr/>
        </p:nvSpPr>
        <p:spPr>
          <a:xfrm>
            <a:off x="6439244" y="3010788"/>
            <a:ext cx="736836" cy="646331"/>
          </a:xfrm>
          <a:prstGeom prst="rect">
            <a:avLst/>
          </a:prstGeom>
          <a:noFill/>
        </p:spPr>
        <p:txBody>
          <a:bodyPr wrap="square" rtlCol="0">
            <a:spAutoFit/>
          </a:bodyPr>
          <a:lstStyle/>
          <a:p>
            <a:r>
              <a:rPr lang="en-US" dirty="0"/>
              <a:t>YES</a:t>
            </a:r>
          </a:p>
          <a:p>
            <a:endParaRPr lang="en-US" dirty="0"/>
          </a:p>
        </p:txBody>
      </p:sp>
      <p:sp>
        <p:nvSpPr>
          <p:cNvPr id="26" name="TextBox 25">
            <a:extLst>
              <a:ext uri="{FF2B5EF4-FFF2-40B4-BE49-F238E27FC236}">
                <a16:creationId xmlns:a16="http://schemas.microsoft.com/office/drawing/2014/main" id="{FBB4D53D-01E8-EABC-3CA9-98B860B5BD00}"/>
              </a:ext>
            </a:extLst>
          </p:cNvPr>
          <p:cNvSpPr txBox="1"/>
          <p:nvPr/>
        </p:nvSpPr>
        <p:spPr>
          <a:xfrm>
            <a:off x="8575082" y="2998824"/>
            <a:ext cx="782723" cy="646331"/>
          </a:xfrm>
          <a:prstGeom prst="rect">
            <a:avLst/>
          </a:prstGeom>
          <a:noFill/>
        </p:spPr>
        <p:txBody>
          <a:bodyPr wrap="square" rtlCol="0">
            <a:spAutoFit/>
          </a:bodyPr>
          <a:lstStyle/>
          <a:p>
            <a:r>
              <a:rPr lang="en-US" dirty="0"/>
              <a:t>YES</a:t>
            </a:r>
          </a:p>
          <a:p>
            <a:endParaRPr lang="en-US" dirty="0"/>
          </a:p>
        </p:txBody>
      </p:sp>
      <p:sp>
        <p:nvSpPr>
          <p:cNvPr id="27" name="TextBox 26">
            <a:extLst>
              <a:ext uri="{FF2B5EF4-FFF2-40B4-BE49-F238E27FC236}">
                <a16:creationId xmlns:a16="http://schemas.microsoft.com/office/drawing/2014/main" id="{D3BBA7A9-36BA-D394-7CEE-0066458028F5}"/>
              </a:ext>
            </a:extLst>
          </p:cNvPr>
          <p:cNvSpPr txBox="1"/>
          <p:nvPr/>
        </p:nvSpPr>
        <p:spPr>
          <a:xfrm>
            <a:off x="10516255" y="2961509"/>
            <a:ext cx="789761" cy="646331"/>
          </a:xfrm>
          <a:prstGeom prst="rect">
            <a:avLst/>
          </a:prstGeom>
          <a:noFill/>
        </p:spPr>
        <p:txBody>
          <a:bodyPr wrap="square" rtlCol="0">
            <a:spAutoFit/>
          </a:bodyPr>
          <a:lstStyle/>
          <a:p>
            <a:r>
              <a:rPr lang="en-US" dirty="0"/>
              <a:t>YES</a:t>
            </a:r>
          </a:p>
          <a:p>
            <a:endParaRPr lang="en-US" dirty="0"/>
          </a:p>
        </p:txBody>
      </p:sp>
      <p:sp>
        <p:nvSpPr>
          <p:cNvPr id="28" name="Parallelogram 27">
            <a:extLst>
              <a:ext uri="{FF2B5EF4-FFF2-40B4-BE49-F238E27FC236}">
                <a16:creationId xmlns:a16="http://schemas.microsoft.com/office/drawing/2014/main" id="{B491ACB8-1056-C138-F75D-C7438F3E17CA}"/>
              </a:ext>
            </a:extLst>
          </p:cNvPr>
          <p:cNvSpPr/>
          <p:nvPr/>
        </p:nvSpPr>
        <p:spPr>
          <a:xfrm>
            <a:off x="810266" y="3428999"/>
            <a:ext cx="2287602" cy="24826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ENTER DEPOSIT AMOUNT</a:t>
            </a:r>
          </a:p>
        </p:txBody>
      </p:sp>
      <p:sp>
        <p:nvSpPr>
          <p:cNvPr id="29" name="Parallelogram 28">
            <a:extLst>
              <a:ext uri="{FF2B5EF4-FFF2-40B4-BE49-F238E27FC236}">
                <a16:creationId xmlns:a16="http://schemas.microsoft.com/office/drawing/2014/main" id="{FE92309E-BADE-2101-C417-236062A29813}"/>
              </a:ext>
            </a:extLst>
          </p:cNvPr>
          <p:cNvSpPr/>
          <p:nvPr/>
        </p:nvSpPr>
        <p:spPr>
          <a:xfrm>
            <a:off x="3120705" y="3443751"/>
            <a:ext cx="2287602" cy="400996"/>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a:t>ENTER WITHDRAWAL AMOUNT</a:t>
            </a:r>
            <a:endParaRPr lang="en-US" sz="1000" dirty="0"/>
          </a:p>
        </p:txBody>
      </p:sp>
      <p:sp>
        <p:nvSpPr>
          <p:cNvPr id="31" name="Parallelogram 30">
            <a:extLst>
              <a:ext uri="{FF2B5EF4-FFF2-40B4-BE49-F238E27FC236}">
                <a16:creationId xmlns:a16="http://schemas.microsoft.com/office/drawing/2014/main" id="{6996A8BA-7B1F-FBBE-73C9-92A6655CE87B}"/>
              </a:ext>
            </a:extLst>
          </p:cNvPr>
          <p:cNvSpPr/>
          <p:nvPr/>
        </p:nvSpPr>
        <p:spPr>
          <a:xfrm>
            <a:off x="7229202" y="5001083"/>
            <a:ext cx="2287602" cy="24826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TO (account number)</a:t>
            </a:r>
          </a:p>
        </p:txBody>
      </p:sp>
      <p:sp>
        <p:nvSpPr>
          <p:cNvPr id="32" name="Parallelogram 31">
            <a:extLst>
              <a:ext uri="{FF2B5EF4-FFF2-40B4-BE49-F238E27FC236}">
                <a16:creationId xmlns:a16="http://schemas.microsoft.com/office/drawing/2014/main" id="{413E9F01-6F6C-3D2D-C712-311382ADE205}"/>
              </a:ext>
            </a:extLst>
          </p:cNvPr>
          <p:cNvSpPr/>
          <p:nvPr/>
        </p:nvSpPr>
        <p:spPr>
          <a:xfrm>
            <a:off x="7298569" y="4502001"/>
            <a:ext cx="2287602" cy="24826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TO (username)</a:t>
            </a:r>
          </a:p>
        </p:txBody>
      </p:sp>
      <p:sp>
        <p:nvSpPr>
          <p:cNvPr id="33" name="Parallelogram 32">
            <a:extLst>
              <a:ext uri="{FF2B5EF4-FFF2-40B4-BE49-F238E27FC236}">
                <a16:creationId xmlns:a16="http://schemas.microsoft.com/office/drawing/2014/main" id="{A4267DE6-0545-0F79-42D0-27300618F5C7}"/>
              </a:ext>
            </a:extLst>
          </p:cNvPr>
          <p:cNvSpPr/>
          <p:nvPr/>
        </p:nvSpPr>
        <p:spPr>
          <a:xfrm>
            <a:off x="7288950" y="3952477"/>
            <a:ext cx="2287602" cy="24826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FROM (account number)</a:t>
            </a:r>
          </a:p>
        </p:txBody>
      </p:sp>
      <p:sp>
        <p:nvSpPr>
          <p:cNvPr id="34" name="Parallelogram 33">
            <a:extLst>
              <a:ext uri="{FF2B5EF4-FFF2-40B4-BE49-F238E27FC236}">
                <a16:creationId xmlns:a16="http://schemas.microsoft.com/office/drawing/2014/main" id="{01C53487-421C-89A1-D7B2-BD5841388E91}"/>
              </a:ext>
            </a:extLst>
          </p:cNvPr>
          <p:cNvSpPr/>
          <p:nvPr/>
        </p:nvSpPr>
        <p:spPr>
          <a:xfrm>
            <a:off x="7293188" y="3423591"/>
            <a:ext cx="2287602" cy="24826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FROM (username)</a:t>
            </a:r>
          </a:p>
        </p:txBody>
      </p:sp>
      <p:sp>
        <p:nvSpPr>
          <p:cNvPr id="35" name="Arrow: Down 34">
            <a:extLst>
              <a:ext uri="{FF2B5EF4-FFF2-40B4-BE49-F238E27FC236}">
                <a16:creationId xmlns:a16="http://schemas.microsoft.com/office/drawing/2014/main" id="{3E8933D8-E6A6-4851-18D9-84D45FD38E69}"/>
              </a:ext>
            </a:extLst>
          </p:cNvPr>
          <p:cNvSpPr/>
          <p:nvPr/>
        </p:nvSpPr>
        <p:spPr>
          <a:xfrm>
            <a:off x="8373004" y="3671856"/>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C8FFF04E-C963-6D8D-E636-E248B94AFBEA}"/>
              </a:ext>
            </a:extLst>
          </p:cNvPr>
          <p:cNvSpPr/>
          <p:nvPr/>
        </p:nvSpPr>
        <p:spPr>
          <a:xfrm>
            <a:off x="8373004" y="4222373"/>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37">
            <a:extLst>
              <a:ext uri="{FF2B5EF4-FFF2-40B4-BE49-F238E27FC236}">
                <a16:creationId xmlns:a16="http://schemas.microsoft.com/office/drawing/2014/main" id="{CC291267-3BDF-FC91-0E72-DD4729C0D5BF}"/>
              </a:ext>
            </a:extLst>
          </p:cNvPr>
          <p:cNvSpPr/>
          <p:nvPr/>
        </p:nvSpPr>
        <p:spPr>
          <a:xfrm>
            <a:off x="7176080" y="5549381"/>
            <a:ext cx="2287602" cy="24826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ENTER AMOUNT</a:t>
            </a:r>
          </a:p>
        </p:txBody>
      </p:sp>
      <p:sp>
        <p:nvSpPr>
          <p:cNvPr id="39" name="Arrow: Down 38">
            <a:extLst>
              <a:ext uri="{FF2B5EF4-FFF2-40B4-BE49-F238E27FC236}">
                <a16:creationId xmlns:a16="http://schemas.microsoft.com/office/drawing/2014/main" id="{CBD59094-574B-CCB2-CA1F-CDBA05BB4B41}"/>
              </a:ext>
            </a:extLst>
          </p:cNvPr>
          <p:cNvSpPr/>
          <p:nvPr/>
        </p:nvSpPr>
        <p:spPr>
          <a:xfrm>
            <a:off x="8343130" y="5269753"/>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A5F5DE41-4399-7EC2-9A66-964E9F0B75D8}"/>
              </a:ext>
            </a:extLst>
          </p:cNvPr>
          <p:cNvSpPr/>
          <p:nvPr/>
        </p:nvSpPr>
        <p:spPr>
          <a:xfrm>
            <a:off x="8352749" y="4746755"/>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C84BABC5-DD96-35C5-3410-27DE6533C8FB}"/>
              </a:ext>
            </a:extLst>
          </p:cNvPr>
          <p:cNvSpPr/>
          <p:nvPr/>
        </p:nvSpPr>
        <p:spPr>
          <a:xfrm>
            <a:off x="8373004" y="4223665"/>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1A999216-EAFD-F164-F259-08363CA538D4}"/>
              </a:ext>
            </a:extLst>
          </p:cNvPr>
          <p:cNvSpPr/>
          <p:nvPr/>
        </p:nvSpPr>
        <p:spPr>
          <a:xfrm>
            <a:off x="1615827" y="3687956"/>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F4B6F575-08AC-E7ED-01CF-A31E5B952A87}"/>
              </a:ext>
            </a:extLst>
          </p:cNvPr>
          <p:cNvSpPr/>
          <p:nvPr/>
        </p:nvSpPr>
        <p:spPr>
          <a:xfrm>
            <a:off x="4301568" y="3869231"/>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5C9D0B3-1A34-FE21-65F9-6C471AABA3B6}"/>
              </a:ext>
            </a:extLst>
          </p:cNvPr>
          <p:cNvSpPr/>
          <p:nvPr/>
        </p:nvSpPr>
        <p:spPr>
          <a:xfrm>
            <a:off x="810266" y="3981875"/>
            <a:ext cx="2051646" cy="264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Curr</a:t>
            </a:r>
            <a:r>
              <a:rPr lang="en-US" sz="1200" dirty="0"/>
              <a:t> </a:t>
            </a:r>
            <a:r>
              <a:rPr lang="en-US" sz="1200" dirty="0" err="1"/>
              <a:t>bal</a:t>
            </a:r>
            <a:r>
              <a:rPr lang="en-US" sz="1200" dirty="0"/>
              <a:t>=</a:t>
            </a:r>
            <a:r>
              <a:rPr lang="en-US" sz="1200" dirty="0" err="1"/>
              <a:t>Curr</a:t>
            </a:r>
            <a:r>
              <a:rPr lang="en-US" sz="1200" dirty="0"/>
              <a:t> </a:t>
            </a:r>
            <a:r>
              <a:rPr lang="en-US" sz="1200" dirty="0" err="1"/>
              <a:t>bal</a:t>
            </a:r>
            <a:r>
              <a:rPr lang="en-US" sz="1200" dirty="0"/>
              <a:t> + Dep amt</a:t>
            </a:r>
          </a:p>
        </p:txBody>
      </p:sp>
      <p:sp>
        <p:nvSpPr>
          <p:cNvPr id="46" name="Diamond 45">
            <a:extLst>
              <a:ext uri="{FF2B5EF4-FFF2-40B4-BE49-F238E27FC236}">
                <a16:creationId xmlns:a16="http://schemas.microsoft.com/office/drawing/2014/main" id="{A09D44C1-74FD-52DC-3EFA-63B97006522C}"/>
              </a:ext>
            </a:extLst>
          </p:cNvPr>
          <p:cNvSpPr/>
          <p:nvPr/>
        </p:nvSpPr>
        <p:spPr>
          <a:xfrm>
            <a:off x="2939845" y="4125479"/>
            <a:ext cx="2902688" cy="683295"/>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WITHDRAWAL AMT&gt;CURRENT BALANCE</a:t>
            </a:r>
          </a:p>
        </p:txBody>
      </p:sp>
      <p:sp>
        <p:nvSpPr>
          <p:cNvPr id="47" name="Arrow: Down 46">
            <a:extLst>
              <a:ext uri="{FF2B5EF4-FFF2-40B4-BE49-F238E27FC236}">
                <a16:creationId xmlns:a16="http://schemas.microsoft.com/office/drawing/2014/main" id="{E38BADF2-76B3-D0EA-80C5-B9DFD2F59DDA}"/>
              </a:ext>
            </a:extLst>
          </p:cNvPr>
          <p:cNvSpPr/>
          <p:nvPr/>
        </p:nvSpPr>
        <p:spPr>
          <a:xfrm>
            <a:off x="4327639" y="4865063"/>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07E66772-B3BD-F529-A81C-4CC1F8F57E7F}"/>
              </a:ext>
            </a:extLst>
          </p:cNvPr>
          <p:cNvSpPr txBox="1"/>
          <p:nvPr/>
        </p:nvSpPr>
        <p:spPr>
          <a:xfrm>
            <a:off x="4445997" y="4786651"/>
            <a:ext cx="1175485" cy="646331"/>
          </a:xfrm>
          <a:prstGeom prst="rect">
            <a:avLst/>
          </a:prstGeom>
          <a:noFill/>
        </p:spPr>
        <p:txBody>
          <a:bodyPr wrap="square" rtlCol="0">
            <a:spAutoFit/>
          </a:bodyPr>
          <a:lstStyle/>
          <a:p>
            <a:r>
              <a:rPr lang="en-US" dirty="0"/>
              <a:t>YES</a:t>
            </a:r>
          </a:p>
          <a:p>
            <a:endParaRPr lang="en-US" dirty="0"/>
          </a:p>
        </p:txBody>
      </p:sp>
      <p:sp>
        <p:nvSpPr>
          <p:cNvPr id="49" name="Rectangle 48">
            <a:extLst>
              <a:ext uri="{FF2B5EF4-FFF2-40B4-BE49-F238E27FC236}">
                <a16:creationId xmlns:a16="http://schemas.microsoft.com/office/drawing/2014/main" id="{14081B01-3B0A-A6D3-A9F1-AE089E17925B}"/>
              </a:ext>
            </a:extLst>
          </p:cNvPr>
          <p:cNvSpPr/>
          <p:nvPr/>
        </p:nvSpPr>
        <p:spPr>
          <a:xfrm>
            <a:off x="5597567" y="3440567"/>
            <a:ext cx="1520312" cy="354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PRINT BALANCE</a:t>
            </a:r>
          </a:p>
        </p:txBody>
      </p:sp>
      <p:sp>
        <p:nvSpPr>
          <p:cNvPr id="50" name="Rectangle 49">
            <a:extLst>
              <a:ext uri="{FF2B5EF4-FFF2-40B4-BE49-F238E27FC236}">
                <a16:creationId xmlns:a16="http://schemas.microsoft.com/office/drawing/2014/main" id="{33EC3516-CF92-E342-372F-18E248FE2A81}"/>
              </a:ext>
            </a:extLst>
          </p:cNvPr>
          <p:cNvSpPr/>
          <p:nvPr/>
        </p:nvSpPr>
        <p:spPr>
          <a:xfrm>
            <a:off x="2925317" y="5166106"/>
            <a:ext cx="2051646" cy="354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PRINT INSUFFICIENT BALANCE</a:t>
            </a:r>
          </a:p>
        </p:txBody>
      </p:sp>
      <p:sp>
        <p:nvSpPr>
          <p:cNvPr id="51" name="Arrow: Right 50">
            <a:extLst>
              <a:ext uri="{FF2B5EF4-FFF2-40B4-BE49-F238E27FC236}">
                <a16:creationId xmlns:a16="http://schemas.microsoft.com/office/drawing/2014/main" id="{B89D34A6-BFFA-D782-F302-AF07F3D6C876}"/>
              </a:ext>
            </a:extLst>
          </p:cNvPr>
          <p:cNvSpPr/>
          <p:nvPr/>
        </p:nvSpPr>
        <p:spPr>
          <a:xfrm>
            <a:off x="5875379" y="4444266"/>
            <a:ext cx="33385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254EB91-C501-3541-9D10-2F7748AFD56F}"/>
              </a:ext>
            </a:extLst>
          </p:cNvPr>
          <p:cNvSpPr txBox="1"/>
          <p:nvPr/>
        </p:nvSpPr>
        <p:spPr>
          <a:xfrm>
            <a:off x="5745401" y="4147431"/>
            <a:ext cx="984288" cy="369332"/>
          </a:xfrm>
          <a:prstGeom prst="rect">
            <a:avLst/>
          </a:prstGeom>
          <a:noFill/>
        </p:spPr>
        <p:txBody>
          <a:bodyPr wrap="square" rtlCol="0">
            <a:spAutoFit/>
          </a:bodyPr>
          <a:lstStyle/>
          <a:p>
            <a:r>
              <a:rPr lang="en-US" dirty="0"/>
              <a:t>NO</a:t>
            </a:r>
          </a:p>
        </p:txBody>
      </p:sp>
      <p:sp>
        <p:nvSpPr>
          <p:cNvPr id="53" name="Arrow: Down 52">
            <a:extLst>
              <a:ext uri="{FF2B5EF4-FFF2-40B4-BE49-F238E27FC236}">
                <a16:creationId xmlns:a16="http://schemas.microsoft.com/office/drawing/2014/main" id="{321261E7-D2D8-0E83-9449-C7B60654C79B}"/>
              </a:ext>
            </a:extLst>
          </p:cNvPr>
          <p:cNvSpPr/>
          <p:nvPr/>
        </p:nvSpPr>
        <p:spPr>
          <a:xfrm>
            <a:off x="6163510" y="4444265"/>
            <a:ext cx="115002" cy="710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50E441A-06D6-93B8-913F-1D3BFCE5B7BB}"/>
              </a:ext>
            </a:extLst>
          </p:cNvPr>
          <p:cNvSpPr/>
          <p:nvPr/>
        </p:nvSpPr>
        <p:spPr>
          <a:xfrm>
            <a:off x="5335843" y="5155041"/>
            <a:ext cx="1520312" cy="354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PRINT BALANCE</a:t>
            </a:r>
          </a:p>
        </p:txBody>
      </p:sp>
      <p:sp>
        <p:nvSpPr>
          <p:cNvPr id="55" name="Rectangle 54">
            <a:extLst>
              <a:ext uri="{FF2B5EF4-FFF2-40B4-BE49-F238E27FC236}">
                <a16:creationId xmlns:a16="http://schemas.microsoft.com/office/drawing/2014/main" id="{515259D9-10AE-BFCE-F2B9-4A9BF510733F}"/>
              </a:ext>
            </a:extLst>
          </p:cNvPr>
          <p:cNvSpPr/>
          <p:nvPr/>
        </p:nvSpPr>
        <p:spPr>
          <a:xfrm>
            <a:off x="1080319" y="4609488"/>
            <a:ext cx="1520312" cy="354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PRINT BALANCE</a:t>
            </a:r>
          </a:p>
        </p:txBody>
      </p:sp>
      <p:sp>
        <p:nvSpPr>
          <p:cNvPr id="56" name="Arrow: Down 55">
            <a:extLst>
              <a:ext uri="{FF2B5EF4-FFF2-40B4-BE49-F238E27FC236}">
                <a16:creationId xmlns:a16="http://schemas.microsoft.com/office/drawing/2014/main" id="{9179E4D4-5FC8-A7D8-6780-B099778AA0E5}"/>
              </a:ext>
            </a:extLst>
          </p:cNvPr>
          <p:cNvSpPr/>
          <p:nvPr/>
        </p:nvSpPr>
        <p:spPr>
          <a:xfrm>
            <a:off x="1585954" y="4295261"/>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38DF69D-ABC3-3668-0E81-B800BA9B074C}"/>
              </a:ext>
            </a:extLst>
          </p:cNvPr>
          <p:cNvSpPr/>
          <p:nvPr/>
        </p:nvSpPr>
        <p:spPr>
          <a:xfrm>
            <a:off x="7993626" y="500108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80A4080-E1D3-C269-50EE-3EC583FD9BDE}"/>
              </a:ext>
            </a:extLst>
          </p:cNvPr>
          <p:cNvSpPr/>
          <p:nvPr/>
        </p:nvSpPr>
        <p:spPr>
          <a:xfrm>
            <a:off x="7229202" y="6073340"/>
            <a:ext cx="2287602" cy="248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SUCCESSFULLY TRANSFERRED</a:t>
            </a:r>
          </a:p>
        </p:txBody>
      </p:sp>
      <p:sp>
        <p:nvSpPr>
          <p:cNvPr id="60" name="Arrow: Down 59">
            <a:extLst>
              <a:ext uri="{FF2B5EF4-FFF2-40B4-BE49-F238E27FC236}">
                <a16:creationId xmlns:a16="http://schemas.microsoft.com/office/drawing/2014/main" id="{EC0FE91A-061F-6830-BDF9-D17EC5D8CE42}"/>
              </a:ext>
            </a:extLst>
          </p:cNvPr>
          <p:cNvSpPr/>
          <p:nvPr/>
        </p:nvSpPr>
        <p:spPr>
          <a:xfrm>
            <a:off x="8352749" y="5828532"/>
            <a:ext cx="179241" cy="244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7F1572A6-F1A8-F6AF-4ECF-F8D0B73D9835}"/>
              </a:ext>
            </a:extLst>
          </p:cNvPr>
          <p:cNvSpPr/>
          <p:nvPr/>
        </p:nvSpPr>
        <p:spPr>
          <a:xfrm>
            <a:off x="1587797" y="4975107"/>
            <a:ext cx="158584" cy="1268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Down 61">
            <a:extLst>
              <a:ext uri="{FF2B5EF4-FFF2-40B4-BE49-F238E27FC236}">
                <a16:creationId xmlns:a16="http://schemas.microsoft.com/office/drawing/2014/main" id="{80A5854A-31FC-10FD-1E3A-ECA31230972A}"/>
              </a:ext>
            </a:extLst>
          </p:cNvPr>
          <p:cNvSpPr/>
          <p:nvPr/>
        </p:nvSpPr>
        <p:spPr>
          <a:xfrm>
            <a:off x="4326503" y="5509367"/>
            <a:ext cx="154306" cy="719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Down 62">
            <a:extLst>
              <a:ext uri="{FF2B5EF4-FFF2-40B4-BE49-F238E27FC236}">
                <a16:creationId xmlns:a16="http://schemas.microsoft.com/office/drawing/2014/main" id="{EE2B4D98-F56C-BB09-C827-C74CB9309DEF}"/>
              </a:ext>
            </a:extLst>
          </p:cNvPr>
          <p:cNvSpPr/>
          <p:nvPr/>
        </p:nvSpPr>
        <p:spPr>
          <a:xfrm>
            <a:off x="6155898" y="5501307"/>
            <a:ext cx="122613" cy="742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0001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331</TotalTime>
  <Words>1047</Words>
  <Application>Microsoft Office PowerPoint</Application>
  <PresentationFormat>Widescreen</PresentationFormat>
  <Paragraphs>147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Garamond</vt:lpstr>
      <vt:lpstr>Wingdings</vt:lpstr>
      <vt:lpstr>Organic</vt:lpstr>
      <vt:lpstr> </vt:lpstr>
      <vt:lpstr>SYSTEM CONFIGURATION</vt:lpstr>
      <vt:lpstr>SOFTWARE USED</vt:lpstr>
      <vt:lpstr>CONTENTS</vt:lpstr>
      <vt:lpstr>INTRODUCTION</vt:lpstr>
      <vt:lpstr>PowerPoint Presentation</vt:lpstr>
      <vt:lpstr>PowerPoint Presentation</vt:lpstr>
      <vt:lpstr>PowerPoint Presentation</vt:lpstr>
      <vt:lpstr>PowerPoint Presentation</vt:lpstr>
      <vt:lpstr>PowerPoint Presentation</vt:lpstr>
      <vt:lpstr>ALGORITHM</vt:lpstr>
      <vt:lpstr>FEATURES</vt:lpstr>
      <vt:lpstr>BENEFITS</vt:lpstr>
      <vt:lpstr>CHALLENGES </vt:lpstr>
      <vt:lpstr>FUTURE SCOPE</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SUBHASHREE PRADHAN</dc:creator>
  <cp:lastModifiedBy>Rajdeep Dutta</cp:lastModifiedBy>
  <cp:revision>5</cp:revision>
  <dcterms:created xsi:type="dcterms:W3CDTF">2023-04-10T19:45:40Z</dcterms:created>
  <dcterms:modified xsi:type="dcterms:W3CDTF">2023-04-21T16:44:30Z</dcterms:modified>
</cp:coreProperties>
</file>