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Lst>
  <p:sldIdLst>
    <p:sldId id="256" r:id="rId2"/>
    <p:sldId id="257" r:id="rId3"/>
    <p:sldId id="258" r:id="rId4"/>
    <p:sldId id="259" r:id="rId5"/>
    <p:sldId id="260" r:id="rId6"/>
    <p:sldId id="261" r:id="rId7"/>
    <p:sldId id="262" r:id="rId8"/>
    <p:sldId id="263" r:id="rId9"/>
    <p:sldId id="264" r:id="rId10"/>
    <p:sldId id="265" r:id="rId11"/>
    <p:sldId id="285" r:id="rId12"/>
    <p:sldId id="268" r:id="rId13"/>
    <p:sldId id="270" r:id="rId14"/>
    <p:sldId id="272" r:id="rId15"/>
    <p:sldId id="273" r:id="rId16"/>
    <p:sldId id="274" r:id="rId17"/>
    <p:sldId id="277" r:id="rId18"/>
    <p:sldId id="275" r:id="rId19"/>
    <p:sldId id="276" r:id="rId20"/>
    <p:sldId id="279" r:id="rId21"/>
    <p:sldId id="280" r:id="rId22"/>
    <p:sldId id="282" r:id="rId23"/>
    <p:sldId id="283"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p:scale>
          <a:sx n="74" d="100"/>
          <a:sy n="74" d="100"/>
        </p:scale>
        <p:origin x="42" y="6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1786CD-8521-41C5-98F9-07EB14E9DA5A}"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7506F2DE-CC1E-4D94-B54A-D57132344A5F}">
      <dgm:prSet/>
      <dgm:spPr/>
      <dgm:t>
        <a:bodyPr/>
        <a:lstStyle/>
        <a:p>
          <a:pPr>
            <a:lnSpc>
              <a:spcPct val="100000"/>
            </a:lnSpc>
          </a:pPr>
          <a:r>
            <a:rPr lang="en-US" dirty="0"/>
            <a:t>1.  Exploratory data analytics of the </a:t>
          </a:r>
          <a:r>
            <a:rPr lang="en-US" b="0" i="0" dirty="0"/>
            <a:t>NYC Taxi &amp; Limousine Commission - yellow taxi trip records. </a:t>
          </a:r>
          <a:r>
            <a:rPr lang="en-US" dirty="0"/>
            <a:t>Time series, seasonality, and outlier analysis by using the </a:t>
          </a:r>
          <a:r>
            <a:rPr lang="en-US" b="0" i="0" dirty="0"/>
            <a:t>Worldwide public holiday data and Worldwide hourly weather history data.</a:t>
          </a:r>
          <a:endParaRPr lang="en-US" dirty="0"/>
        </a:p>
      </dgm:t>
    </dgm:pt>
    <dgm:pt modelId="{8B838300-637C-4074-9E99-971FB709085D}" type="parTrans" cxnId="{88DD3355-BD5E-4537-B49A-4362D2950745}">
      <dgm:prSet/>
      <dgm:spPr/>
      <dgm:t>
        <a:bodyPr/>
        <a:lstStyle/>
        <a:p>
          <a:endParaRPr lang="en-US"/>
        </a:p>
      </dgm:t>
    </dgm:pt>
    <dgm:pt modelId="{4F708844-810C-4527-9FDB-84B979F12C71}" type="sibTrans" cxnId="{88DD3355-BD5E-4537-B49A-4362D2950745}">
      <dgm:prSet/>
      <dgm:spPr/>
      <dgm:t>
        <a:bodyPr/>
        <a:lstStyle/>
        <a:p>
          <a:endParaRPr lang="en-US"/>
        </a:p>
      </dgm:t>
    </dgm:pt>
    <dgm:pt modelId="{72C9045E-484C-4A4A-8B68-A6C7AE8D1E9F}">
      <dgm:prSet/>
      <dgm:spPr/>
      <dgm:t>
        <a:bodyPr/>
        <a:lstStyle/>
        <a:p>
          <a:pPr>
            <a:lnSpc>
              <a:spcPct val="100000"/>
            </a:lnSpc>
          </a:pPr>
          <a:r>
            <a:rPr lang="en-US" dirty="0"/>
            <a:t>2.  Prediction of whether a taxi trip will result in a tip or not using logistic regression</a:t>
          </a:r>
        </a:p>
      </dgm:t>
    </dgm:pt>
    <dgm:pt modelId="{CC78A534-4BF8-4D27-AEFA-9866B42B3B55}" type="parTrans" cxnId="{62E968A7-1632-4086-9940-9E96E3F7BC4E}">
      <dgm:prSet/>
      <dgm:spPr/>
      <dgm:t>
        <a:bodyPr/>
        <a:lstStyle/>
        <a:p>
          <a:endParaRPr lang="en-US"/>
        </a:p>
      </dgm:t>
    </dgm:pt>
    <dgm:pt modelId="{F509721B-7001-485D-83CC-590928302C85}" type="sibTrans" cxnId="{62E968A7-1632-4086-9940-9E96E3F7BC4E}">
      <dgm:prSet/>
      <dgm:spPr/>
      <dgm:t>
        <a:bodyPr/>
        <a:lstStyle/>
        <a:p>
          <a:endParaRPr lang="en-US"/>
        </a:p>
      </dgm:t>
    </dgm:pt>
    <dgm:pt modelId="{8205AF81-6550-4EA7-8A6C-C9D0989FE419}" type="pres">
      <dgm:prSet presAssocID="{701786CD-8521-41C5-98F9-07EB14E9DA5A}" presName="root" presStyleCnt="0">
        <dgm:presLayoutVars>
          <dgm:dir/>
          <dgm:resizeHandles val="exact"/>
        </dgm:presLayoutVars>
      </dgm:prSet>
      <dgm:spPr/>
    </dgm:pt>
    <dgm:pt modelId="{48860326-D2BC-4510-AC75-7B10002E49D9}" type="pres">
      <dgm:prSet presAssocID="{7506F2DE-CC1E-4D94-B54A-D57132344A5F}" presName="compNode" presStyleCnt="0"/>
      <dgm:spPr/>
    </dgm:pt>
    <dgm:pt modelId="{600D5C6C-C799-4A45-B093-AEB0EDC76CC2}" type="pres">
      <dgm:prSet presAssocID="{7506F2DE-CC1E-4D94-B54A-D57132344A5F}" presName="bgRect" presStyleLbl="bgShp" presStyleIdx="0" presStyleCnt="2"/>
      <dgm:spPr/>
    </dgm:pt>
    <dgm:pt modelId="{FFB3BC65-DBBE-478B-8CE8-388992809399}" type="pres">
      <dgm:prSet presAssocID="{7506F2DE-CC1E-4D94-B54A-D57132344A5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xi"/>
        </a:ext>
      </dgm:extLst>
    </dgm:pt>
    <dgm:pt modelId="{5512F946-8EBD-447A-B08C-5355898F68FB}" type="pres">
      <dgm:prSet presAssocID="{7506F2DE-CC1E-4D94-B54A-D57132344A5F}" presName="spaceRect" presStyleCnt="0"/>
      <dgm:spPr/>
    </dgm:pt>
    <dgm:pt modelId="{BABBA700-74D9-44B5-AE7B-C9475ABCA513}" type="pres">
      <dgm:prSet presAssocID="{7506F2DE-CC1E-4D94-B54A-D57132344A5F}" presName="parTx" presStyleLbl="revTx" presStyleIdx="0" presStyleCnt="2">
        <dgm:presLayoutVars>
          <dgm:chMax val="0"/>
          <dgm:chPref val="0"/>
        </dgm:presLayoutVars>
      </dgm:prSet>
      <dgm:spPr/>
    </dgm:pt>
    <dgm:pt modelId="{DDD8E2B8-03C8-4638-BB15-2449D670A31E}" type="pres">
      <dgm:prSet presAssocID="{4F708844-810C-4527-9FDB-84B979F12C71}" presName="sibTrans" presStyleCnt="0"/>
      <dgm:spPr/>
    </dgm:pt>
    <dgm:pt modelId="{EC45A25D-E010-4686-9BC6-4B90F5D16489}" type="pres">
      <dgm:prSet presAssocID="{72C9045E-484C-4A4A-8B68-A6C7AE8D1E9F}" presName="compNode" presStyleCnt="0"/>
      <dgm:spPr/>
    </dgm:pt>
    <dgm:pt modelId="{FB9A15D1-19A0-4ED8-9EEA-DC3B256DBB99}" type="pres">
      <dgm:prSet presAssocID="{72C9045E-484C-4A4A-8B68-A6C7AE8D1E9F}" presName="bgRect" presStyleLbl="bgShp" presStyleIdx="1" presStyleCnt="2"/>
      <dgm:spPr/>
    </dgm:pt>
    <dgm:pt modelId="{B171010B-5E3C-4B78-8015-222D465A03B4}" type="pres">
      <dgm:prSet presAssocID="{72C9045E-484C-4A4A-8B68-A6C7AE8D1E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644920AE-8398-41A4-95D4-1A496B5E40FE}" type="pres">
      <dgm:prSet presAssocID="{72C9045E-484C-4A4A-8B68-A6C7AE8D1E9F}" presName="spaceRect" presStyleCnt="0"/>
      <dgm:spPr/>
    </dgm:pt>
    <dgm:pt modelId="{F10A6091-CDF1-428D-B57E-8F1925D7B178}" type="pres">
      <dgm:prSet presAssocID="{72C9045E-484C-4A4A-8B68-A6C7AE8D1E9F}" presName="parTx" presStyleLbl="revTx" presStyleIdx="1" presStyleCnt="2">
        <dgm:presLayoutVars>
          <dgm:chMax val="0"/>
          <dgm:chPref val="0"/>
        </dgm:presLayoutVars>
      </dgm:prSet>
      <dgm:spPr/>
    </dgm:pt>
  </dgm:ptLst>
  <dgm:cxnLst>
    <dgm:cxn modelId="{FD438C23-9CF3-4466-ADE0-2DDF441EE7F2}" type="presOf" srcId="{701786CD-8521-41C5-98F9-07EB14E9DA5A}" destId="{8205AF81-6550-4EA7-8A6C-C9D0989FE419}" srcOrd="0" destOrd="0" presId="urn:microsoft.com/office/officeart/2018/2/layout/IconVerticalSolidList"/>
    <dgm:cxn modelId="{88DD3355-BD5E-4537-B49A-4362D2950745}" srcId="{701786CD-8521-41C5-98F9-07EB14E9DA5A}" destId="{7506F2DE-CC1E-4D94-B54A-D57132344A5F}" srcOrd="0" destOrd="0" parTransId="{8B838300-637C-4074-9E99-971FB709085D}" sibTransId="{4F708844-810C-4527-9FDB-84B979F12C71}"/>
    <dgm:cxn modelId="{62E968A7-1632-4086-9940-9E96E3F7BC4E}" srcId="{701786CD-8521-41C5-98F9-07EB14E9DA5A}" destId="{72C9045E-484C-4A4A-8B68-A6C7AE8D1E9F}" srcOrd="1" destOrd="0" parTransId="{CC78A534-4BF8-4D27-AEFA-9866B42B3B55}" sibTransId="{F509721B-7001-485D-83CC-590928302C85}"/>
    <dgm:cxn modelId="{E36435DD-4057-40D3-AF9E-29DDC19068FD}" type="presOf" srcId="{7506F2DE-CC1E-4D94-B54A-D57132344A5F}" destId="{BABBA700-74D9-44B5-AE7B-C9475ABCA513}" srcOrd="0" destOrd="0" presId="urn:microsoft.com/office/officeart/2018/2/layout/IconVerticalSolidList"/>
    <dgm:cxn modelId="{A26CE0FC-5589-4E4A-9598-82C3381E54B8}" type="presOf" srcId="{72C9045E-484C-4A4A-8B68-A6C7AE8D1E9F}" destId="{F10A6091-CDF1-428D-B57E-8F1925D7B178}" srcOrd="0" destOrd="0" presId="urn:microsoft.com/office/officeart/2018/2/layout/IconVerticalSolidList"/>
    <dgm:cxn modelId="{0EAC4277-8A2D-4890-8204-F8023B27B69F}" type="presParOf" srcId="{8205AF81-6550-4EA7-8A6C-C9D0989FE419}" destId="{48860326-D2BC-4510-AC75-7B10002E49D9}" srcOrd="0" destOrd="0" presId="urn:microsoft.com/office/officeart/2018/2/layout/IconVerticalSolidList"/>
    <dgm:cxn modelId="{079440E4-86E4-4DEF-825C-5B0DEB38D3EA}" type="presParOf" srcId="{48860326-D2BC-4510-AC75-7B10002E49D9}" destId="{600D5C6C-C799-4A45-B093-AEB0EDC76CC2}" srcOrd="0" destOrd="0" presId="urn:microsoft.com/office/officeart/2018/2/layout/IconVerticalSolidList"/>
    <dgm:cxn modelId="{0C113A70-F123-4A67-BF69-DE4954137504}" type="presParOf" srcId="{48860326-D2BC-4510-AC75-7B10002E49D9}" destId="{FFB3BC65-DBBE-478B-8CE8-388992809399}" srcOrd="1" destOrd="0" presId="urn:microsoft.com/office/officeart/2018/2/layout/IconVerticalSolidList"/>
    <dgm:cxn modelId="{02C9555E-1B1B-4FEA-8EAE-508CCCCF9351}" type="presParOf" srcId="{48860326-D2BC-4510-AC75-7B10002E49D9}" destId="{5512F946-8EBD-447A-B08C-5355898F68FB}" srcOrd="2" destOrd="0" presId="urn:microsoft.com/office/officeart/2018/2/layout/IconVerticalSolidList"/>
    <dgm:cxn modelId="{CCC15753-44B8-43B0-82A2-42F4EC824D62}" type="presParOf" srcId="{48860326-D2BC-4510-AC75-7B10002E49D9}" destId="{BABBA700-74D9-44B5-AE7B-C9475ABCA513}" srcOrd="3" destOrd="0" presId="urn:microsoft.com/office/officeart/2018/2/layout/IconVerticalSolidList"/>
    <dgm:cxn modelId="{11589BAD-FFAD-4E5A-8BFE-B25759D50417}" type="presParOf" srcId="{8205AF81-6550-4EA7-8A6C-C9D0989FE419}" destId="{DDD8E2B8-03C8-4638-BB15-2449D670A31E}" srcOrd="1" destOrd="0" presId="urn:microsoft.com/office/officeart/2018/2/layout/IconVerticalSolidList"/>
    <dgm:cxn modelId="{E19C23EB-0594-4176-8970-18ACF59DBC97}" type="presParOf" srcId="{8205AF81-6550-4EA7-8A6C-C9D0989FE419}" destId="{EC45A25D-E010-4686-9BC6-4B90F5D16489}" srcOrd="2" destOrd="0" presId="urn:microsoft.com/office/officeart/2018/2/layout/IconVerticalSolidList"/>
    <dgm:cxn modelId="{99D64171-7B92-4EFE-9743-612A10D4A2DC}" type="presParOf" srcId="{EC45A25D-E010-4686-9BC6-4B90F5D16489}" destId="{FB9A15D1-19A0-4ED8-9EEA-DC3B256DBB99}" srcOrd="0" destOrd="0" presId="urn:microsoft.com/office/officeart/2018/2/layout/IconVerticalSolidList"/>
    <dgm:cxn modelId="{16388EAD-3098-4DC0-82CD-3E3C3DC95C39}" type="presParOf" srcId="{EC45A25D-E010-4686-9BC6-4B90F5D16489}" destId="{B171010B-5E3C-4B78-8015-222D465A03B4}" srcOrd="1" destOrd="0" presId="urn:microsoft.com/office/officeart/2018/2/layout/IconVerticalSolidList"/>
    <dgm:cxn modelId="{988EC483-5B82-44C1-8A66-DB11283B9C5C}" type="presParOf" srcId="{EC45A25D-E010-4686-9BC6-4B90F5D16489}" destId="{644920AE-8398-41A4-95D4-1A496B5E40FE}" srcOrd="2" destOrd="0" presId="urn:microsoft.com/office/officeart/2018/2/layout/IconVerticalSolidList"/>
    <dgm:cxn modelId="{521AA562-DF7D-4F1D-8262-70B2887C70F0}" type="presParOf" srcId="{EC45A25D-E010-4686-9BC6-4B90F5D16489}" destId="{F10A6091-CDF1-428D-B57E-8F1925D7B17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0D5C6C-C799-4A45-B093-AEB0EDC76CC2}">
      <dsp:nvSpPr>
        <dsp:cNvPr id="0" name=""/>
        <dsp:cNvSpPr/>
      </dsp:nvSpPr>
      <dsp:spPr>
        <a:xfrm>
          <a:off x="0" y="906398"/>
          <a:ext cx="6967728" cy="16733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B3BC65-DBBE-478B-8CE8-388992809399}">
      <dsp:nvSpPr>
        <dsp:cNvPr id="0" name=""/>
        <dsp:cNvSpPr/>
      </dsp:nvSpPr>
      <dsp:spPr>
        <a:xfrm>
          <a:off x="506188" y="1282903"/>
          <a:ext cx="920343" cy="9203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BBA700-74D9-44B5-AE7B-C9475ABCA513}">
      <dsp:nvSpPr>
        <dsp:cNvPr id="0" name=""/>
        <dsp:cNvSpPr/>
      </dsp:nvSpPr>
      <dsp:spPr>
        <a:xfrm>
          <a:off x="1932721" y="906398"/>
          <a:ext cx="5035006" cy="1673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096" tIns="177096" rIns="177096" bIns="177096" numCol="1" spcCol="1270" anchor="ctr" anchorCtr="0">
          <a:noAutofit/>
        </a:bodyPr>
        <a:lstStyle/>
        <a:p>
          <a:pPr marL="0" lvl="0" indent="0" algn="l" defTabSz="711200">
            <a:lnSpc>
              <a:spcPct val="100000"/>
            </a:lnSpc>
            <a:spcBef>
              <a:spcPct val="0"/>
            </a:spcBef>
            <a:spcAft>
              <a:spcPct val="35000"/>
            </a:spcAft>
            <a:buNone/>
          </a:pPr>
          <a:r>
            <a:rPr lang="en-US" sz="1600" kern="1200" dirty="0"/>
            <a:t>1.  Exploratory data analytics of the </a:t>
          </a:r>
          <a:r>
            <a:rPr lang="en-US" sz="1600" b="0" i="0" kern="1200" dirty="0"/>
            <a:t>NYC Taxi &amp; Limousine Commission - yellow taxi trip records. </a:t>
          </a:r>
          <a:r>
            <a:rPr lang="en-US" sz="1600" kern="1200" dirty="0"/>
            <a:t>Time series, seasonality, and outlier analysis by using the </a:t>
          </a:r>
          <a:r>
            <a:rPr lang="en-US" sz="1600" b="0" i="0" kern="1200" dirty="0"/>
            <a:t>Worldwide public holiday data and Worldwide hourly weather history data.</a:t>
          </a:r>
          <a:endParaRPr lang="en-US" sz="1600" kern="1200" dirty="0"/>
        </a:p>
      </dsp:txBody>
      <dsp:txXfrm>
        <a:off x="1932721" y="906398"/>
        <a:ext cx="5035006" cy="1673352"/>
      </dsp:txXfrm>
    </dsp:sp>
    <dsp:sp modelId="{FB9A15D1-19A0-4ED8-9EEA-DC3B256DBB99}">
      <dsp:nvSpPr>
        <dsp:cNvPr id="0" name=""/>
        <dsp:cNvSpPr/>
      </dsp:nvSpPr>
      <dsp:spPr>
        <a:xfrm>
          <a:off x="0" y="2998089"/>
          <a:ext cx="6967728" cy="16733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71010B-5E3C-4B78-8015-222D465A03B4}">
      <dsp:nvSpPr>
        <dsp:cNvPr id="0" name=""/>
        <dsp:cNvSpPr/>
      </dsp:nvSpPr>
      <dsp:spPr>
        <a:xfrm>
          <a:off x="506188" y="3374593"/>
          <a:ext cx="920343" cy="9203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0A6091-CDF1-428D-B57E-8F1925D7B178}">
      <dsp:nvSpPr>
        <dsp:cNvPr id="0" name=""/>
        <dsp:cNvSpPr/>
      </dsp:nvSpPr>
      <dsp:spPr>
        <a:xfrm>
          <a:off x="1932721" y="2998089"/>
          <a:ext cx="5035006" cy="1673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096" tIns="177096" rIns="177096" bIns="177096" numCol="1" spcCol="1270" anchor="ctr" anchorCtr="0">
          <a:noAutofit/>
        </a:bodyPr>
        <a:lstStyle/>
        <a:p>
          <a:pPr marL="0" lvl="0" indent="0" algn="l" defTabSz="711200">
            <a:lnSpc>
              <a:spcPct val="100000"/>
            </a:lnSpc>
            <a:spcBef>
              <a:spcPct val="0"/>
            </a:spcBef>
            <a:spcAft>
              <a:spcPct val="35000"/>
            </a:spcAft>
            <a:buNone/>
          </a:pPr>
          <a:r>
            <a:rPr lang="en-US" sz="1600" kern="1200" dirty="0"/>
            <a:t>2.  Prediction of whether a taxi trip will result in a tip or not using logistic regression</a:t>
          </a:r>
        </a:p>
      </dsp:txBody>
      <dsp:txXfrm>
        <a:off x="1932721" y="2998089"/>
        <a:ext cx="5035006" cy="167335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8/7/2020</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135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8/7/2020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3629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8/7/2020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8458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8/7/2020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1271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8/7/2020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42394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8/7/2020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71946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8/7/2020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9122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8/7/2020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52361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8/7/2020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98790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8/7/2020</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37738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8/7/2020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59856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8/7/2020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999628191"/>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7" r:id="rId5"/>
    <p:sldLayoutId id="2147483891" r:id="rId6"/>
    <p:sldLayoutId id="2147483892" r:id="rId7"/>
    <p:sldLayoutId id="2147483893" r:id="rId8"/>
    <p:sldLayoutId id="2147483896" r:id="rId9"/>
    <p:sldLayoutId id="2147483894" r:id="rId10"/>
    <p:sldLayoutId id="21474838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azure.microsoft.com/en-us/services/open-datasets/" TargetMode="External"/><Relationship Id="rId3" Type="http://schemas.openxmlformats.org/officeDocument/2006/relationships/hyperlink" Target="https://azureopendatastorage.blob.core.windows.net/nyctlc/yellow/puYear=*/puMonth=*/*.parquet" TargetMode="External"/><Relationship Id="rId7" Type="http://schemas.openxmlformats.org/officeDocument/2006/relationships/hyperlink" Target="https://azureopendatastorage.blob.core.windows.net/isdweatherdatacontainer/ISDWeather/year=*/month=*/*.parquet" TargetMode="External"/><Relationship Id="rId2" Type="http://schemas.openxmlformats.org/officeDocument/2006/relationships/hyperlink" Target="https://github.com/RajdeepBiswas/NYC_Taxi/blob/master/Dataset/NYC_Taxi_Data.csv" TargetMode="External"/><Relationship Id="rId1" Type="http://schemas.openxmlformats.org/officeDocument/2006/relationships/slideLayout" Target="../slideLayouts/slideLayout2.xml"/><Relationship Id="rId6" Type="http://schemas.openxmlformats.org/officeDocument/2006/relationships/hyperlink" Target="https://github.com/RajdeepBiswas/NYC_Taxi/blob/master/Dataset/Hourly_Weather_Data.csv" TargetMode="External"/><Relationship Id="rId5" Type="http://schemas.openxmlformats.org/officeDocument/2006/relationships/hyperlink" Target="https://azureopendatastorage.blob.core.windows.net/holidaydatacontainer/Processed/*.parquet" TargetMode="External"/><Relationship Id="rId4" Type="http://schemas.openxmlformats.org/officeDocument/2006/relationships/hyperlink" Target="https://github.com/RajdeepBiswas/NYC_Taxi/blob/master/Dataset/Public_Holidays_Data.csv" TargetMode="External"/><Relationship Id="rId9" Type="http://schemas.openxmlformats.org/officeDocument/2006/relationships/hyperlink" Target="https://azure.microsoft.com/en-us/services/storage/blobs/"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iban.com/country-cod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0" name="Rectangle 11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2" name="Rectangle 12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4" name="Rectangle 123">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846E190-3AC5-4630-8286-73893AF90A1A}"/>
              </a:ext>
            </a:extLst>
          </p:cNvPr>
          <p:cNvPicPr>
            <a:picLocks noChangeAspect="1"/>
          </p:cNvPicPr>
          <p:nvPr/>
        </p:nvPicPr>
        <p:blipFill rotWithShape="1">
          <a:blip r:embed="rId2">
            <a:extLst>
              <a:ext uri="{28A0092B-C50C-407E-A947-70E740481C1C}">
                <a14:useLocalDpi xmlns:a14="http://schemas.microsoft.com/office/drawing/2010/main" val="0"/>
              </a:ext>
            </a:extLst>
          </a:blip>
          <a:srcRect l="9126" r="27099" b="9091"/>
          <a:stretch/>
        </p:blipFill>
        <p:spPr>
          <a:xfrm>
            <a:off x="3523488" y="10"/>
            <a:ext cx="8668512" cy="6857990"/>
          </a:xfrm>
          <a:prstGeom prst="rect">
            <a:avLst/>
          </a:prstGeom>
        </p:spPr>
      </p:pic>
      <p:sp>
        <p:nvSpPr>
          <p:cNvPr id="115" name="Rectangle 125">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0E622F-A66D-4537-847F-9253C2945CB6}"/>
              </a:ext>
            </a:extLst>
          </p:cNvPr>
          <p:cNvSpPr>
            <a:spLocks noGrp="1"/>
          </p:cNvSpPr>
          <p:nvPr>
            <p:ph type="ctrTitle"/>
          </p:nvPr>
        </p:nvSpPr>
        <p:spPr>
          <a:xfrm>
            <a:off x="371094" y="1161288"/>
            <a:ext cx="3438144" cy="1124712"/>
          </a:xfrm>
        </p:spPr>
        <p:txBody>
          <a:bodyPr vert="horz" lIns="91440" tIns="45720" rIns="91440" bIns="45720" rtlCol="0" anchor="b">
            <a:normAutofit/>
          </a:bodyPr>
          <a:lstStyle/>
          <a:p>
            <a:pPr algn="ctr"/>
            <a:r>
              <a:rPr lang="en-US" sz="2800" dirty="0"/>
              <a:t>NYC Taxi EDA</a:t>
            </a:r>
          </a:p>
        </p:txBody>
      </p:sp>
      <p:sp>
        <p:nvSpPr>
          <p:cNvPr id="116" name="Rectangle 12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7" name="Rectangle 1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775AA1B7-CD1E-4D79-9AE3-DD6BEFD5489C}"/>
              </a:ext>
            </a:extLst>
          </p:cNvPr>
          <p:cNvSpPr>
            <a:spLocks noGrp="1"/>
          </p:cNvSpPr>
          <p:nvPr>
            <p:ph type="subTitle" idx="1"/>
          </p:nvPr>
        </p:nvSpPr>
        <p:spPr>
          <a:xfrm>
            <a:off x="371094" y="2718054"/>
            <a:ext cx="3438906" cy="3207258"/>
          </a:xfrm>
        </p:spPr>
        <p:txBody>
          <a:bodyPr vert="horz" lIns="91440" tIns="45720" rIns="91440" bIns="45720" rtlCol="0" anchor="t">
            <a:normAutofit/>
          </a:bodyPr>
          <a:lstStyle/>
          <a:p>
            <a:pPr marR="0" algn="ctr">
              <a:spcBef>
                <a:spcPts val="0"/>
              </a:spcBef>
              <a:spcAft>
                <a:spcPts val="800"/>
              </a:spcAft>
            </a:pPr>
            <a:endParaRPr lang="en-US" sz="1700" dirty="0">
              <a:effectLst/>
            </a:endParaRPr>
          </a:p>
          <a:p>
            <a:pPr marR="0" algn="ctr">
              <a:spcBef>
                <a:spcPts val="0"/>
              </a:spcBef>
              <a:spcAft>
                <a:spcPts val="800"/>
              </a:spcAft>
            </a:pPr>
            <a:r>
              <a:rPr lang="en-US" sz="1700" dirty="0">
                <a:effectLst/>
              </a:rPr>
              <a:t>Rajdeep Biswas</a:t>
            </a:r>
          </a:p>
          <a:p>
            <a:pPr marR="0" algn="ctr">
              <a:spcBef>
                <a:spcPts val="0"/>
              </a:spcBef>
              <a:spcAft>
                <a:spcPts val="800"/>
              </a:spcAft>
            </a:pPr>
            <a:r>
              <a:rPr lang="en-US" sz="1700" dirty="0">
                <a:effectLst/>
              </a:rPr>
              <a:t>Bellevue University</a:t>
            </a:r>
          </a:p>
          <a:p>
            <a:pPr marR="0" algn="ctr">
              <a:spcBef>
                <a:spcPts val="0"/>
              </a:spcBef>
              <a:spcAft>
                <a:spcPts val="800"/>
              </a:spcAft>
            </a:pPr>
            <a:r>
              <a:rPr lang="en-US" sz="1700" dirty="0">
                <a:effectLst/>
              </a:rPr>
              <a:t>DSC – 530 Exploratory Data Analytics</a:t>
            </a:r>
          </a:p>
          <a:p>
            <a:pPr marR="0" algn="ctr">
              <a:spcBef>
                <a:spcPts val="0"/>
              </a:spcBef>
              <a:spcAft>
                <a:spcPts val="800"/>
              </a:spcAft>
            </a:pPr>
            <a:r>
              <a:rPr lang="en-US" sz="1700" dirty="0">
                <a:effectLst/>
              </a:rPr>
              <a:t>August 7th , 2020</a:t>
            </a:r>
          </a:p>
        </p:txBody>
      </p:sp>
    </p:spTree>
    <p:extLst>
      <p:ext uri="{BB962C8B-B14F-4D97-AF65-F5344CB8AC3E}">
        <p14:creationId xmlns:p14="http://schemas.microsoft.com/office/powerpoint/2010/main" val="933516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B5416EBC-B41E-4F8A-BE9F-07301B682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19">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12D5C0-461B-4FA6-BDEF-483C356CB3E9}"/>
              </a:ext>
            </a:extLst>
          </p:cNvPr>
          <p:cNvSpPr>
            <a:spLocks noGrp="1"/>
          </p:cNvSpPr>
          <p:nvPr>
            <p:ph type="title"/>
          </p:nvPr>
        </p:nvSpPr>
        <p:spPr>
          <a:xfrm>
            <a:off x="868680" y="1719072"/>
            <a:ext cx="3103427" cy="3520440"/>
          </a:xfrm>
        </p:spPr>
        <p:txBody>
          <a:bodyPr anchor="t">
            <a:normAutofit/>
          </a:bodyPr>
          <a:lstStyle/>
          <a:p>
            <a:br>
              <a:rPr lang="en-US" sz="3600" dirty="0"/>
            </a:br>
            <a:r>
              <a:rPr lang="en-US" sz="3600" dirty="0"/>
              <a:t>Goals</a:t>
            </a:r>
          </a:p>
        </p:txBody>
      </p:sp>
      <p:sp>
        <p:nvSpPr>
          <p:cNvPr id="26" name="Rectangle 21">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99157167-6182-4921-959D-536B4CBF0DF8}"/>
              </a:ext>
            </a:extLst>
          </p:cNvPr>
          <p:cNvGraphicFramePr>
            <a:graphicFrameLocks noGrp="1"/>
          </p:cNvGraphicFramePr>
          <p:nvPr>
            <p:ph idx="1"/>
            <p:extLst>
              <p:ext uri="{D42A27DB-BD31-4B8C-83A1-F6EECF244321}">
                <p14:modId xmlns:p14="http://schemas.microsoft.com/office/powerpoint/2010/main" val="2683536562"/>
              </p:ext>
            </p:extLst>
          </p:nvPr>
        </p:nvGraphicFramePr>
        <p:xfrm>
          <a:off x="4727448" y="640080"/>
          <a:ext cx="6967728"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6857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46">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706556-1A19-4824-91B4-3DBE097012EF}"/>
              </a:ext>
            </a:extLst>
          </p:cNvPr>
          <p:cNvSpPr>
            <a:spLocks noGrp="1"/>
          </p:cNvSpPr>
          <p:nvPr>
            <p:ph type="title"/>
          </p:nvPr>
        </p:nvSpPr>
        <p:spPr>
          <a:xfrm>
            <a:off x="841247" y="978619"/>
            <a:ext cx="3410712" cy="1106424"/>
          </a:xfrm>
        </p:spPr>
        <p:txBody>
          <a:bodyPr>
            <a:normAutofit/>
          </a:bodyPr>
          <a:lstStyle/>
          <a:p>
            <a:r>
              <a:rPr lang="en-US" sz="2800"/>
              <a:t>Architecture</a:t>
            </a:r>
          </a:p>
        </p:txBody>
      </p:sp>
      <p:sp>
        <p:nvSpPr>
          <p:cNvPr id="49" name="Rectangle 48">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Content Placeholder 8">
            <a:extLst>
              <a:ext uri="{FF2B5EF4-FFF2-40B4-BE49-F238E27FC236}">
                <a16:creationId xmlns:a16="http://schemas.microsoft.com/office/drawing/2014/main" id="{89844392-6415-4723-AB59-D03CA747FFCC}"/>
              </a:ext>
            </a:extLst>
          </p:cNvPr>
          <p:cNvSpPr>
            <a:spLocks noGrp="1"/>
          </p:cNvSpPr>
          <p:nvPr>
            <p:ph idx="1"/>
          </p:nvPr>
        </p:nvSpPr>
        <p:spPr>
          <a:xfrm>
            <a:off x="841248" y="2252870"/>
            <a:ext cx="3412219" cy="3560251"/>
          </a:xfrm>
        </p:spPr>
        <p:txBody>
          <a:bodyPr>
            <a:normAutofit/>
          </a:bodyPr>
          <a:lstStyle/>
          <a:p>
            <a:pPr marL="0" indent="0">
              <a:buNone/>
            </a:pPr>
            <a:r>
              <a:rPr lang="en-US" sz="1700" dirty="0"/>
              <a:t>Azure Synapse is Azure SQL Data Warehouse evolved—blending big data, data warehousing, and data integration into a single service for end-to-end analytics at cloud scale.</a:t>
            </a:r>
          </a:p>
        </p:txBody>
      </p:sp>
      <p:pic>
        <p:nvPicPr>
          <p:cNvPr id="7" name="Picture 6">
            <a:extLst>
              <a:ext uri="{FF2B5EF4-FFF2-40B4-BE49-F238E27FC236}">
                <a16:creationId xmlns:a16="http://schemas.microsoft.com/office/drawing/2014/main" id="{E40EF6EE-B8C3-46DC-BF9A-23A4110252A7}"/>
              </a:ext>
            </a:extLst>
          </p:cNvPr>
          <p:cNvPicPr>
            <a:picLocks noChangeAspect="1"/>
          </p:cNvPicPr>
          <p:nvPr/>
        </p:nvPicPr>
        <p:blipFill>
          <a:blip r:embed="rId2"/>
          <a:stretch>
            <a:fillRect/>
          </a:stretch>
        </p:blipFill>
        <p:spPr>
          <a:xfrm>
            <a:off x="5120640" y="1506475"/>
            <a:ext cx="6656832" cy="3744466"/>
          </a:xfrm>
          <a:prstGeom prst="rect">
            <a:avLst/>
          </a:prstGeom>
        </p:spPr>
      </p:pic>
    </p:spTree>
    <p:extLst>
      <p:ext uri="{BB962C8B-B14F-4D97-AF65-F5344CB8AC3E}">
        <p14:creationId xmlns:p14="http://schemas.microsoft.com/office/powerpoint/2010/main" val="3213464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5ACC6BB2-28F8-4405-829D-0562733BE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1">
            <a:extLst>
              <a:ext uri="{FF2B5EF4-FFF2-40B4-BE49-F238E27FC236}">
                <a16:creationId xmlns:a16="http://schemas.microsoft.com/office/drawing/2014/main" id="{5C2E53F0-AD54-4A55-99A0-EC896CE3C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3">
            <a:extLst>
              <a:ext uri="{FF2B5EF4-FFF2-40B4-BE49-F238E27FC236}">
                <a16:creationId xmlns:a16="http://schemas.microsoft.com/office/drawing/2014/main" id="{D15F19F8-85EE-477A-ACBA-4B6D0697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12D5C0-461B-4FA6-BDEF-483C356CB3E9}"/>
              </a:ext>
            </a:extLst>
          </p:cNvPr>
          <p:cNvSpPr>
            <a:spLocks noGrp="1"/>
          </p:cNvSpPr>
          <p:nvPr>
            <p:ph type="title"/>
          </p:nvPr>
        </p:nvSpPr>
        <p:spPr>
          <a:xfrm>
            <a:off x="838200" y="253397"/>
            <a:ext cx="10515600" cy="1273233"/>
          </a:xfrm>
        </p:spPr>
        <p:txBody>
          <a:bodyPr>
            <a:normAutofit/>
          </a:bodyPr>
          <a:lstStyle/>
          <a:p>
            <a:br>
              <a:rPr lang="en-US" dirty="0"/>
            </a:br>
            <a:r>
              <a:rPr lang="en-US" dirty="0"/>
              <a:t>Variables of Interest -&gt; From raw</a:t>
            </a:r>
          </a:p>
        </p:txBody>
      </p:sp>
      <p:sp>
        <p:nvSpPr>
          <p:cNvPr id="16" name="Rectangle 15">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97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4">
            <a:extLst>
              <a:ext uri="{FF2B5EF4-FFF2-40B4-BE49-F238E27FC236}">
                <a16:creationId xmlns:a16="http://schemas.microsoft.com/office/drawing/2014/main" id="{6F1B2C03-EE87-4793-9A05-F59CC0534E54}"/>
              </a:ext>
            </a:extLst>
          </p:cNvPr>
          <p:cNvGraphicFramePr>
            <a:graphicFrameLocks noGrp="1"/>
          </p:cNvGraphicFramePr>
          <p:nvPr>
            <p:ph idx="1"/>
            <p:extLst>
              <p:ext uri="{D42A27DB-BD31-4B8C-83A1-F6EECF244321}">
                <p14:modId xmlns:p14="http://schemas.microsoft.com/office/powerpoint/2010/main" val="3371840365"/>
              </p:ext>
            </p:extLst>
          </p:nvPr>
        </p:nvGraphicFramePr>
        <p:xfrm>
          <a:off x="959477" y="2034649"/>
          <a:ext cx="9942312" cy="4679424"/>
        </p:xfrm>
        <a:graphic>
          <a:graphicData uri="http://schemas.openxmlformats.org/drawingml/2006/table">
            <a:tbl>
              <a:tblPr firstRow="1" bandRow="1">
                <a:tableStyleId>{5C22544A-7EE6-4342-B048-85BDC9FD1C3A}</a:tableStyleId>
              </a:tblPr>
              <a:tblGrid>
                <a:gridCol w="1603200">
                  <a:extLst>
                    <a:ext uri="{9D8B030D-6E8A-4147-A177-3AD203B41FA5}">
                      <a16:colId xmlns:a16="http://schemas.microsoft.com/office/drawing/2014/main" val="1277749800"/>
                    </a:ext>
                  </a:extLst>
                </a:gridCol>
                <a:gridCol w="1042440">
                  <a:extLst>
                    <a:ext uri="{9D8B030D-6E8A-4147-A177-3AD203B41FA5}">
                      <a16:colId xmlns:a16="http://schemas.microsoft.com/office/drawing/2014/main" val="123883704"/>
                    </a:ext>
                  </a:extLst>
                </a:gridCol>
                <a:gridCol w="1069130">
                  <a:extLst>
                    <a:ext uri="{9D8B030D-6E8A-4147-A177-3AD203B41FA5}">
                      <a16:colId xmlns:a16="http://schemas.microsoft.com/office/drawing/2014/main" val="516960157"/>
                    </a:ext>
                  </a:extLst>
                </a:gridCol>
                <a:gridCol w="1583553">
                  <a:extLst>
                    <a:ext uri="{9D8B030D-6E8A-4147-A177-3AD203B41FA5}">
                      <a16:colId xmlns:a16="http://schemas.microsoft.com/office/drawing/2014/main" val="1730229731"/>
                    </a:ext>
                  </a:extLst>
                </a:gridCol>
                <a:gridCol w="4643989">
                  <a:extLst>
                    <a:ext uri="{9D8B030D-6E8A-4147-A177-3AD203B41FA5}">
                      <a16:colId xmlns:a16="http://schemas.microsoft.com/office/drawing/2014/main" val="558421734"/>
                    </a:ext>
                  </a:extLst>
                </a:gridCol>
              </a:tblGrid>
              <a:tr h="316401">
                <a:tc>
                  <a:txBody>
                    <a:bodyPr/>
                    <a:lstStyle/>
                    <a:p>
                      <a:pPr algn="l" fontAlgn="ctr"/>
                      <a:r>
                        <a:rPr lang="en-US" sz="1100" b="1">
                          <a:effectLst/>
                        </a:rPr>
                        <a:t>Name</a:t>
                      </a:r>
                    </a:p>
                  </a:txBody>
                  <a:tcPr marL="54178" marR="54178" marT="54178" marB="54178" anchor="ctr"/>
                </a:tc>
                <a:tc>
                  <a:txBody>
                    <a:bodyPr/>
                    <a:lstStyle/>
                    <a:p>
                      <a:pPr algn="l" fontAlgn="ctr"/>
                      <a:r>
                        <a:rPr lang="en-US" sz="1100" b="1">
                          <a:effectLst/>
                        </a:rPr>
                        <a:t>Data type</a:t>
                      </a:r>
                    </a:p>
                  </a:txBody>
                  <a:tcPr marL="54178" marR="54178" marT="54178" marB="54178" anchor="ctr"/>
                </a:tc>
                <a:tc>
                  <a:txBody>
                    <a:bodyPr/>
                    <a:lstStyle/>
                    <a:p>
                      <a:pPr algn="l" fontAlgn="ctr"/>
                      <a:r>
                        <a:rPr lang="en-US" sz="1100" b="1">
                          <a:effectLst/>
                        </a:rPr>
                        <a:t>Unique</a:t>
                      </a:r>
                    </a:p>
                  </a:txBody>
                  <a:tcPr marL="54178" marR="54178" marT="54178" marB="54178" anchor="ctr"/>
                </a:tc>
                <a:tc>
                  <a:txBody>
                    <a:bodyPr/>
                    <a:lstStyle/>
                    <a:p>
                      <a:pPr algn="l" fontAlgn="ctr"/>
                      <a:r>
                        <a:rPr lang="en-US" sz="1100" b="1">
                          <a:effectLst/>
                        </a:rPr>
                        <a:t>Values (sample)</a:t>
                      </a:r>
                    </a:p>
                  </a:txBody>
                  <a:tcPr marL="54178" marR="54178" marT="54178" marB="54178" anchor="ctr"/>
                </a:tc>
                <a:tc>
                  <a:txBody>
                    <a:bodyPr/>
                    <a:lstStyle/>
                    <a:p>
                      <a:pPr algn="l" fontAlgn="ctr"/>
                      <a:r>
                        <a:rPr lang="en-US" sz="1100" b="1">
                          <a:effectLst/>
                        </a:rPr>
                        <a:t>Description</a:t>
                      </a:r>
                    </a:p>
                  </a:txBody>
                  <a:tcPr marL="54178" marR="54178" marT="54178" marB="54178" anchor="ctr"/>
                </a:tc>
                <a:extLst>
                  <a:ext uri="{0D108BD9-81ED-4DB2-BD59-A6C34878D82A}">
                    <a16:rowId xmlns:a16="http://schemas.microsoft.com/office/drawing/2014/main" val="2838977881"/>
                  </a:ext>
                </a:extLst>
              </a:tr>
              <a:tr h="489771">
                <a:tc>
                  <a:txBody>
                    <a:bodyPr/>
                    <a:lstStyle/>
                    <a:p>
                      <a:pPr algn="l" fontAlgn="ctr"/>
                      <a:r>
                        <a:rPr lang="en-US" sz="1200" dirty="0" err="1">
                          <a:effectLst/>
                        </a:rPr>
                        <a:t>tpepPickupDateTime</a:t>
                      </a:r>
                      <a:endParaRPr lang="en-US" sz="1200" dirty="0">
                        <a:effectLst/>
                      </a:endParaRPr>
                    </a:p>
                  </a:txBody>
                  <a:tcPr marL="57150" marR="57150" marT="57150" marB="57150" anchor="ctr"/>
                </a:tc>
                <a:tc>
                  <a:txBody>
                    <a:bodyPr/>
                    <a:lstStyle/>
                    <a:p>
                      <a:pPr fontAlgn="ctr"/>
                      <a:r>
                        <a:rPr lang="en-US" sz="1200">
                          <a:effectLst/>
                        </a:rPr>
                        <a:t>timestamp</a:t>
                      </a:r>
                    </a:p>
                  </a:txBody>
                  <a:tcPr marL="57150" marR="57150" marT="57150" marB="57150" anchor="ctr"/>
                </a:tc>
                <a:tc>
                  <a:txBody>
                    <a:bodyPr/>
                    <a:lstStyle/>
                    <a:p>
                      <a:pPr fontAlgn="ctr"/>
                      <a:r>
                        <a:rPr lang="en-US" sz="1200">
                          <a:effectLst/>
                        </a:rPr>
                        <a:t>289,948,585</a:t>
                      </a:r>
                    </a:p>
                  </a:txBody>
                  <a:tcPr marL="57150" marR="57150" marT="57150" marB="57150" anchor="ctr"/>
                </a:tc>
                <a:tc>
                  <a:txBody>
                    <a:bodyPr/>
                    <a:lstStyle/>
                    <a:p>
                      <a:pPr fontAlgn="ctr"/>
                      <a:r>
                        <a:rPr lang="en-US" sz="1200">
                          <a:effectLst/>
                        </a:rPr>
                        <a:t>2009-11-01 01:08:00</a:t>
                      </a:r>
                      <a:br>
                        <a:rPr lang="en-US" sz="1200">
                          <a:effectLst/>
                        </a:rPr>
                      </a:br>
                      <a:r>
                        <a:rPr lang="en-US" sz="1200">
                          <a:effectLst/>
                        </a:rPr>
                        <a:t>2013-11-03 01:33:00</a:t>
                      </a:r>
                    </a:p>
                  </a:txBody>
                  <a:tcPr marL="57150" marR="57150" marT="57150" marB="57150" anchor="ctr"/>
                </a:tc>
                <a:tc>
                  <a:txBody>
                    <a:bodyPr/>
                    <a:lstStyle/>
                    <a:p>
                      <a:pPr fontAlgn="ctr"/>
                      <a:r>
                        <a:rPr lang="en-US" sz="1200" dirty="0">
                          <a:effectLst/>
                        </a:rPr>
                        <a:t>The date and time when the meter was engaged.</a:t>
                      </a:r>
                    </a:p>
                  </a:txBody>
                  <a:tcPr marL="57150" marR="57150" marT="57150" marB="57150" anchor="ctr"/>
                </a:tc>
                <a:extLst>
                  <a:ext uri="{0D108BD9-81ED-4DB2-BD59-A6C34878D82A}">
                    <a16:rowId xmlns:a16="http://schemas.microsoft.com/office/drawing/2014/main" val="4160178901"/>
                  </a:ext>
                </a:extLst>
              </a:tr>
              <a:tr h="316401">
                <a:tc>
                  <a:txBody>
                    <a:bodyPr/>
                    <a:lstStyle/>
                    <a:p>
                      <a:pPr algn="l" fontAlgn="ctr"/>
                      <a:r>
                        <a:rPr lang="en-US" sz="1200">
                          <a:effectLst/>
                        </a:rPr>
                        <a:t>passengerCount</a:t>
                      </a:r>
                    </a:p>
                  </a:txBody>
                  <a:tcPr marL="57150" marR="57150" marT="57150" marB="57150" anchor="ctr"/>
                </a:tc>
                <a:tc>
                  <a:txBody>
                    <a:bodyPr/>
                    <a:lstStyle/>
                    <a:p>
                      <a:pPr fontAlgn="ctr"/>
                      <a:r>
                        <a:rPr lang="en-US" sz="1200">
                          <a:effectLst/>
                        </a:rPr>
                        <a:t>int</a:t>
                      </a:r>
                    </a:p>
                  </a:txBody>
                  <a:tcPr marL="57150" marR="57150" marT="57150" marB="57150" anchor="ctr"/>
                </a:tc>
                <a:tc>
                  <a:txBody>
                    <a:bodyPr/>
                    <a:lstStyle/>
                    <a:p>
                      <a:pPr fontAlgn="ctr"/>
                      <a:r>
                        <a:rPr lang="en-US" sz="1200">
                          <a:effectLst/>
                        </a:rPr>
                        <a:t>64</a:t>
                      </a:r>
                    </a:p>
                  </a:txBody>
                  <a:tcPr marL="57150" marR="57150" marT="57150" marB="57150" anchor="ctr"/>
                </a:tc>
                <a:tc>
                  <a:txBody>
                    <a:bodyPr/>
                    <a:lstStyle/>
                    <a:p>
                      <a:pPr fontAlgn="ctr"/>
                      <a:r>
                        <a:rPr lang="en-US" sz="1200">
                          <a:effectLst/>
                        </a:rPr>
                        <a:t>1</a:t>
                      </a:r>
                      <a:br>
                        <a:rPr lang="en-US" sz="1200">
                          <a:effectLst/>
                        </a:rPr>
                      </a:br>
                      <a:r>
                        <a:rPr lang="en-US" sz="1200">
                          <a:effectLst/>
                        </a:rPr>
                        <a:t>2</a:t>
                      </a:r>
                    </a:p>
                  </a:txBody>
                  <a:tcPr marL="57150" marR="57150" marT="57150" marB="57150" anchor="ctr"/>
                </a:tc>
                <a:tc>
                  <a:txBody>
                    <a:bodyPr/>
                    <a:lstStyle/>
                    <a:p>
                      <a:pPr fontAlgn="ctr"/>
                      <a:r>
                        <a:rPr lang="en-US" sz="1200" dirty="0">
                          <a:effectLst/>
                        </a:rPr>
                        <a:t>The number of passengers in the vehicle. This is a driver-entered value.</a:t>
                      </a:r>
                    </a:p>
                  </a:txBody>
                  <a:tcPr marL="57150" marR="57150" marT="57150" marB="57150" anchor="ctr"/>
                </a:tc>
                <a:extLst>
                  <a:ext uri="{0D108BD9-81ED-4DB2-BD59-A6C34878D82A}">
                    <a16:rowId xmlns:a16="http://schemas.microsoft.com/office/drawing/2014/main" val="3834298648"/>
                  </a:ext>
                </a:extLst>
              </a:tr>
              <a:tr h="489771">
                <a:tc>
                  <a:txBody>
                    <a:bodyPr/>
                    <a:lstStyle/>
                    <a:p>
                      <a:pPr algn="l" fontAlgn="ctr"/>
                      <a:r>
                        <a:rPr lang="en-US" sz="1200">
                          <a:effectLst/>
                        </a:rPr>
                        <a:t>tripDistance</a:t>
                      </a:r>
                    </a:p>
                  </a:txBody>
                  <a:tcPr marL="57150" marR="57150" marT="57150" marB="57150" anchor="ctr"/>
                </a:tc>
                <a:tc>
                  <a:txBody>
                    <a:bodyPr/>
                    <a:lstStyle/>
                    <a:p>
                      <a:pPr fontAlgn="ctr"/>
                      <a:r>
                        <a:rPr lang="en-US" sz="1200">
                          <a:effectLst/>
                        </a:rPr>
                        <a:t>double</a:t>
                      </a:r>
                    </a:p>
                  </a:txBody>
                  <a:tcPr marL="57150" marR="57150" marT="57150" marB="57150" anchor="ctr"/>
                </a:tc>
                <a:tc>
                  <a:txBody>
                    <a:bodyPr/>
                    <a:lstStyle/>
                    <a:p>
                      <a:pPr fontAlgn="ctr"/>
                      <a:r>
                        <a:rPr lang="en-US" sz="1200">
                          <a:effectLst/>
                        </a:rPr>
                        <a:t>14,003</a:t>
                      </a:r>
                    </a:p>
                  </a:txBody>
                  <a:tcPr marL="57150" marR="57150" marT="57150" marB="57150" anchor="ctr"/>
                </a:tc>
                <a:tc>
                  <a:txBody>
                    <a:bodyPr/>
                    <a:lstStyle/>
                    <a:p>
                      <a:pPr fontAlgn="ctr"/>
                      <a:r>
                        <a:rPr lang="en-US" sz="1200">
                          <a:effectLst/>
                        </a:rPr>
                        <a:t>1.0</a:t>
                      </a:r>
                      <a:br>
                        <a:rPr lang="en-US" sz="1200">
                          <a:effectLst/>
                        </a:rPr>
                      </a:br>
                      <a:r>
                        <a:rPr lang="en-US" sz="1200">
                          <a:effectLst/>
                        </a:rPr>
                        <a:t>0.9</a:t>
                      </a:r>
                    </a:p>
                  </a:txBody>
                  <a:tcPr marL="57150" marR="57150" marT="57150" marB="57150" anchor="ctr"/>
                </a:tc>
                <a:tc>
                  <a:txBody>
                    <a:bodyPr/>
                    <a:lstStyle/>
                    <a:p>
                      <a:pPr fontAlgn="ctr"/>
                      <a:r>
                        <a:rPr lang="en-US" sz="1200" dirty="0">
                          <a:effectLst/>
                        </a:rPr>
                        <a:t>The elapsed trip distance in miles reported by the taximeter.</a:t>
                      </a:r>
                    </a:p>
                  </a:txBody>
                  <a:tcPr marL="57150" marR="57150" marT="57150" marB="57150" anchor="ctr"/>
                </a:tc>
                <a:extLst>
                  <a:ext uri="{0D108BD9-81ED-4DB2-BD59-A6C34878D82A}">
                    <a16:rowId xmlns:a16="http://schemas.microsoft.com/office/drawing/2014/main" val="1943039050"/>
                  </a:ext>
                </a:extLst>
              </a:tr>
              <a:tr h="663141">
                <a:tc>
                  <a:txBody>
                    <a:bodyPr/>
                    <a:lstStyle/>
                    <a:p>
                      <a:pPr algn="l" fontAlgn="ctr"/>
                      <a:r>
                        <a:rPr lang="en-US" sz="1200">
                          <a:effectLst/>
                        </a:rPr>
                        <a:t>fareAmount</a:t>
                      </a:r>
                    </a:p>
                  </a:txBody>
                  <a:tcPr marL="57150" marR="57150" marT="57150" marB="57150" anchor="ctr"/>
                </a:tc>
                <a:tc>
                  <a:txBody>
                    <a:bodyPr/>
                    <a:lstStyle/>
                    <a:p>
                      <a:pPr fontAlgn="ctr"/>
                      <a:r>
                        <a:rPr lang="en-US" sz="1200">
                          <a:effectLst/>
                        </a:rPr>
                        <a:t>double</a:t>
                      </a:r>
                    </a:p>
                  </a:txBody>
                  <a:tcPr marL="57150" marR="57150" marT="57150" marB="57150" anchor="ctr"/>
                </a:tc>
                <a:tc>
                  <a:txBody>
                    <a:bodyPr/>
                    <a:lstStyle/>
                    <a:p>
                      <a:pPr fontAlgn="ctr"/>
                      <a:r>
                        <a:rPr lang="en-US" sz="1200">
                          <a:effectLst/>
                        </a:rPr>
                        <a:t>18,935</a:t>
                      </a:r>
                    </a:p>
                  </a:txBody>
                  <a:tcPr marL="57150" marR="57150" marT="57150" marB="57150" anchor="ctr"/>
                </a:tc>
                <a:tc>
                  <a:txBody>
                    <a:bodyPr/>
                    <a:lstStyle/>
                    <a:p>
                      <a:pPr fontAlgn="ctr"/>
                      <a:r>
                        <a:rPr lang="en-US" sz="1200">
                          <a:effectLst/>
                        </a:rPr>
                        <a:t>6.5</a:t>
                      </a:r>
                      <a:br>
                        <a:rPr lang="en-US" sz="1200">
                          <a:effectLst/>
                        </a:rPr>
                      </a:br>
                      <a:r>
                        <a:rPr lang="en-US" sz="1200">
                          <a:effectLst/>
                        </a:rPr>
                        <a:t>4.5</a:t>
                      </a:r>
                    </a:p>
                  </a:txBody>
                  <a:tcPr marL="57150" marR="57150" marT="57150" marB="57150" anchor="ctr"/>
                </a:tc>
                <a:tc>
                  <a:txBody>
                    <a:bodyPr/>
                    <a:lstStyle/>
                    <a:p>
                      <a:pPr fontAlgn="ctr"/>
                      <a:r>
                        <a:rPr lang="en-US" sz="1200" dirty="0">
                          <a:effectLst/>
                        </a:rPr>
                        <a:t>The time-and-distance fare calculated by the meter.</a:t>
                      </a:r>
                    </a:p>
                  </a:txBody>
                  <a:tcPr marL="57150" marR="57150" marT="57150" marB="57150" anchor="ctr"/>
                </a:tc>
                <a:extLst>
                  <a:ext uri="{0D108BD9-81ED-4DB2-BD59-A6C34878D82A}">
                    <a16:rowId xmlns:a16="http://schemas.microsoft.com/office/drawing/2014/main" val="184927759"/>
                  </a:ext>
                </a:extLst>
              </a:tr>
              <a:tr h="489771">
                <a:tc>
                  <a:txBody>
                    <a:bodyPr/>
                    <a:lstStyle/>
                    <a:p>
                      <a:pPr algn="l" fontAlgn="ctr"/>
                      <a:r>
                        <a:rPr lang="en-US" sz="1200">
                          <a:effectLst/>
                        </a:rPr>
                        <a:t>paymentType</a:t>
                      </a:r>
                    </a:p>
                  </a:txBody>
                  <a:tcPr marL="57150" marR="57150" marT="57150" marB="57150" anchor="ctr"/>
                </a:tc>
                <a:tc>
                  <a:txBody>
                    <a:bodyPr/>
                    <a:lstStyle/>
                    <a:p>
                      <a:pPr fontAlgn="ctr"/>
                      <a:r>
                        <a:rPr lang="en-US" sz="1200">
                          <a:effectLst/>
                        </a:rPr>
                        <a:t>string</a:t>
                      </a:r>
                    </a:p>
                  </a:txBody>
                  <a:tcPr marL="57150" marR="57150" marT="57150" marB="57150" anchor="ctr"/>
                </a:tc>
                <a:tc>
                  <a:txBody>
                    <a:bodyPr/>
                    <a:lstStyle/>
                    <a:p>
                      <a:pPr fontAlgn="ctr"/>
                      <a:r>
                        <a:rPr lang="en-US" sz="1200">
                          <a:effectLst/>
                        </a:rPr>
                        <a:t>6,282</a:t>
                      </a:r>
                    </a:p>
                  </a:txBody>
                  <a:tcPr marL="57150" marR="57150" marT="57150" marB="57150" anchor="ctr"/>
                </a:tc>
                <a:tc>
                  <a:txBody>
                    <a:bodyPr/>
                    <a:lstStyle/>
                    <a:p>
                      <a:pPr fontAlgn="ctr"/>
                      <a:r>
                        <a:rPr lang="en-US" sz="1200">
                          <a:effectLst/>
                        </a:rPr>
                        <a:t>CSH</a:t>
                      </a:r>
                      <a:br>
                        <a:rPr lang="en-US" sz="1200">
                          <a:effectLst/>
                        </a:rPr>
                      </a:br>
                      <a:r>
                        <a:rPr lang="en-US" sz="1200">
                          <a:effectLst/>
                        </a:rPr>
                        <a:t>CRD</a:t>
                      </a:r>
                    </a:p>
                  </a:txBody>
                  <a:tcPr marL="57150" marR="57150" marT="57150" marB="57150" anchor="ctr"/>
                </a:tc>
                <a:tc>
                  <a:txBody>
                    <a:bodyPr/>
                    <a:lstStyle/>
                    <a:p>
                      <a:pPr fontAlgn="ctr"/>
                      <a:r>
                        <a:rPr lang="en-US" sz="1200" dirty="0">
                          <a:effectLst/>
                        </a:rPr>
                        <a:t>A numeric code signifying how the passenger paid for the trip.</a:t>
                      </a:r>
                    </a:p>
                    <a:p>
                      <a:pPr fontAlgn="ctr"/>
                      <a:r>
                        <a:rPr lang="en-US" sz="1200" dirty="0">
                          <a:effectLst/>
                        </a:rPr>
                        <a:t>1= Credit card;</a:t>
                      </a:r>
                    </a:p>
                    <a:p>
                      <a:pPr fontAlgn="ctr"/>
                      <a:r>
                        <a:rPr lang="en-US" sz="1200" dirty="0">
                          <a:effectLst/>
                        </a:rPr>
                        <a:t>2= Cash;</a:t>
                      </a:r>
                    </a:p>
                    <a:p>
                      <a:pPr fontAlgn="ctr"/>
                      <a:r>
                        <a:rPr lang="en-US" sz="1200" dirty="0">
                          <a:effectLst/>
                        </a:rPr>
                        <a:t>3= No charge;</a:t>
                      </a:r>
                    </a:p>
                    <a:p>
                      <a:pPr fontAlgn="ctr"/>
                      <a:r>
                        <a:rPr lang="en-US" sz="1200" dirty="0">
                          <a:effectLst/>
                        </a:rPr>
                        <a:t>4= Dispute;</a:t>
                      </a:r>
                    </a:p>
                    <a:p>
                      <a:pPr fontAlgn="ctr"/>
                      <a:r>
                        <a:rPr lang="en-US" sz="1200" dirty="0">
                          <a:effectLst/>
                        </a:rPr>
                        <a:t>5= Unknown;</a:t>
                      </a:r>
                    </a:p>
                    <a:p>
                      <a:pPr fontAlgn="ctr"/>
                      <a:r>
                        <a:rPr lang="en-US" sz="1200" dirty="0">
                          <a:effectLst/>
                        </a:rPr>
                        <a:t>6= Voided trip.</a:t>
                      </a:r>
                    </a:p>
                  </a:txBody>
                  <a:tcPr marL="57150" marR="57150" marT="57150" marB="57150" anchor="ctr"/>
                </a:tc>
                <a:extLst>
                  <a:ext uri="{0D108BD9-81ED-4DB2-BD59-A6C34878D82A}">
                    <a16:rowId xmlns:a16="http://schemas.microsoft.com/office/drawing/2014/main" val="223529894"/>
                  </a:ext>
                </a:extLst>
              </a:tr>
              <a:tr h="489771">
                <a:tc>
                  <a:txBody>
                    <a:bodyPr/>
                    <a:lstStyle/>
                    <a:p>
                      <a:pPr algn="l" fontAlgn="ctr"/>
                      <a:r>
                        <a:rPr lang="en-US" sz="1200">
                          <a:effectLst/>
                        </a:rPr>
                        <a:t>tipAmount</a:t>
                      </a:r>
                    </a:p>
                  </a:txBody>
                  <a:tcPr marL="57150" marR="57150" marT="57150" marB="57150" anchor="ctr"/>
                </a:tc>
                <a:tc>
                  <a:txBody>
                    <a:bodyPr/>
                    <a:lstStyle/>
                    <a:p>
                      <a:pPr fontAlgn="ctr"/>
                      <a:r>
                        <a:rPr lang="en-US" sz="1200">
                          <a:effectLst/>
                        </a:rPr>
                        <a:t>double</a:t>
                      </a:r>
                    </a:p>
                  </a:txBody>
                  <a:tcPr marL="57150" marR="57150" marT="57150" marB="57150" anchor="ctr"/>
                </a:tc>
                <a:tc>
                  <a:txBody>
                    <a:bodyPr/>
                    <a:lstStyle/>
                    <a:p>
                      <a:pPr fontAlgn="ctr"/>
                      <a:r>
                        <a:rPr lang="en-US" sz="1200">
                          <a:effectLst/>
                        </a:rPr>
                        <a:t>12,121</a:t>
                      </a:r>
                    </a:p>
                  </a:txBody>
                  <a:tcPr marL="57150" marR="57150" marT="57150" marB="57150" anchor="ctr"/>
                </a:tc>
                <a:tc>
                  <a:txBody>
                    <a:bodyPr/>
                    <a:lstStyle/>
                    <a:p>
                      <a:pPr fontAlgn="ctr"/>
                      <a:r>
                        <a:rPr lang="en-US" sz="1200">
                          <a:effectLst/>
                        </a:rPr>
                        <a:t>1.0</a:t>
                      </a:r>
                      <a:br>
                        <a:rPr lang="en-US" sz="1200">
                          <a:effectLst/>
                        </a:rPr>
                      </a:br>
                      <a:r>
                        <a:rPr lang="en-US" sz="1200">
                          <a:effectLst/>
                        </a:rPr>
                        <a:t>2.0</a:t>
                      </a:r>
                    </a:p>
                  </a:txBody>
                  <a:tcPr marL="57150" marR="57150" marT="57150" marB="57150" anchor="ctr"/>
                </a:tc>
                <a:tc>
                  <a:txBody>
                    <a:bodyPr/>
                    <a:lstStyle/>
                    <a:p>
                      <a:pPr fontAlgn="ctr"/>
                      <a:r>
                        <a:rPr lang="en-US" sz="1200" dirty="0">
                          <a:effectLst/>
                        </a:rPr>
                        <a:t>This field is automatically populated for credit card tips. Cash tips are not included.</a:t>
                      </a:r>
                    </a:p>
                  </a:txBody>
                  <a:tcPr marL="57150" marR="57150" marT="57150" marB="57150" anchor="ctr"/>
                </a:tc>
                <a:extLst>
                  <a:ext uri="{0D108BD9-81ED-4DB2-BD59-A6C34878D82A}">
                    <a16:rowId xmlns:a16="http://schemas.microsoft.com/office/drawing/2014/main" val="1865859922"/>
                  </a:ext>
                </a:extLst>
              </a:tr>
            </a:tbl>
          </a:graphicData>
        </a:graphic>
      </p:graphicFrame>
    </p:spTree>
    <p:extLst>
      <p:ext uri="{BB962C8B-B14F-4D97-AF65-F5344CB8AC3E}">
        <p14:creationId xmlns:p14="http://schemas.microsoft.com/office/powerpoint/2010/main" val="1871778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5ACC6BB2-28F8-4405-829D-0562733BE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1">
            <a:extLst>
              <a:ext uri="{FF2B5EF4-FFF2-40B4-BE49-F238E27FC236}">
                <a16:creationId xmlns:a16="http://schemas.microsoft.com/office/drawing/2014/main" id="{5C2E53F0-AD54-4A55-99A0-EC896CE3C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3">
            <a:extLst>
              <a:ext uri="{FF2B5EF4-FFF2-40B4-BE49-F238E27FC236}">
                <a16:creationId xmlns:a16="http://schemas.microsoft.com/office/drawing/2014/main" id="{D15F19F8-85EE-477A-ACBA-4B6D0697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12D5C0-461B-4FA6-BDEF-483C356CB3E9}"/>
              </a:ext>
            </a:extLst>
          </p:cNvPr>
          <p:cNvSpPr>
            <a:spLocks noGrp="1"/>
          </p:cNvSpPr>
          <p:nvPr>
            <p:ph type="title"/>
          </p:nvPr>
        </p:nvSpPr>
        <p:spPr>
          <a:xfrm>
            <a:off x="838200" y="253397"/>
            <a:ext cx="10515600" cy="1273233"/>
          </a:xfrm>
        </p:spPr>
        <p:txBody>
          <a:bodyPr>
            <a:normAutofit/>
          </a:bodyPr>
          <a:lstStyle/>
          <a:p>
            <a:br>
              <a:rPr lang="en-US" dirty="0"/>
            </a:br>
            <a:r>
              <a:rPr lang="en-US" dirty="0"/>
              <a:t>Variables of Interest -&gt; Recodes</a:t>
            </a:r>
          </a:p>
        </p:txBody>
      </p:sp>
      <p:sp>
        <p:nvSpPr>
          <p:cNvPr id="16" name="Rectangle 15">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97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4">
            <a:extLst>
              <a:ext uri="{FF2B5EF4-FFF2-40B4-BE49-F238E27FC236}">
                <a16:creationId xmlns:a16="http://schemas.microsoft.com/office/drawing/2014/main" id="{6F1B2C03-EE87-4793-9A05-F59CC0534E54}"/>
              </a:ext>
            </a:extLst>
          </p:cNvPr>
          <p:cNvGraphicFramePr>
            <a:graphicFrameLocks noGrp="1"/>
          </p:cNvGraphicFramePr>
          <p:nvPr>
            <p:ph idx="1"/>
            <p:extLst>
              <p:ext uri="{D42A27DB-BD31-4B8C-83A1-F6EECF244321}">
                <p14:modId xmlns:p14="http://schemas.microsoft.com/office/powerpoint/2010/main" val="749537864"/>
              </p:ext>
            </p:extLst>
          </p:nvPr>
        </p:nvGraphicFramePr>
        <p:xfrm>
          <a:off x="972356" y="2062364"/>
          <a:ext cx="9942312" cy="4623993"/>
        </p:xfrm>
        <a:graphic>
          <a:graphicData uri="http://schemas.openxmlformats.org/drawingml/2006/table">
            <a:tbl>
              <a:tblPr firstRow="1" bandRow="1">
                <a:tableStyleId>{5C22544A-7EE6-4342-B048-85BDC9FD1C3A}</a:tableStyleId>
              </a:tblPr>
              <a:tblGrid>
                <a:gridCol w="1603200">
                  <a:extLst>
                    <a:ext uri="{9D8B030D-6E8A-4147-A177-3AD203B41FA5}">
                      <a16:colId xmlns:a16="http://schemas.microsoft.com/office/drawing/2014/main" val="1277749800"/>
                    </a:ext>
                  </a:extLst>
                </a:gridCol>
                <a:gridCol w="1042440">
                  <a:extLst>
                    <a:ext uri="{9D8B030D-6E8A-4147-A177-3AD203B41FA5}">
                      <a16:colId xmlns:a16="http://schemas.microsoft.com/office/drawing/2014/main" val="123883704"/>
                    </a:ext>
                  </a:extLst>
                </a:gridCol>
                <a:gridCol w="1069130">
                  <a:extLst>
                    <a:ext uri="{9D8B030D-6E8A-4147-A177-3AD203B41FA5}">
                      <a16:colId xmlns:a16="http://schemas.microsoft.com/office/drawing/2014/main" val="516960157"/>
                    </a:ext>
                  </a:extLst>
                </a:gridCol>
                <a:gridCol w="1583553">
                  <a:extLst>
                    <a:ext uri="{9D8B030D-6E8A-4147-A177-3AD203B41FA5}">
                      <a16:colId xmlns:a16="http://schemas.microsoft.com/office/drawing/2014/main" val="1730229731"/>
                    </a:ext>
                  </a:extLst>
                </a:gridCol>
                <a:gridCol w="4643989">
                  <a:extLst>
                    <a:ext uri="{9D8B030D-6E8A-4147-A177-3AD203B41FA5}">
                      <a16:colId xmlns:a16="http://schemas.microsoft.com/office/drawing/2014/main" val="558421734"/>
                    </a:ext>
                  </a:extLst>
                </a:gridCol>
              </a:tblGrid>
              <a:tr h="316401">
                <a:tc>
                  <a:txBody>
                    <a:bodyPr/>
                    <a:lstStyle/>
                    <a:p>
                      <a:pPr algn="l" fontAlgn="ctr"/>
                      <a:r>
                        <a:rPr lang="en-US" sz="1100" b="1">
                          <a:effectLst/>
                        </a:rPr>
                        <a:t>Name</a:t>
                      </a:r>
                    </a:p>
                  </a:txBody>
                  <a:tcPr marL="54178" marR="54178" marT="54178" marB="54178" anchor="ctr"/>
                </a:tc>
                <a:tc>
                  <a:txBody>
                    <a:bodyPr/>
                    <a:lstStyle/>
                    <a:p>
                      <a:pPr algn="l" fontAlgn="ctr"/>
                      <a:r>
                        <a:rPr lang="en-US" sz="1100" b="1">
                          <a:effectLst/>
                        </a:rPr>
                        <a:t>Data type</a:t>
                      </a:r>
                    </a:p>
                  </a:txBody>
                  <a:tcPr marL="54178" marR="54178" marT="54178" marB="54178" anchor="ctr"/>
                </a:tc>
                <a:tc>
                  <a:txBody>
                    <a:bodyPr/>
                    <a:lstStyle/>
                    <a:p>
                      <a:pPr algn="l" fontAlgn="ctr"/>
                      <a:r>
                        <a:rPr lang="en-US" sz="1100" b="1">
                          <a:effectLst/>
                        </a:rPr>
                        <a:t>Unique</a:t>
                      </a:r>
                    </a:p>
                  </a:txBody>
                  <a:tcPr marL="54178" marR="54178" marT="54178" marB="54178" anchor="ctr"/>
                </a:tc>
                <a:tc>
                  <a:txBody>
                    <a:bodyPr/>
                    <a:lstStyle/>
                    <a:p>
                      <a:pPr algn="l" fontAlgn="ctr"/>
                      <a:r>
                        <a:rPr lang="en-US" sz="1100" b="1">
                          <a:effectLst/>
                        </a:rPr>
                        <a:t>Values (sample)</a:t>
                      </a:r>
                    </a:p>
                  </a:txBody>
                  <a:tcPr marL="54178" marR="54178" marT="54178" marB="54178" anchor="ctr"/>
                </a:tc>
                <a:tc>
                  <a:txBody>
                    <a:bodyPr/>
                    <a:lstStyle/>
                    <a:p>
                      <a:pPr algn="l" fontAlgn="ctr"/>
                      <a:r>
                        <a:rPr lang="en-US" sz="1100" b="1">
                          <a:effectLst/>
                        </a:rPr>
                        <a:t>Description</a:t>
                      </a:r>
                    </a:p>
                  </a:txBody>
                  <a:tcPr marL="54178" marR="54178" marT="54178" marB="54178" anchor="ctr"/>
                </a:tc>
                <a:extLst>
                  <a:ext uri="{0D108BD9-81ED-4DB2-BD59-A6C34878D82A}">
                    <a16:rowId xmlns:a16="http://schemas.microsoft.com/office/drawing/2014/main" val="2838977881"/>
                  </a:ext>
                </a:extLst>
              </a:tr>
              <a:tr h="489771">
                <a:tc>
                  <a:txBody>
                    <a:bodyPr/>
                    <a:lstStyle/>
                    <a:p>
                      <a:pPr algn="l" fontAlgn="ctr"/>
                      <a:r>
                        <a:rPr lang="en-US" sz="1200" dirty="0">
                          <a:effectLst/>
                        </a:rPr>
                        <a:t>tipped</a:t>
                      </a:r>
                    </a:p>
                  </a:txBody>
                  <a:tcPr marL="57150" marR="57150" marT="57150" marB="57150" anchor="ctr"/>
                </a:tc>
                <a:tc>
                  <a:txBody>
                    <a:bodyPr/>
                    <a:lstStyle/>
                    <a:p>
                      <a:pPr fontAlgn="ctr"/>
                      <a:r>
                        <a:rPr lang="en-US" sz="1200" dirty="0">
                          <a:effectLst/>
                        </a:rPr>
                        <a:t>2</a:t>
                      </a:r>
                    </a:p>
                  </a:txBody>
                  <a:tcPr marL="57150" marR="57150" marT="57150" marB="57150" anchor="ctr"/>
                </a:tc>
                <a:tc>
                  <a:txBody>
                    <a:bodyPr/>
                    <a:lstStyle/>
                    <a:p>
                      <a:pPr fontAlgn="ctr"/>
                      <a:r>
                        <a:rPr lang="en-US" sz="1200" dirty="0">
                          <a:effectLst/>
                        </a:rPr>
                        <a:t>2</a:t>
                      </a:r>
                    </a:p>
                  </a:txBody>
                  <a:tcPr marL="57150" marR="57150" marT="57150" marB="57150" anchor="ctr"/>
                </a:tc>
                <a:tc>
                  <a:txBody>
                    <a:bodyPr/>
                    <a:lstStyle/>
                    <a:p>
                      <a:pPr fontAlgn="ctr"/>
                      <a:r>
                        <a:rPr lang="en-US" sz="1200" dirty="0">
                          <a:effectLst/>
                        </a:rPr>
                        <a:t>0</a:t>
                      </a:r>
                    </a:p>
                    <a:p>
                      <a:pPr fontAlgn="ctr"/>
                      <a:r>
                        <a:rPr lang="en-US" sz="1200" dirty="0">
                          <a:effectLst/>
                        </a:rPr>
                        <a:t>1</a:t>
                      </a:r>
                    </a:p>
                  </a:txBody>
                  <a:tcPr marL="57150" marR="57150" marT="57150" marB="57150" anchor="ctr"/>
                </a:tc>
                <a:tc>
                  <a:txBody>
                    <a:bodyPr/>
                    <a:lstStyle/>
                    <a:p>
                      <a:pPr fontAlgn="ctr"/>
                      <a:r>
                        <a:rPr lang="en-US" sz="1200" dirty="0">
                          <a:effectLst/>
                        </a:rPr>
                        <a:t>Labeling for binary classification (will there be a tip or not on a given trip) converting the tip amount into a 0 or 1 value.</a:t>
                      </a:r>
                    </a:p>
                  </a:txBody>
                  <a:tcPr marL="57150" marR="57150" marT="57150" marB="57150" anchor="ctr"/>
                </a:tc>
                <a:extLst>
                  <a:ext uri="{0D108BD9-81ED-4DB2-BD59-A6C34878D82A}">
                    <a16:rowId xmlns:a16="http://schemas.microsoft.com/office/drawing/2014/main" val="4160178901"/>
                  </a:ext>
                </a:extLst>
              </a:tr>
              <a:tr h="316401">
                <a:tc>
                  <a:txBody>
                    <a:bodyPr/>
                    <a:lstStyle/>
                    <a:p>
                      <a:pPr algn="l" fontAlgn="ctr"/>
                      <a:r>
                        <a:rPr lang="en-US" sz="1200" dirty="0" err="1">
                          <a:effectLst/>
                        </a:rPr>
                        <a:t>weekdayVec</a:t>
                      </a:r>
                      <a:endParaRPr lang="en-US" sz="1200" dirty="0">
                        <a:effectLst/>
                      </a:endParaRPr>
                    </a:p>
                  </a:txBody>
                  <a:tcPr marL="57150" marR="57150" marT="57150" marB="57150" anchor="ctr"/>
                </a:tc>
                <a:tc>
                  <a:txBody>
                    <a:bodyPr/>
                    <a:lstStyle/>
                    <a:p>
                      <a:pPr fontAlgn="ctr"/>
                      <a:r>
                        <a:rPr lang="en-US" sz="1200" dirty="0"/>
                        <a:t>vector</a:t>
                      </a:r>
                      <a:endParaRPr lang="en-US" sz="1200" dirty="0">
                        <a:effectLst/>
                      </a:endParaRPr>
                    </a:p>
                  </a:txBody>
                  <a:tcPr marL="57150" marR="57150" marT="57150" marB="57150" anchor="ctr"/>
                </a:tc>
                <a:tc>
                  <a:txBody>
                    <a:bodyPr/>
                    <a:lstStyle/>
                    <a:p>
                      <a:pPr fontAlgn="ctr"/>
                      <a:r>
                        <a:rPr lang="en-US" sz="1200" dirty="0">
                          <a:effectLst/>
                        </a:rPr>
                        <a:t>7</a:t>
                      </a:r>
                    </a:p>
                  </a:txBody>
                  <a:tcPr marL="57150" marR="57150" marT="57150" marB="57150" anchor="ctr"/>
                </a:tc>
                <a:tc>
                  <a:txBody>
                    <a:bodyPr/>
                    <a:lstStyle/>
                    <a:p>
                      <a:pPr fontAlgn="ctr"/>
                      <a:r>
                        <a:rPr lang="en-US" sz="1200">
                          <a:effectLst/>
                        </a:rPr>
                        <a:t>1</a:t>
                      </a:r>
                      <a:br>
                        <a:rPr lang="en-US" sz="1200">
                          <a:effectLst/>
                        </a:rPr>
                      </a:br>
                      <a:r>
                        <a:rPr lang="en-US" sz="1200">
                          <a:effectLst/>
                        </a:rPr>
                        <a:t>2</a:t>
                      </a:r>
                    </a:p>
                  </a:txBody>
                  <a:tcPr marL="57150" marR="57150" marT="57150" marB="57150" anchor="ctr"/>
                </a:tc>
                <a:tc>
                  <a:txBody>
                    <a:bodyPr/>
                    <a:lstStyle/>
                    <a:p>
                      <a:pPr fontAlgn="ctr"/>
                      <a:r>
                        <a:rPr lang="en-US" sz="1200" dirty="0">
                          <a:effectLst/>
                        </a:rPr>
                        <a:t>The </a:t>
                      </a:r>
                      <a:r>
                        <a:rPr lang="en-US" sz="1200" dirty="0" err="1">
                          <a:effectLst/>
                        </a:rPr>
                        <a:t>weekdayString</a:t>
                      </a:r>
                      <a:r>
                        <a:rPr lang="en-US" sz="1200" dirty="0">
                          <a:effectLst/>
                        </a:rPr>
                        <a:t> columns need to be converted into integer representations. There are multiple approaches to performing the conversion, however the approach taken in this example is </a:t>
                      </a:r>
                      <a:r>
                        <a:rPr lang="en-US" sz="1200" dirty="0" err="1">
                          <a:effectLst/>
                        </a:rPr>
                        <a:t>OneHotEncoding</a:t>
                      </a:r>
                      <a:r>
                        <a:rPr lang="en-US" sz="1200" dirty="0">
                          <a:effectLst/>
                        </a:rPr>
                        <a:t>, a common approach.</a:t>
                      </a:r>
                    </a:p>
                  </a:txBody>
                  <a:tcPr marL="57150" marR="57150" marT="57150" marB="57150" anchor="ctr"/>
                </a:tc>
                <a:extLst>
                  <a:ext uri="{0D108BD9-81ED-4DB2-BD59-A6C34878D82A}">
                    <a16:rowId xmlns:a16="http://schemas.microsoft.com/office/drawing/2014/main" val="3834298648"/>
                  </a:ext>
                </a:extLst>
              </a:tr>
              <a:tr h="489771">
                <a:tc>
                  <a:txBody>
                    <a:bodyPr/>
                    <a:lstStyle/>
                    <a:p>
                      <a:pPr algn="l" fontAlgn="ctr"/>
                      <a:r>
                        <a:rPr lang="en-US" sz="1200" dirty="0" err="1">
                          <a:effectLst/>
                        </a:rPr>
                        <a:t>trafficTimeBinsVec</a:t>
                      </a:r>
                      <a:endParaRPr lang="en-US" sz="1200" dirty="0">
                        <a:effectLst/>
                      </a:endParaRPr>
                    </a:p>
                  </a:txBody>
                  <a:tcPr marL="57150" marR="57150" marT="57150" marB="57150" anchor="ctr"/>
                </a:tc>
                <a:tc>
                  <a:txBody>
                    <a:bodyPr/>
                    <a:lstStyle/>
                    <a:p>
                      <a:pPr fontAlgn="ctr"/>
                      <a:r>
                        <a:rPr lang="en-US" sz="1200" dirty="0"/>
                        <a:t>vector</a:t>
                      </a:r>
                      <a:endParaRPr lang="en-US" sz="1200" dirty="0">
                        <a:effectLst/>
                      </a:endParaRPr>
                    </a:p>
                  </a:txBody>
                  <a:tcPr marL="57150" marR="57150" marT="57150" marB="57150" anchor="ctr"/>
                </a:tc>
                <a:tc>
                  <a:txBody>
                    <a:bodyPr/>
                    <a:lstStyle/>
                    <a:p>
                      <a:pPr fontAlgn="ctr"/>
                      <a:r>
                        <a:rPr lang="en-US" sz="1200" dirty="0">
                          <a:effectLst/>
                        </a:rPr>
                        <a:t>4</a:t>
                      </a:r>
                    </a:p>
                  </a:txBody>
                  <a:tcPr marL="57150" marR="57150" marT="57150" marB="57150" anchor="ctr"/>
                </a:tc>
                <a:tc>
                  <a:txBody>
                    <a:bodyPr/>
                    <a:lstStyle/>
                    <a:p>
                      <a:pPr fontAlgn="ctr"/>
                      <a:r>
                        <a:rPr lang="en-US" sz="1200" dirty="0">
                          <a:effectLst/>
                        </a:rPr>
                        <a:t>1</a:t>
                      </a:r>
                    </a:p>
                    <a:p>
                      <a:pPr fontAlgn="ctr"/>
                      <a:r>
                        <a:rPr lang="en-US" sz="1200" dirty="0">
                          <a:effectLst/>
                        </a:rPr>
                        <a:t>2</a:t>
                      </a:r>
                    </a:p>
                  </a:txBody>
                  <a:tcPr marL="57150" marR="57150" marT="57150" marB="57150" anchor="ctr"/>
                </a:tc>
                <a:tc>
                  <a:txBody>
                    <a:bodyPr/>
                    <a:lstStyle/>
                    <a:p>
                      <a:pPr fontAlgn="ctr"/>
                      <a:r>
                        <a:rPr lang="en-US" sz="1200" dirty="0">
                          <a:effectLst/>
                        </a:rPr>
                        <a:t>The </a:t>
                      </a:r>
                      <a:r>
                        <a:rPr lang="en-US" sz="1200" dirty="0" err="1">
                          <a:effectLst/>
                        </a:rPr>
                        <a:t>trafficTimeBins</a:t>
                      </a:r>
                      <a:r>
                        <a:rPr lang="en-US" sz="1200" dirty="0">
                          <a:effectLst/>
                        </a:rPr>
                        <a:t> columns need to be converted into integer representations. There are multiple approaches to performing the conversion, however the approach taken in this example is </a:t>
                      </a:r>
                      <a:r>
                        <a:rPr lang="en-US" sz="1200" dirty="0" err="1">
                          <a:effectLst/>
                        </a:rPr>
                        <a:t>OneHotEncoding</a:t>
                      </a:r>
                      <a:r>
                        <a:rPr lang="en-US" sz="1200" dirty="0">
                          <a:effectLst/>
                        </a:rPr>
                        <a:t>, a common approach.</a:t>
                      </a:r>
                    </a:p>
                    <a:p>
                      <a:pPr fontAlgn="ctr"/>
                      <a:r>
                        <a:rPr lang="en-US" sz="1200" dirty="0">
                          <a:effectLst/>
                        </a:rPr>
                        <a:t>when((</a:t>
                      </a:r>
                      <a:r>
                        <a:rPr lang="en-US" sz="1200" dirty="0" err="1">
                          <a:effectLst/>
                        </a:rPr>
                        <a:t>taxi_df.pickupHour</a:t>
                      </a:r>
                      <a:r>
                        <a:rPr lang="en-US" sz="1200" dirty="0">
                          <a:effectLst/>
                        </a:rPr>
                        <a:t> &lt;= 6) | (</a:t>
                      </a:r>
                      <a:r>
                        <a:rPr lang="en-US" sz="1200" dirty="0" err="1">
                          <a:effectLst/>
                        </a:rPr>
                        <a:t>taxi_df.pickupHour</a:t>
                      </a:r>
                      <a:r>
                        <a:rPr lang="en-US" sz="1200" dirty="0">
                          <a:effectLst/>
                        </a:rPr>
                        <a:t> &gt;= 20),"Night")\                                                .when((</a:t>
                      </a:r>
                      <a:r>
                        <a:rPr lang="en-US" sz="1200" dirty="0" err="1">
                          <a:effectLst/>
                        </a:rPr>
                        <a:t>taxi_df.pickupHour</a:t>
                      </a:r>
                      <a:r>
                        <a:rPr lang="en-US" sz="1200" dirty="0">
                          <a:effectLst/>
                        </a:rPr>
                        <a:t> &gt;= 7) &amp; (</a:t>
                      </a:r>
                      <a:r>
                        <a:rPr lang="en-US" sz="1200" dirty="0" err="1">
                          <a:effectLst/>
                        </a:rPr>
                        <a:t>taxi_df.pickupHour</a:t>
                      </a:r>
                      <a:r>
                        <a:rPr lang="en-US" sz="1200" dirty="0">
                          <a:effectLst/>
                        </a:rPr>
                        <a:t> &lt;= 10), "</a:t>
                      </a:r>
                      <a:r>
                        <a:rPr lang="en-US" sz="1200" dirty="0" err="1">
                          <a:effectLst/>
                        </a:rPr>
                        <a:t>AMRush</a:t>
                      </a:r>
                      <a:r>
                        <a:rPr lang="en-US" sz="1200" dirty="0">
                          <a:effectLst/>
                        </a:rPr>
                        <a:t>")\                                                .when((</a:t>
                      </a:r>
                      <a:r>
                        <a:rPr lang="en-US" sz="1200" dirty="0" err="1">
                          <a:effectLst/>
                        </a:rPr>
                        <a:t>taxi_df.pickupHour</a:t>
                      </a:r>
                      <a:r>
                        <a:rPr lang="en-US" sz="1200" dirty="0">
                          <a:effectLst/>
                        </a:rPr>
                        <a:t> &gt;= 11) &amp; (</a:t>
                      </a:r>
                      <a:r>
                        <a:rPr lang="en-US" sz="1200" dirty="0" err="1">
                          <a:effectLst/>
                        </a:rPr>
                        <a:t>taxi_df.pickupHour</a:t>
                      </a:r>
                      <a:r>
                        <a:rPr lang="en-US" sz="1200" dirty="0">
                          <a:effectLst/>
                        </a:rPr>
                        <a:t> &lt;= 15), "Afternoon")\                                                .when((</a:t>
                      </a:r>
                      <a:r>
                        <a:rPr lang="en-US" sz="1200" dirty="0" err="1">
                          <a:effectLst/>
                        </a:rPr>
                        <a:t>taxi_df.pickupHour</a:t>
                      </a:r>
                      <a:r>
                        <a:rPr lang="en-US" sz="1200" dirty="0">
                          <a:effectLst/>
                        </a:rPr>
                        <a:t> &gt;= 16) &amp; (</a:t>
                      </a:r>
                      <a:r>
                        <a:rPr lang="en-US" sz="1200" dirty="0" err="1">
                          <a:effectLst/>
                        </a:rPr>
                        <a:t>taxi_df.pickupHour</a:t>
                      </a:r>
                      <a:r>
                        <a:rPr lang="en-US" sz="1200" dirty="0">
                          <a:effectLst/>
                        </a:rPr>
                        <a:t> &lt;= 19), "</a:t>
                      </a:r>
                      <a:r>
                        <a:rPr lang="en-US" sz="1200" dirty="0" err="1">
                          <a:effectLst/>
                        </a:rPr>
                        <a:t>PMRush</a:t>
                      </a:r>
                      <a:r>
                        <a:rPr lang="en-US" sz="1200" dirty="0">
                          <a:effectLst/>
                        </a:rPr>
                        <a:t>")\                                                .otherwise(0).alias('</a:t>
                      </a:r>
                      <a:r>
                        <a:rPr lang="en-US" sz="1200" dirty="0" err="1">
                          <a:effectLst/>
                        </a:rPr>
                        <a:t>trafficTimeBins</a:t>
                      </a:r>
                      <a:r>
                        <a:rPr lang="en-US" sz="1200" dirty="0">
                          <a:effectLst/>
                        </a:rPr>
                        <a:t>')</a:t>
                      </a:r>
                    </a:p>
                  </a:txBody>
                  <a:tcPr marL="57150" marR="57150" marT="57150" marB="57150" anchor="ctr"/>
                </a:tc>
                <a:extLst>
                  <a:ext uri="{0D108BD9-81ED-4DB2-BD59-A6C34878D82A}">
                    <a16:rowId xmlns:a16="http://schemas.microsoft.com/office/drawing/2014/main" val="1943039050"/>
                  </a:ext>
                </a:extLst>
              </a:tr>
              <a:tr h="663141">
                <a:tc>
                  <a:txBody>
                    <a:bodyPr/>
                    <a:lstStyle/>
                    <a:p>
                      <a:pPr algn="l" fontAlgn="ctr"/>
                      <a:r>
                        <a:rPr lang="en-US" sz="1200" dirty="0" err="1">
                          <a:effectLst/>
                        </a:rPr>
                        <a:t>pickupHour</a:t>
                      </a:r>
                      <a:endParaRPr lang="en-US" sz="1200" dirty="0">
                        <a:effectLst/>
                      </a:endParaRPr>
                    </a:p>
                  </a:txBody>
                  <a:tcPr marL="57150" marR="57150" marT="57150" marB="57150" anchor="ctr"/>
                </a:tc>
                <a:tc>
                  <a:txBody>
                    <a:bodyPr/>
                    <a:lstStyle/>
                    <a:p>
                      <a:pPr fontAlgn="ctr"/>
                      <a:r>
                        <a:rPr lang="en-US" sz="1200" dirty="0">
                          <a:effectLst/>
                        </a:rPr>
                        <a:t>string</a:t>
                      </a:r>
                    </a:p>
                  </a:txBody>
                  <a:tcPr marL="57150" marR="57150" marT="57150" marB="57150" anchor="ctr"/>
                </a:tc>
                <a:tc>
                  <a:txBody>
                    <a:bodyPr/>
                    <a:lstStyle/>
                    <a:p>
                      <a:pPr fontAlgn="ctr"/>
                      <a:r>
                        <a:rPr lang="en-US" sz="1200" dirty="0">
                          <a:effectLst/>
                        </a:rPr>
                        <a:t>12</a:t>
                      </a:r>
                    </a:p>
                  </a:txBody>
                  <a:tcPr marL="57150" marR="57150" marT="57150" marB="57150" anchor="ctr"/>
                </a:tc>
                <a:tc>
                  <a:txBody>
                    <a:bodyPr/>
                    <a:lstStyle/>
                    <a:p>
                      <a:pPr fontAlgn="ctr"/>
                      <a:r>
                        <a:rPr lang="en-US" sz="1200" dirty="0">
                          <a:effectLst/>
                        </a:rPr>
                        <a:t>01 - 12</a:t>
                      </a:r>
                    </a:p>
                  </a:txBody>
                  <a:tcPr marL="57150" marR="57150" marT="57150" marB="57150" anchor="ctr"/>
                </a:tc>
                <a:tc>
                  <a:txBody>
                    <a:bodyPr/>
                    <a:lstStyle/>
                    <a:p>
                      <a:pPr fontAlgn="ctr"/>
                      <a:r>
                        <a:rPr lang="en-US" sz="1200" dirty="0" err="1">
                          <a:effectLst/>
                        </a:rPr>
                        <a:t>date_format</a:t>
                      </a:r>
                      <a:r>
                        <a:rPr lang="en-US" sz="1200" dirty="0">
                          <a:effectLst/>
                        </a:rPr>
                        <a:t>('</a:t>
                      </a:r>
                      <a:r>
                        <a:rPr lang="en-US" sz="1200" dirty="0" err="1">
                          <a:effectLst/>
                        </a:rPr>
                        <a:t>tpepPickupDateTime</a:t>
                      </a:r>
                      <a:r>
                        <a:rPr lang="en-US" sz="1200" dirty="0">
                          <a:effectLst/>
                        </a:rPr>
                        <a:t>', '</a:t>
                      </a:r>
                      <a:r>
                        <a:rPr lang="en-US" sz="1200" dirty="0" err="1">
                          <a:effectLst/>
                        </a:rPr>
                        <a:t>hh</a:t>
                      </a:r>
                      <a:r>
                        <a:rPr lang="en-US" sz="1200" dirty="0">
                          <a:effectLst/>
                        </a:rPr>
                        <a:t>').alias('</a:t>
                      </a:r>
                      <a:r>
                        <a:rPr lang="en-US" sz="1200" dirty="0" err="1">
                          <a:effectLst/>
                        </a:rPr>
                        <a:t>pickupHour</a:t>
                      </a:r>
                      <a:r>
                        <a:rPr lang="en-US" sz="1200" dirty="0">
                          <a:effectLst/>
                        </a:rPr>
                        <a:t>')</a:t>
                      </a:r>
                    </a:p>
                  </a:txBody>
                  <a:tcPr marL="57150" marR="57150" marT="57150" marB="57150" anchor="ctr"/>
                </a:tc>
                <a:extLst>
                  <a:ext uri="{0D108BD9-81ED-4DB2-BD59-A6C34878D82A}">
                    <a16:rowId xmlns:a16="http://schemas.microsoft.com/office/drawing/2014/main" val="184927759"/>
                  </a:ext>
                </a:extLst>
              </a:tr>
            </a:tbl>
          </a:graphicData>
        </a:graphic>
      </p:graphicFrame>
    </p:spTree>
    <p:extLst>
      <p:ext uri="{BB962C8B-B14F-4D97-AF65-F5344CB8AC3E}">
        <p14:creationId xmlns:p14="http://schemas.microsoft.com/office/powerpoint/2010/main" val="4142394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68">
            <a:extLst>
              <a:ext uri="{FF2B5EF4-FFF2-40B4-BE49-F238E27FC236}">
                <a16:creationId xmlns:a16="http://schemas.microsoft.com/office/drawing/2014/main" id="{614141FC-8189-47F8-821A-FC9A4E91E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7" name="Rectangle 70">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12D5C0-461B-4FA6-BDEF-483C356CB3E9}"/>
              </a:ext>
            </a:extLst>
          </p:cNvPr>
          <p:cNvSpPr>
            <a:spLocks noGrp="1"/>
          </p:cNvSpPr>
          <p:nvPr>
            <p:ph type="title"/>
          </p:nvPr>
        </p:nvSpPr>
        <p:spPr>
          <a:xfrm>
            <a:off x="841248" y="510047"/>
            <a:ext cx="3300984" cy="1645920"/>
          </a:xfrm>
        </p:spPr>
        <p:txBody>
          <a:bodyPr>
            <a:normAutofit/>
          </a:bodyPr>
          <a:lstStyle/>
          <a:p>
            <a:r>
              <a:rPr lang="en-US" sz="2800" dirty="0"/>
              <a:t>Plots (Histogram, Box and Scatter)</a:t>
            </a:r>
          </a:p>
        </p:txBody>
      </p:sp>
      <p:sp>
        <p:nvSpPr>
          <p:cNvPr id="138" name="Rectangle 72">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9" name="Rectangle 74">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02736" y="1328435"/>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3067EE4-407F-4EEB-A2E4-250B326AD267}"/>
              </a:ext>
            </a:extLst>
          </p:cNvPr>
          <p:cNvSpPr>
            <a:spLocks noGrp="1"/>
          </p:cNvSpPr>
          <p:nvPr>
            <p:ph idx="1"/>
          </p:nvPr>
        </p:nvSpPr>
        <p:spPr>
          <a:xfrm>
            <a:off x="4581144" y="510047"/>
            <a:ext cx="6858000" cy="1645920"/>
          </a:xfrm>
        </p:spPr>
        <p:txBody>
          <a:bodyPr anchor="ctr">
            <a:normAutofit/>
          </a:bodyPr>
          <a:lstStyle/>
          <a:p>
            <a:pPr marL="0" indent="0">
              <a:buNone/>
            </a:pPr>
            <a:r>
              <a:rPr lang="en-US" sz="1800" dirty="0"/>
              <a:t>D</a:t>
            </a:r>
            <a:r>
              <a:rPr lang="en-US" sz="1800" b="0" i="0" dirty="0">
                <a:effectLst/>
              </a:rPr>
              <a:t>ifferent visualizations of the data related to tips that lead to conclusions about the state and quality of the data.</a:t>
            </a:r>
          </a:p>
          <a:p>
            <a:pPr marL="0" indent="0">
              <a:buNone/>
            </a:pPr>
            <a:endParaRPr lang="en-US" sz="1800" dirty="0"/>
          </a:p>
        </p:txBody>
      </p:sp>
      <p:pic>
        <p:nvPicPr>
          <p:cNvPr id="5" name="Picture 4" descr="A screenshot of a social media post&#10;&#10;Description automatically generated">
            <a:extLst>
              <a:ext uri="{FF2B5EF4-FFF2-40B4-BE49-F238E27FC236}">
                <a16:creationId xmlns:a16="http://schemas.microsoft.com/office/drawing/2014/main" id="{F3095550-8CA9-4403-8AFE-77EC3C3A1692}"/>
              </a:ext>
            </a:extLst>
          </p:cNvPr>
          <p:cNvPicPr>
            <a:picLocks noChangeAspect="1"/>
          </p:cNvPicPr>
          <p:nvPr/>
        </p:nvPicPr>
        <p:blipFill rotWithShape="1">
          <a:blip r:embed="rId2">
            <a:extLst>
              <a:ext uri="{28A0092B-C50C-407E-A947-70E740481C1C}">
                <a14:useLocalDpi xmlns:a14="http://schemas.microsoft.com/office/drawing/2010/main" val="0"/>
              </a:ext>
            </a:extLst>
          </a:blip>
          <a:srcRect r="22682" b="-1"/>
          <a:stretch/>
        </p:blipFill>
        <p:spPr>
          <a:xfrm>
            <a:off x="557784" y="2606462"/>
            <a:ext cx="3584448" cy="3639312"/>
          </a:xfrm>
          <a:prstGeom prst="rect">
            <a:avLst/>
          </a:prstGeom>
        </p:spPr>
      </p:pic>
      <p:pic>
        <p:nvPicPr>
          <p:cNvPr id="7" name="Picture 6" descr="A close up of a device&#10;&#10;Description automatically generated">
            <a:extLst>
              <a:ext uri="{FF2B5EF4-FFF2-40B4-BE49-F238E27FC236}">
                <a16:creationId xmlns:a16="http://schemas.microsoft.com/office/drawing/2014/main" id="{7888CD9E-ED9D-4C0C-9C23-C3C517A03DC1}"/>
              </a:ext>
            </a:extLst>
          </p:cNvPr>
          <p:cNvPicPr>
            <a:picLocks noChangeAspect="1"/>
          </p:cNvPicPr>
          <p:nvPr/>
        </p:nvPicPr>
        <p:blipFill rotWithShape="1">
          <a:blip r:embed="rId3">
            <a:extLst>
              <a:ext uri="{28A0092B-C50C-407E-A947-70E740481C1C}">
                <a14:useLocalDpi xmlns:a14="http://schemas.microsoft.com/office/drawing/2010/main" val="0"/>
              </a:ext>
            </a:extLst>
          </a:blip>
          <a:srcRect l="5927" r="18234"/>
          <a:stretch/>
        </p:blipFill>
        <p:spPr>
          <a:xfrm>
            <a:off x="4347599" y="2606462"/>
            <a:ext cx="3584448" cy="3639312"/>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EFA8EDCE-0255-467E-81C6-6245B84078CF}"/>
              </a:ext>
            </a:extLst>
          </p:cNvPr>
          <p:cNvPicPr>
            <a:picLocks noChangeAspect="1"/>
          </p:cNvPicPr>
          <p:nvPr/>
        </p:nvPicPr>
        <p:blipFill rotWithShape="1">
          <a:blip r:embed="rId4">
            <a:extLst>
              <a:ext uri="{28A0092B-C50C-407E-A947-70E740481C1C}">
                <a14:useLocalDpi xmlns:a14="http://schemas.microsoft.com/office/drawing/2010/main" val="0"/>
              </a:ext>
            </a:extLst>
          </a:blip>
          <a:srcRect l="883" r="22290" b="-4"/>
          <a:stretch/>
        </p:blipFill>
        <p:spPr>
          <a:xfrm>
            <a:off x="8137415" y="2606462"/>
            <a:ext cx="3584448" cy="3639312"/>
          </a:xfrm>
          <a:prstGeom prst="rect">
            <a:avLst/>
          </a:prstGeom>
        </p:spPr>
      </p:pic>
    </p:spTree>
    <p:extLst>
      <p:ext uri="{BB962C8B-B14F-4D97-AF65-F5344CB8AC3E}">
        <p14:creationId xmlns:p14="http://schemas.microsoft.com/office/powerpoint/2010/main" val="1530472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5" name="Rectangle 206">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12D5C0-461B-4FA6-BDEF-483C356CB3E9}"/>
              </a:ext>
            </a:extLst>
          </p:cNvPr>
          <p:cNvSpPr>
            <a:spLocks noGrp="1"/>
          </p:cNvSpPr>
          <p:nvPr>
            <p:ph type="title"/>
          </p:nvPr>
        </p:nvSpPr>
        <p:spPr>
          <a:xfrm>
            <a:off x="429768" y="411480"/>
            <a:ext cx="11201400" cy="1106424"/>
          </a:xfrm>
        </p:spPr>
        <p:txBody>
          <a:bodyPr>
            <a:normAutofit/>
          </a:bodyPr>
          <a:lstStyle/>
          <a:p>
            <a:r>
              <a:rPr lang="en-US" sz="3600"/>
              <a:t>Analysis from Visualization</a:t>
            </a:r>
          </a:p>
        </p:txBody>
      </p:sp>
      <p:sp>
        <p:nvSpPr>
          <p:cNvPr id="226" name="Rectangle 208">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descr="A picture containing curtain&#10;&#10;Description automatically generated">
            <a:extLst>
              <a:ext uri="{FF2B5EF4-FFF2-40B4-BE49-F238E27FC236}">
                <a16:creationId xmlns:a16="http://schemas.microsoft.com/office/drawing/2014/main" id="{1C12595A-1C15-4668-AC1B-490AFFAED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768" y="2804693"/>
            <a:ext cx="6702552" cy="2345893"/>
          </a:xfrm>
          <a:prstGeom prst="rect">
            <a:avLst/>
          </a:prstGeom>
        </p:spPr>
      </p:pic>
      <p:sp useBgFill="1">
        <p:nvSpPr>
          <p:cNvPr id="227" name="Rectangle 210">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3067EE4-407F-4EEB-A2E4-250B326AD267}"/>
              </a:ext>
            </a:extLst>
          </p:cNvPr>
          <p:cNvSpPr>
            <a:spLocks noGrp="1"/>
          </p:cNvSpPr>
          <p:nvPr>
            <p:ph idx="1"/>
          </p:nvPr>
        </p:nvSpPr>
        <p:spPr>
          <a:xfrm>
            <a:off x="7938752" y="2020824"/>
            <a:ext cx="3455097" cy="3959352"/>
          </a:xfrm>
        </p:spPr>
        <p:txBody>
          <a:bodyPr anchor="ctr">
            <a:normAutofit/>
          </a:bodyPr>
          <a:lstStyle/>
          <a:p>
            <a:pPr marL="0" indent="0">
              <a:lnSpc>
                <a:spcPct val="100000"/>
              </a:lnSpc>
              <a:buNone/>
            </a:pPr>
            <a:endParaRPr lang="en-US" sz="1100" b="0" i="0" dirty="0">
              <a:effectLst/>
            </a:endParaRPr>
          </a:p>
          <a:p>
            <a:pPr marL="0" indent="0">
              <a:lnSpc>
                <a:spcPct val="100000"/>
              </a:lnSpc>
              <a:buNone/>
            </a:pPr>
            <a:r>
              <a:rPr lang="en-US" sz="1100" b="0" i="0" dirty="0">
                <a:effectLst/>
              </a:rPr>
              <a:t>Let us focus the analysis on a single year, for example, 2016. From the plot chart, we can see that there's a weekly pattern, with Saturdays as the peak day. During summer months, there are fewer taxi rides because of vacations. There are also some significant drops in the number of taxi rides without a clear pattern of when and why they occur. Next, let's see if the drops correlate with public holidays by joining the NYC Taxi rides dataset with the Public Holidays dataset.</a:t>
            </a:r>
          </a:p>
          <a:p>
            <a:pPr marL="0" indent="0">
              <a:lnSpc>
                <a:spcPct val="100000"/>
              </a:lnSpc>
              <a:buNone/>
            </a:pPr>
            <a:r>
              <a:rPr lang="en-US" sz="1100" b="0" i="0" dirty="0">
                <a:effectLst/>
              </a:rPr>
              <a:t>From the plot chart, you can see that during public holidays the number of taxi rides is lower. There's still one unexplained large drop on January 23. Let's check the weather in NYC on that day by querying the Weather Data dataset.</a:t>
            </a:r>
          </a:p>
          <a:p>
            <a:pPr marL="0" indent="0">
              <a:lnSpc>
                <a:spcPct val="100000"/>
              </a:lnSpc>
              <a:buNone/>
            </a:pPr>
            <a:endParaRPr lang="en-US" sz="1100" b="0" i="0" dirty="0">
              <a:effectLst/>
              <a:latin typeface="Segoe UI" panose="020B0502040204020203" pitchFamily="34" charset="0"/>
            </a:endParaRPr>
          </a:p>
          <a:p>
            <a:pPr marL="0" indent="0">
              <a:lnSpc>
                <a:spcPct val="100000"/>
              </a:lnSpc>
              <a:buNone/>
            </a:pPr>
            <a:br>
              <a:rPr lang="en-US" sz="1100" b="0" i="0" dirty="0">
                <a:effectLst/>
                <a:latin typeface="Segoe UI" panose="020B0502040204020203" pitchFamily="34" charset="0"/>
              </a:rPr>
            </a:br>
            <a:endParaRPr lang="en-US" sz="1100" dirty="0"/>
          </a:p>
        </p:txBody>
      </p:sp>
    </p:spTree>
    <p:extLst>
      <p:ext uri="{BB962C8B-B14F-4D97-AF65-F5344CB8AC3E}">
        <p14:creationId xmlns:p14="http://schemas.microsoft.com/office/powerpoint/2010/main" val="1771120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2" name="Rectangle 103">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3" name="Rectangle 10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12D5C0-461B-4FA6-BDEF-483C356CB3E9}"/>
              </a:ext>
            </a:extLst>
          </p:cNvPr>
          <p:cNvSpPr>
            <a:spLocks noGrp="1"/>
          </p:cNvSpPr>
          <p:nvPr>
            <p:ph type="title"/>
          </p:nvPr>
        </p:nvSpPr>
        <p:spPr>
          <a:xfrm>
            <a:off x="1046746" y="586822"/>
            <a:ext cx="3537285" cy="1645920"/>
          </a:xfrm>
        </p:spPr>
        <p:txBody>
          <a:bodyPr>
            <a:normAutofit/>
          </a:bodyPr>
          <a:lstStyle/>
          <a:p>
            <a:r>
              <a:rPr lang="en-US" sz="3200"/>
              <a:t>Analysis from Visualization</a:t>
            </a:r>
          </a:p>
        </p:txBody>
      </p:sp>
      <p:sp>
        <p:nvSpPr>
          <p:cNvPr id="284" name="Rectangle 10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5" name="Rectangle 10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3067EE4-407F-4EEB-A2E4-250B326AD267}"/>
              </a:ext>
            </a:extLst>
          </p:cNvPr>
          <p:cNvSpPr>
            <a:spLocks noGrp="1"/>
          </p:cNvSpPr>
          <p:nvPr>
            <p:ph idx="1"/>
          </p:nvPr>
        </p:nvSpPr>
        <p:spPr>
          <a:xfrm>
            <a:off x="5351164" y="586822"/>
            <a:ext cx="6002636" cy="1645920"/>
          </a:xfrm>
        </p:spPr>
        <p:txBody>
          <a:bodyPr anchor="ctr">
            <a:normAutofit fontScale="85000" lnSpcReduction="20000"/>
          </a:bodyPr>
          <a:lstStyle/>
          <a:p>
            <a:pPr marL="0" indent="0">
              <a:lnSpc>
                <a:spcPct val="100000"/>
              </a:lnSpc>
              <a:buNone/>
            </a:pPr>
            <a:endParaRPr lang="en-US" sz="600" b="0" i="0" dirty="0">
              <a:effectLst/>
            </a:endParaRPr>
          </a:p>
          <a:p>
            <a:pPr marL="0" indent="0">
              <a:lnSpc>
                <a:spcPct val="100000"/>
              </a:lnSpc>
              <a:buNone/>
            </a:pPr>
            <a:r>
              <a:rPr lang="en-US" sz="1200" b="0" i="0" dirty="0">
                <a:effectLst/>
              </a:rPr>
              <a:t>The results of the query indicate that the drop in the number of taxi rides occurred because:</a:t>
            </a:r>
          </a:p>
          <a:p>
            <a:pPr marL="0" indent="0">
              <a:lnSpc>
                <a:spcPct val="100000"/>
              </a:lnSpc>
              <a:buNone/>
            </a:pPr>
            <a:r>
              <a:rPr lang="en-US" sz="1200" b="0" i="0" dirty="0">
                <a:effectLst/>
              </a:rPr>
              <a:t>There was a blizzard on that day in NYC with heavy snow (~30 cm).</a:t>
            </a:r>
          </a:p>
          <a:p>
            <a:pPr marL="0" indent="0">
              <a:lnSpc>
                <a:spcPct val="100000"/>
              </a:lnSpc>
              <a:buNone/>
            </a:pPr>
            <a:r>
              <a:rPr lang="en-US" sz="1200" b="0" i="0" dirty="0">
                <a:effectLst/>
              </a:rPr>
              <a:t>It was cold (temperature was below zero degrees Celsius).</a:t>
            </a:r>
          </a:p>
          <a:p>
            <a:pPr marL="0" indent="0">
              <a:lnSpc>
                <a:spcPct val="100000"/>
              </a:lnSpc>
              <a:buNone/>
            </a:pPr>
            <a:r>
              <a:rPr lang="en-US" sz="1200" b="0" i="0" dirty="0">
                <a:effectLst/>
              </a:rPr>
              <a:t>It was windy (~10 m/s).</a:t>
            </a:r>
          </a:p>
          <a:p>
            <a:pPr marL="0" indent="0">
              <a:lnSpc>
                <a:spcPct val="100000"/>
              </a:lnSpc>
              <a:buNone/>
            </a:pPr>
            <a:endParaRPr lang="en-US" sz="600" b="0" i="0" dirty="0">
              <a:effectLst/>
              <a:latin typeface="Segoe UI" panose="020B0502040204020203" pitchFamily="34" charset="0"/>
            </a:endParaRPr>
          </a:p>
          <a:p>
            <a:pPr marL="0" indent="0">
              <a:lnSpc>
                <a:spcPct val="100000"/>
              </a:lnSpc>
              <a:buNone/>
            </a:pPr>
            <a:br>
              <a:rPr lang="en-US" sz="600" b="0" i="0" dirty="0">
                <a:effectLst/>
                <a:latin typeface="Segoe UI" panose="020B0502040204020203" pitchFamily="34" charset="0"/>
              </a:rPr>
            </a:br>
            <a:endParaRPr lang="en-US" sz="600" dirty="0"/>
          </a:p>
        </p:txBody>
      </p:sp>
      <p:graphicFrame>
        <p:nvGraphicFramePr>
          <p:cNvPr id="5" name="Table 4">
            <a:extLst>
              <a:ext uri="{FF2B5EF4-FFF2-40B4-BE49-F238E27FC236}">
                <a16:creationId xmlns:a16="http://schemas.microsoft.com/office/drawing/2014/main" id="{C7B1BFB1-0039-49C9-9B79-66586E7CFB72}"/>
              </a:ext>
            </a:extLst>
          </p:cNvPr>
          <p:cNvGraphicFramePr/>
          <p:nvPr>
            <p:extLst>
              <p:ext uri="{D42A27DB-BD31-4B8C-83A1-F6EECF244321}">
                <p14:modId xmlns:p14="http://schemas.microsoft.com/office/powerpoint/2010/main" val="3392745737"/>
              </p:ext>
            </p:extLst>
          </p:nvPr>
        </p:nvGraphicFramePr>
        <p:xfrm>
          <a:off x="557784" y="3199041"/>
          <a:ext cx="11164831" cy="1926751"/>
        </p:xfrm>
        <a:graphic>
          <a:graphicData uri="http://schemas.openxmlformats.org/drawingml/2006/table">
            <a:tbl>
              <a:tblPr firstRow="1" bandRow="1">
                <a:tableStyleId>{5C22544A-7EE6-4342-B048-85BDC9FD1C3A}</a:tableStyleId>
              </a:tblPr>
              <a:tblGrid>
                <a:gridCol w="1156684">
                  <a:extLst>
                    <a:ext uri="{9D8B030D-6E8A-4147-A177-3AD203B41FA5}">
                      <a16:colId xmlns:a16="http://schemas.microsoft.com/office/drawing/2014/main" val="1933765854"/>
                    </a:ext>
                  </a:extLst>
                </a:gridCol>
                <a:gridCol w="617021">
                  <a:extLst>
                    <a:ext uri="{9D8B030D-6E8A-4147-A177-3AD203B41FA5}">
                      <a16:colId xmlns:a16="http://schemas.microsoft.com/office/drawing/2014/main" val="1647317491"/>
                    </a:ext>
                  </a:extLst>
                </a:gridCol>
                <a:gridCol w="617021">
                  <a:extLst>
                    <a:ext uri="{9D8B030D-6E8A-4147-A177-3AD203B41FA5}">
                      <a16:colId xmlns:a16="http://schemas.microsoft.com/office/drawing/2014/main" val="3564758692"/>
                    </a:ext>
                  </a:extLst>
                </a:gridCol>
                <a:gridCol w="638608">
                  <a:extLst>
                    <a:ext uri="{9D8B030D-6E8A-4147-A177-3AD203B41FA5}">
                      <a16:colId xmlns:a16="http://schemas.microsoft.com/office/drawing/2014/main" val="3506555778"/>
                    </a:ext>
                  </a:extLst>
                </a:gridCol>
                <a:gridCol w="662892">
                  <a:extLst>
                    <a:ext uri="{9D8B030D-6E8A-4147-A177-3AD203B41FA5}">
                      <a16:colId xmlns:a16="http://schemas.microsoft.com/office/drawing/2014/main" val="984710342"/>
                    </a:ext>
                  </a:extLst>
                </a:gridCol>
                <a:gridCol w="662892">
                  <a:extLst>
                    <a:ext uri="{9D8B030D-6E8A-4147-A177-3AD203B41FA5}">
                      <a16:colId xmlns:a16="http://schemas.microsoft.com/office/drawing/2014/main" val="1373443994"/>
                    </a:ext>
                  </a:extLst>
                </a:gridCol>
                <a:gridCol w="684479">
                  <a:extLst>
                    <a:ext uri="{9D8B030D-6E8A-4147-A177-3AD203B41FA5}">
                      <a16:colId xmlns:a16="http://schemas.microsoft.com/office/drawing/2014/main" val="1756691385"/>
                    </a:ext>
                  </a:extLst>
                </a:gridCol>
                <a:gridCol w="748339">
                  <a:extLst>
                    <a:ext uri="{9D8B030D-6E8A-4147-A177-3AD203B41FA5}">
                      <a16:colId xmlns:a16="http://schemas.microsoft.com/office/drawing/2014/main" val="2311965869"/>
                    </a:ext>
                  </a:extLst>
                </a:gridCol>
                <a:gridCol w="748339">
                  <a:extLst>
                    <a:ext uri="{9D8B030D-6E8A-4147-A177-3AD203B41FA5}">
                      <a16:colId xmlns:a16="http://schemas.microsoft.com/office/drawing/2014/main" val="1683534601"/>
                    </a:ext>
                  </a:extLst>
                </a:gridCol>
                <a:gridCol w="769926">
                  <a:extLst>
                    <a:ext uri="{9D8B030D-6E8A-4147-A177-3AD203B41FA5}">
                      <a16:colId xmlns:a16="http://schemas.microsoft.com/office/drawing/2014/main" val="1624332095"/>
                    </a:ext>
                  </a:extLst>
                </a:gridCol>
                <a:gridCol w="651200">
                  <a:extLst>
                    <a:ext uri="{9D8B030D-6E8A-4147-A177-3AD203B41FA5}">
                      <a16:colId xmlns:a16="http://schemas.microsoft.com/office/drawing/2014/main" val="3130295510"/>
                    </a:ext>
                  </a:extLst>
                </a:gridCol>
                <a:gridCol w="651200">
                  <a:extLst>
                    <a:ext uri="{9D8B030D-6E8A-4147-A177-3AD203B41FA5}">
                      <a16:colId xmlns:a16="http://schemas.microsoft.com/office/drawing/2014/main" val="4274400382"/>
                    </a:ext>
                  </a:extLst>
                </a:gridCol>
                <a:gridCol w="672786">
                  <a:extLst>
                    <a:ext uri="{9D8B030D-6E8A-4147-A177-3AD203B41FA5}">
                      <a16:colId xmlns:a16="http://schemas.microsoft.com/office/drawing/2014/main" val="1333759779"/>
                    </a:ext>
                  </a:extLst>
                </a:gridCol>
                <a:gridCol w="620619">
                  <a:extLst>
                    <a:ext uri="{9D8B030D-6E8A-4147-A177-3AD203B41FA5}">
                      <a16:colId xmlns:a16="http://schemas.microsoft.com/office/drawing/2014/main" val="1091664175"/>
                    </a:ext>
                  </a:extLst>
                </a:gridCol>
                <a:gridCol w="620619">
                  <a:extLst>
                    <a:ext uri="{9D8B030D-6E8A-4147-A177-3AD203B41FA5}">
                      <a16:colId xmlns:a16="http://schemas.microsoft.com/office/drawing/2014/main" val="2098891741"/>
                    </a:ext>
                  </a:extLst>
                </a:gridCol>
                <a:gridCol w="398008">
                  <a:extLst>
                    <a:ext uri="{9D8B030D-6E8A-4147-A177-3AD203B41FA5}">
                      <a16:colId xmlns:a16="http://schemas.microsoft.com/office/drawing/2014/main" val="3152661925"/>
                    </a:ext>
                  </a:extLst>
                </a:gridCol>
                <a:gridCol w="244198">
                  <a:extLst>
                    <a:ext uri="{9D8B030D-6E8A-4147-A177-3AD203B41FA5}">
                      <a16:colId xmlns:a16="http://schemas.microsoft.com/office/drawing/2014/main" val="2975564719"/>
                    </a:ext>
                  </a:extLst>
                </a:gridCol>
              </a:tblGrid>
              <a:tr h="834039">
                <a:tc>
                  <a:txBody>
                    <a:bodyPr/>
                    <a:lstStyle/>
                    <a:p>
                      <a:pPr algn="l" fontAlgn="b">
                        <a:spcBef>
                          <a:spcPts val="0"/>
                        </a:spcBef>
                        <a:spcAft>
                          <a:spcPts val="0"/>
                        </a:spcAft>
                      </a:pPr>
                      <a:r>
                        <a:rPr lang="en-US" sz="1400" u="none" strike="noStrike" dirty="0">
                          <a:effectLst/>
                          <a:latin typeface="+mn-lt"/>
                        </a:rPr>
                        <a:t>date</a:t>
                      </a:r>
                      <a:endParaRPr lang="en-US" sz="1400" b="0" i="0" u="none" strike="noStrike" dirty="0">
                        <a:effectLst/>
                        <a:latin typeface="+mn-lt"/>
                      </a:endParaRPr>
                    </a:p>
                  </a:txBody>
                  <a:tcPr marL="2611" marR="2611" marT="2611" marB="0" anchor="b"/>
                </a:tc>
                <a:tc>
                  <a:txBody>
                    <a:bodyPr/>
                    <a:lstStyle/>
                    <a:p>
                      <a:pPr algn="l" fontAlgn="b">
                        <a:spcBef>
                          <a:spcPts val="0"/>
                        </a:spcBef>
                        <a:spcAft>
                          <a:spcPts val="0"/>
                        </a:spcAft>
                      </a:pPr>
                      <a:r>
                        <a:rPr lang="en-US" sz="1400" u="none" strike="noStrike" dirty="0" err="1">
                          <a:effectLst/>
                          <a:latin typeface="+mn-lt"/>
                        </a:rPr>
                        <a:t>avg_windspeed</a:t>
                      </a:r>
                      <a:endParaRPr lang="en-US" sz="1400" b="0" i="0" u="none" strike="noStrike" dirty="0">
                        <a:effectLst/>
                        <a:latin typeface="+mn-lt"/>
                      </a:endParaRPr>
                    </a:p>
                  </a:txBody>
                  <a:tcPr marL="2611" marR="2611" marT="2611" marB="0" anchor="b"/>
                </a:tc>
                <a:tc>
                  <a:txBody>
                    <a:bodyPr/>
                    <a:lstStyle/>
                    <a:p>
                      <a:pPr algn="l" fontAlgn="b">
                        <a:spcBef>
                          <a:spcPts val="0"/>
                        </a:spcBef>
                        <a:spcAft>
                          <a:spcPts val="0"/>
                        </a:spcAft>
                      </a:pPr>
                      <a:r>
                        <a:rPr lang="en-US" sz="1400" u="none" strike="noStrike">
                          <a:effectLst/>
                          <a:latin typeface="+mn-lt"/>
                        </a:rPr>
                        <a:t>min_windspeed</a:t>
                      </a:r>
                      <a:endParaRPr lang="en-US" sz="1400" b="0" i="0" u="none" strike="noStrike">
                        <a:effectLst/>
                        <a:latin typeface="+mn-lt"/>
                      </a:endParaRPr>
                    </a:p>
                  </a:txBody>
                  <a:tcPr marL="2611" marR="2611" marT="2611" marB="0" anchor="b"/>
                </a:tc>
                <a:tc>
                  <a:txBody>
                    <a:bodyPr/>
                    <a:lstStyle/>
                    <a:p>
                      <a:pPr algn="l" fontAlgn="b">
                        <a:spcBef>
                          <a:spcPts val="0"/>
                        </a:spcBef>
                        <a:spcAft>
                          <a:spcPts val="0"/>
                        </a:spcAft>
                      </a:pPr>
                      <a:r>
                        <a:rPr lang="en-US" sz="1400" u="none" strike="noStrike">
                          <a:effectLst/>
                          <a:latin typeface="+mn-lt"/>
                        </a:rPr>
                        <a:t>max_windspeed</a:t>
                      </a:r>
                      <a:endParaRPr lang="en-US" sz="1400" b="0" i="0" u="none" strike="noStrike">
                        <a:effectLst/>
                        <a:latin typeface="+mn-lt"/>
                      </a:endParaRPr>
                    </a:p>
                  </a:txBody>
                  <a:tcPr marL="2611" marR="2611" marT="2611" marB="0" anchor="b"/>
                </a:tc>
                <a:tc>
                  <a:txBody>
                    <a:bodyPr/>
                    <a:lstStyle/>
                    <a:p>
                      <a:pPr algn="l" fontAlgn="b">
                        <a:spcBef>
                          <a:spcPts val="0"/>
                        </a:spcBef>
                        <a:spcAft>
                          <a:spcPts val="0"/>
                        </a:spcAft>
                      </a:pPr>
                      <a:r>
                        <a:rPr lang="en-US" sz="1400" u="none" strike="noStrike">
                          <a:effectLst/>
                          <a:latin typeface="+mn-lt"/>
                        </a:rPr>
                        <a:t>avg_temperature</a:t>
                      </a:r>
                      <a:endParaRPr lang="en-US" sz="1400" b="0" i="0" u="none" strike="noStrike">
                        <a:effectLst/>
                        <a:latin typeface="+mn-lt"/>
                      </a:endParaRPr>
                    </a:p>
                  </a:txBody>
                  <a:tcPr marL="2611" marR="2611" marT="2611" marB="0" anchor="b"/>
                </a:tc>
                <a:tc>
                  <a:txBody>
                    <a:bodyPr/>
                    <a:lstStyle/>
                    <a:p>
                      <a:pPr algn="l" fontAlgn="b">
                        <a:spcBef>
                          <a:spcPts val="0"/>
                        </a:spcBef>
                        <a:spcAft>
                          <a:spcPts val="0"/>
                        </a:spcAft>
                      </a:pPr>
                      <a:r>
                        <a:rPr lang="en-US" sz="1400" u="none" strike="noStrike">
                          <a:effectLst/>
                          <a:latin typeface="+mn-lt"/>
                        </a:rPr>
                        <a:t>min_temperature</a:t>
                      </a:r>
                      <a:endParaRPr lang="en-US" sz="1400" b="0" i="0" u="none" strike="noStrike">
                        <a:effectLst/>
                        <a:latin typeface="+mn-lt"/>
                      </a:endParaRPr>
                    </a:p>
                  </a:txBody>
                  <a:tcPr marL="2611" marR="2611" marT="2611" marB="0" anchor="b"/>
                </a:tc>
                <a:tc>
                  <a:txBody>
                    <a:bodyPr/>
                    <a:lstStyle/>
                    <a:p>
                      <a:pPr algn="l" fontAlgn="b">
                        <a:spcBef>
                          <a:spcPts val="0"/>
                        </a:spcBef>
                        <a:spcAft>
                          <a:spcPts val="0"/>
                        </a:spcAft>
                      </a:pPr>
                      <a:r>
                        <a:rPr lang="en-US" sz="1400" u="none" strike="noStrike">
                          <a:effectLst/>
                          <a:latin typeface="+mn-lt"/>
                        </a:rPr>
                        <a:t>max_temperature</a:t>
                      </a:r>
                      <a:endParaRPr lang="en-US" sz="1400" b="0" i="0" u="none" strike="noStrike">
                        <a:effectLst/>
                        <a:latin typeface="+mn-lt"/>
                      </a:endParaRPr>
                    </a:p>
                  </a:txBody>
                  <a:tcPr marL="2611" marR="2611" marT="2611" marB="0" anchor="b"/>
                </a:tc>
                <a:tc>
                  <a:txBody>
                    <a:bodyPr/>
                    <a:lstStyle/>
                    <a:p>
                      <a:pPr algn="l" fontAlgn="b">
                        <a:spcBef>
                          <a:spcPts val="0"/>
                        </a:spcBef>
                        <a:spcAft>
                          <a:spcPts val="0"/>
                        </a:spcAft>
                      </a:pPr>
                      <a:r>
                        <a:rPr lang="en-US" sz="1400" u="none" strike="noStrike">
                          <a:effectLst/>
                          <a:latin typeface="+mn-lt"/>
                        </a:rPr>
                        <a:t>avg_sealvlpressure</a:t>
                      </a:r>
                      <a:endParaRPr lang="en-US" sz="1400" b="0" i="0" u="none" strike="noStrike">
                        <a:effectLst/>
                        <a:latin typeface="+mn-lt"/>
                      </a:endParaRPr>
                    </a:p>
                  </a:txBody>
                  <a:tcPr marL="2611" marR="2611" marT="2611" marB="0" anchor="b"/>
                </a:tc>
                <a:tc>
                  <a:txBody>
                    <a:bodyPr/>
                    <a:lstStyle/>
                    <a:p>
                      <a:pPr algn="l" fontAlgn="b">
                        <a:spcBef>
                          <a:spcPts val="0"/>
                        </a:spcBef>
                        <a:spcAft>
                          <a:spcPts val="0"/>
                        </a:spcAft>
                      </a:pPr>
                      <a:r>
                        <a:rPr lang="en-US" sz="1400" u="none" strike="noStrike">
                          <a:effectLst/>
                          <a:latin typeface="+mn-lt"/>
                        </a:rPr>
                        <a:t>min_sealvlpressure</a:t>
                      </a:r>
                      <a:endParaRPr lang="en-US" sz="1400" b="0" i="0" u="none" strike="noStrike">
                        <a:effectLst/>
                        <a:latin typeface="+mn-lt"/>
                      </a:endParaRPr>
                    </a:p>
                  </a:txBody>
                  <a:tcPr marL="2611" marR="2611" marT="2611" marB="0" anchor="b"/>
                </a:tc>
                <a:tc>
                  <a:txBody>
                    <a:bodyPr/>
                    <a:lstStyle/>
                    <a:p>
                      <a:pPr algn="l" fontAlgn="b">
                        <a:spcBef>
                          <a:spcPts val="0"/>
                        </a:spcBef>
                        <a:spcAft>
                          <a:spcPts val="0"/>
                        </a:spcAft>
                      </a:pPr>
                      <a:r>
                        <a:rPr lang="en-US" sz="1400" u="none" strike="noStrike">
                          <a:effectLst/>
                          <a:latin typeface="+mn-lt"/>
                        </a:rPr>
                        <a:t>max_sealvlpressure</a:t>
                      </a:r>
                      <a:endParaRPr lang="en-US" sz="1400" b="0" i="0" u="none" strike="noStrike">
                        <a:effectLst/>
                        <a:latin typeface="+mn-lt"/>
                      </a:endParaRPr>
                    </a:p>
                  </a:txBody>
                  <a:tcPr marL="2611" marR="2611" marT="2611" marB="0" anchor="b"/>
                </a:tc>
                <a:tc>
                  <a:txBody>
                    <a:bodyPr/>
                    <a:lstStyle/>
                    <a:p>
                      <a:pPr algn="l" fontAlgn="b">
                        <a:spcBef>
                          <a:spcPts val="0"/>
                        </a:spcBef>
                        <a:spcAft>
                          <a:spcPts val="0"/>
                        </a:spcAft>
                      </a:pPr>
                      <a:r>
                        <a:rPr lang="en-US" sz="1400" u="none" strike="noStrike">
                          <a:effectLst/>
                          <a:latin typeface="+mn-lt"/>
                        </a:rPr>
                        <a:t>avg_precipdepth</a:t>
                      </a:r>
                      <a:endParaRPr lang="en-US" sz="1400" b="0" i="0" u="none" strike="noStrike">
                        <a:effectLst/>
                        <a:latin typeface="+mn-lt"/>
                      </a:endParaRPr>
                    </a:p>
                  </a:txBody>
                  <a:tcPr marL="2611" marR="2611" marT="2611" marB="0" anchor="b"/>
                </a:tc>
                <a:tc>
                  <a:txBody>
                    <a:bodyPr/>
                    <a:lstStyle/>
                    <a:p>
                      <a:pPr algn="l" fontAlgn="b">
                        <a:spcBef>
                          <a:spcPts val="0"/>
                        </a:spcBef>
                        <a:spcAft>
                          <a:spcPts val="0"/>
                        </a:spcAft>
                      </a:pPr>
                      <a:r>
                        <a:rPr lang="en-US" sz="1400" u="none" strike="noStrike">
                          <a:effectLst/>
                          <a:latin typeface="+mn-lt"/>
                        </a:rPr>
                        <a:t>min_precipdepth</a:t>
                      </a:r>
                      <a:endParaRPr lang="en-US" sz="1400" b="0" i="0" u="none" strike="noStrike">
                        <a:effectLst/>
                        <a:latin typeface="+mn-lt"/>
                      </a:endParaRPr>
                    </a:p>
                  </a:txBody>
                  <a:tcPr marL="2611" marR="2611" marT="2611" marB="0" anchor="b"/>
                </a:tc>
                <a:tc>
                  <a:txBody>
                    <a:bodyPr/>
                    <a:lstStyle/>
                    <a:p>
                      <a:pPr algn="l" fontAlgn="b">
                        <a:spcBef>
                          <a:spcPts val="0"/>
                        </a:spcBef>
                        <a:spcAft>
                          <a:spcPts val="0"/>
                        </a:spcAft>
                      </a:pPr>
                      <a:r>
                        <a:rPr lang="en-US" sz="1400" u="none" strike="noStrike">
                          <a:effectLst/>
                          <a:latin typeface="+mn-lt"/>
                        </a:rPr>
                        <a:t>max_precipdepth</a:t>
                      </a:r>
                      <a:endParaRPr lang="en-US" sz="1400" b="0" i="0" u="none" strike="noStrike">
                        <a:effectLst/>
                        <a:latin typeface="+mn-lt"/>
                      </a:endParaRPr>
                    </a:p>
                  </a:txBody>
                  <a:tcPr marL="2611" marR="2611" marT="2611" marB="0" anchor="b"/>
                </a:tc>
                <a:tc>
                  <a:txBody>
                    <a:bodyPr/>
                    <a:lstStyle/>
                    <a:p>
                      <a:pPr algn="l" fontAlgn="b">
                        <a:spcBef>
                          <a:spcPts val="0"/>
                        </a:spcBef>
                        <a:spcAft>
                          <a:spcPts val="0"/>
                        </a:spcAft>
                      </a:pPr>
                      <a:r>
                        <a:rPr lang="en-US" sz="1400" u="none" strike="noStrike">
                          <a:effectLst/>
                          <a:latin typeface="+mn-lt"/>
                        </a:rPr>
                        <a:t>avg_snowdepth</a:t>
                      </a:r>
                      <a:endParaRPr lang="en-US" sz="1400" b="0" i="0" u="none" strike="noStrike">
                        <a:effectLst/>
                        <a:latin typeface="+mn-lt"/>
                      </a:endParaRPr>
                    </a:p>
                  </a:txBody>
                  <a:tcPr marL="2611" marR="2611" marT="2611" marB="0" anchor="b"/>
                </a:tc>
                <a:tc>
                  <a:txBody>
                    <a:bodyPr/>
                    <a:lstStyle/>
                    <a:p>
                      <a:pPr algn="l" fontAlgn="b">
                        <a:spcBef>
                          <a:spcPts val="0"/>
                        </a:spcBef>
                        <a:spcAft>
                          <a:spcPts val="0"/>
                        </a:spcAft>
                      </a:pPr>
                      <a:r>
                        <a:rPr lang="en-US" sz="1400" u="none" strike="noStrike">
                          <a:effectLst/>
                          <a:latin typeface="+mn-lt"/>
                        </a:rPr>
                        <a:t>min_snowdepth</a:t>
                      </a:r>
                      <a:endParaRPr lang="en-US" sz="1400" b="0" i="0" u="none" strike="noStrike">
                        <a:effectLst/>
                        <a:latin typeface="+mn-lt"/>
                      </a:endParaRPr>
                    </a:p>
                  </a:txBody>
                  <a:tcPr marL="2611" marR="2611" marT="2611" marB="0" anchor="b"/>
                </a:tc>
                <a:tc gridSpan="2">
                  <a:txBody>
                    <a:bodyPr/>
                    <a:lstStyle/>
                    <a:p>
                      <a:pPr algn="l" fontAlgn="b">
                        <a:spcBef>
                          <a:spcPts val="0"/>
                        </a:spcBef>
                        <a:spcAft>
                          <a:spcPts val="0"/>
                        </a:spcAft>
                      </a:pPr>
                      <a:r>
                        <a:rPr lang="en-US" sz="1400" u="none" strike="noStrike" dirty="0" err="1">
                          <a:effectLst/>
                          <a:latin typeface="+mn-lt"/>
                        </a:rPr>
                        <a:t>max_snowdepth</a:t>
                      </a:r>
                      <a:endParaRPr lang="en-US" sz="1400" b="0" i="0" u="none" strike="noStrike" dirty="0">
                        <a:effectLst/>
                        <a:latin typeface="+mn-lt"/>
                      </a:endParaRPr>
                    </a:p>
                  </a:txBody>
                  <a:tcPr marL="2611" marR="2611" marT="2611" marB="0" anchor="b"/>
                </a:tc>
                <a:tc hMerge="1">
                  <a:txBody>
                    <a:bodyPr/>
                    <a:lstStyle/>
                    <a:p>
                      <a:endParaRPr lang="en-US"/>
                    </a:p>
                  </a:txBody>
                  <a:tcPr/>
                </a:tc>
                <a:extLst>
                  <a:ext uri="{0D108BD9-81ED-4DB2-BD59-A6C34878D82A}">
                    <a16:rowId xmlns:a16="http://schemas.microsoft.com/office/drawing/2014/main" val="1433280739"/>
                  </a:ext>
                </a:extLst>
              </a:tr>
              <a:tr h="1092712">
                <a:tc>
                  <a:txBody>
                    <a:bodyPr/>
                    <a:lstStyle/>
                    <a:p>
                      <a:pPr algn="l" fontAlgn="b">
                        <a:spcBef>
                          <a:spcPts val="0"/>
                        </a:spcBef>
                        <a:spcAft>
                          <a:spcPts val="0"/>
                        </a:spcAft>
                      </a:pPr>
                      <a:r>
                        <a:rPr lang="en-US" sz="1400" u="none" strike="noStrike">
                          <a:effectLst/>
                          <a:latin typeface="+mn-lt"/>
                        </a:rPr>
                        <a:t>2016-01-23T23:51:00.0000000</a:t>
                      </a:r>
                      <a:endParaRPr lang="en-US" sz="1400" b="0" i="0" u="none" strike="noStrike">
                        <a:effectLst/>
                        <a:latin typeface="+mn-lt"/>
                      </a:endParaRPr>
                    </a:p>
                  </a:txBody>
                  <a:tcPr marL="2611" marR="2611" marT="2611" marB="0" anchor="b"/>
                </a:tc>
                <a:tc>
                  <a:txBody>
                    <a:bodyPr/>
                    <a:lstStyle/>
                    <a:p>
                      <a:pPr algn="r" fontAlgn="b">
                        <a:spcBef>
                          <a:spcPts val="0"/>
                        </a:spcBef>
                        <a:spcAft>
                          <a:spcPts val="0"/>
                        </a:spcAft>
                      </a:pPr>
                      <a:r>
                        <a:rPr lang="en-US" sz="1400" u="none" strike="noStrike" dirty="0">
                          <a:effectLst/>
                          <a:latin typeface="+mn-lt"/>
                        </a:rPr>
                        <a:t>10.05957</a:t>
                      </a:r>
                      <a:endParaRPr lang="en-US" sz="1400" b="0" i="0" u="none" strike="noStrike" dirty="0">
                        <a:effectLst/>
                        <a:latin typeface="+mn-lt"/>
                      </a:endParaRPr>
                    </a:p>
                  </a:txBody>
                  <a:tcPr marL="2611" marR="2611" marT="2611" marB="0" anchor="b"/>
                </a:tc>
                <a:tc>
                  <a:txBody>
                    <a:bodyPr/>
                    <a:lstStyle/>
                    <a:p>
                      <a:pPr algn="r" fontAlgn="b">
                        <a:spcBef>
                          <a:spcPts val="0"/>
                        </a:spcBef>
                        <a:spcAft>
                          <a:spcPts val="0"/>
                        </a:spcAft>
                      </a:pPr>
                      <a:r>
                        <a:rPr lang="en-US" sz="1400" u="none" strike="noStrike" dirty="0">
                          <a:effectLst/>
                          <a:latin typeface="+mn-lt"/>
                        </a:rPr>
                        <a:t>3.6</a:t>
                      </a:r>
                      <a:endParaRPr lang="en-US" sz="1400" b="0" i="0" u="none" strike="noStrike" dirty="0">
                        <a:effectLst/>
                        <a:latin typeface="+mn-lt"/>
                      </a:endParaRPr>
                    </a:p>
                  </a:txBody>
                  <a:tcPr marL="2611" marR="2611" marT="2611" marB="0" anchor="b"/>
                </a:tc>
                <a:tc>
                  <a:txBody>
                    <a:bodyPr/>
                    <a:lstStyle/>
                    <a:p>
                      <a:pPr algn="r" fontAlgn="b">
                        <a:spcBef>
                          <a:spcPts val="0"/>
                        </a:spcBef>
                        <a:spcAft>
                          <a:spcPts val="0"/>
                        </a:spcAft>
                      </a:pPr>
                      <a:r>
                        <a:rPr lang="en-US" sz="1400" u="none" strike="noStrike" dirty="0">
                          <a:effectLst/>
                          <a:latin typeface="+mn-lt"/>
                        </a:rPr>
                        <a:t>14.9</a:t>
                      </a:r>
                      <a:endParaRPr lang="en-US" sz="1400" b="0" i="0" u="none" strike="noStrike" dirty="0">
                        <a:effectLst/>
                        <a:latin typeface="+mn-lt"/>
                      </a:endParaRPr>
                    </a:p>
                  </a:txBody>
                  <a:tcPr marL="2611" marR="2611" marT="2611" marB="0" anchor="b"/>
                </a:tc>
                <a:tc>
                  <a:txBody>
                    <a:bodyPr/>
                    <a:lstStyle/>
                    <a:p>
                      <a:pPr algn="r" fontAlgn="b">
                        <a:spcBef>
                          <a:spcPts val="0"/>
                        </a:spcBef>
                        <a:spcAft>
                          <a:spcPts val="0"/>
                        </a:spcAft>
                      </a:pPr>
                      <a:r>
                        <a:rPr lang="en-US" sz="1400" u="none" strike="noStrike" dirty="0">
                          <a:effectLst/>
                          <a:latin typeface="+mn-lt"/>
                        </a:rPr>
                        <a:t>-1.81915</a:t>
                      </a:r>
                      <a:endParaRPr lang="en-US" sz="1400" b="0" i="0" u="none" strike="noStrike" dirty="0">
                        <a:effectLst/>
                        <a:latin typeface="+mn-lt"/>
                      </a:endParaRPr>
                    </a:p>
                  </a:txBody>
                  <a:tcPr marL="2611" marR="2611" marT="2611" marB="0" anchor="b"/>
                </a:tc>
                <a:tc>
                  <a:txBody>
                    <a:bodyPr/>
                    <a:lstStyle/>
                    <a:p>
                      <a:pPr algn="r" fontAlgn="b">
                        <a:spcBef>
                          <a:spcPts val="0"/>
                        </a:spcBef>
                        <a:spcAft>
                          <a:spcPts val="0"/>
                        </a:spcAft>
                      </a:pPr>
                      <a:r>
                        <a:rPr lang="en-US" sz="1400" u="none" strike="noStrike" dirty="0">
                          <a:effectLst/>
                          <a:latin typeface="+mn-lt"/>
                        </a:rPr>
                        <a:t>-3</a:t>
                      </a:r>
                      <a:endParaRPr lang="en-US" sz="1400" b="0" i="0" u="none" strike="noStrike" dirty="0">
                        <a:effectLst/>
                        <a:latin typeface="+mn-lt"/>
                      </a:endParaRPr>
                    </a:p>
                  </a:txBody>
                  <a:tcPr marL="2611" marR="2611" marT="2611" marB="0" anchor="b"/>
                </a:tc>
                <a:tc>
                  <a:txBody>
                    <a:bodyPr/>
                    <a:lstStyle/>
                    <a:p>
                      <a:pPr algn="r" fontAlgn="b">
                        <a:spcBef>
                          <a:spcPts val="0"/>
                        </a:spcBef>
                        <a:spcAft>
                          <a:spcPts val="0"/>
                        </a:spcAft>
                      </a:pPr>
                      <a:r>
                        <a:rPr lang="en-US" sz="1400" u="none" strike="noStrike" dirty="0">
                          <a:effectLst/>
                          <a:latin typeface="+mn-lt"/>
                        </a:rPr>
                        <a:t>-0.6</a:t>
                      </a:r>
                      <a:endParaRPr lang="en-US" sz="1400" b="0" i="0" u="none" strike="noStrike" dirty="0">
                        <a:effectLst/>
                        <a:latin typeface="+mn-lt"/>
                      </a:endParaRPr>
                    </a:p>
                  </a:txBody>
                  <a:tcPr marL="2611" marR="2611" marT="2611" marB="0" anchor="b"/>
                </a:tc>
                <a:tc>
                  <a:txBody>
                    <a:bodyPr/>
                    <a:lstStyle/>
                    <a:p>
                      <a:pPr algn="r" fontAlgn="b">
                        <a:spcBef>
                          <a:spcPts val="0"/>
                        </a:spcBef>
                        <a:spcAft>
                          <a:spcPts val="0"/>
                        </a:spcAft>
                      </a:pPr>
                      <a:r>
                        <a:rPr lang="en-US" sz="1400" u="none" strike="noStrike" dirty="0">
                          <a:effectLst/>
                          <a:latin typeface="+mn-lt"/>
                        </a:rPr>
                        <a:t>1010.506</a:t>
                      </a:r>
                      <a:endParaRPr lang="en-US" sz="1400" b="0" i="0" u="none" strike="noStrike" dirty="0">
                        <a:effectLst/>
                        <a:latin typeface="+mn-lt"/>
                      </a:endParaRPr>
                    </a:p>
                  </a:txBody>
                  <a:tcPr marL="2611" marR="2611" marT="2611" marB="0" anchor="b"/>
                </a:tc>
                <a:tc>
                  <a:txBody>
                    <a:bodyPr/>
                    <a:lstStyle/>
                    <a:p>
                      <a:pPr algn="r" fontAlgn="b">
                        <a:spcBef>
                          <a:spcPts val="0"/>
                        </a:spcBef>
                        <a:spcAft>
                          <a:spcPts val="0"/>
                        </a:spcAft>
                      </a:pPr>
                      <a:r>
                        <a:rPr lang="en-US" sz="1400" u="none" strike="noStrike" dirty="0">
                          <a:effectLst/>
                          <a:latin typeface="+mn-lt"/>
                        </a:rPr>
                        <a:t>1001.8</a:t>
                      </a:r>
                      <a:endParaRPr lang="en-US" sz="1400" b="0" i="0" u="none" strike="noStrike" dirty="0">
                        <a:effectLst/>
                        <a:latin typeface="+mn-lt"/>
                      </a:endParaRPr>
                    </a:p>
                  </a:txBody>
                  <a:tcPr marL="2611" marR="2611" marT="2611" marB="0" anchor="b"/>
                </a:tc>
                <a:tc>
                  <a:txBody>
                    <a:bodyPr/>
                    <a:lstStyle/>
                    <a:p>
                      <a:pPr algn="r" fontAlgn="b">
                        <a:spcBef>
                          <a:spcPts val="0"/>
                        </a:spcBef>
                        <a:spcAft>
                          <a:spcPts val="0"/>
                        </a:spcAft>
                      </a:pPr>
                      <a:r>
                        <a:rPr lang="en-US" sz="1400" u="none" strike="noStrike" dirty="0">
                          <a:effectLst/>
                          <a:latin typeface="+mn-lt"/>
                        </a:rPr>
                        <a:t>1022.6</a:t>
                      </a:r>
                      <a:endParaRPr lang="en-US" sz="1400" b="0" i="0" u="none" strike="noStrike" dirty="0">
                        <a:effectLst/>
                        <a:latin typeface="+mn-lt"/>
                      </a:endParaRPr>
                    </a:p>
                  </a:txBody>
                  <a:tcPr marL="2611" marR="2611" marT="2611" marB="0" anchor="b"/>
                </a:tc>
                <a:tc>
                  <a:txBody>
                    <a:bodyPr/>
                    <a:lstStyle/>
                    <a:p>
                      <a:pPr algn="r" fontAlgn="b">
                        <a:spcBef>
                          <a:spcPts val="0"/>
                        </a:spcBef>
                        <a:spcAft>
                          <a:spcPts val="0"/>
                        </a:spcAft>
                      </a:pPr>
                      <a:r>
                        <a:rPr lang="en-US" sz="1400" u="none" strike="noStrike" dirty="0">
                          <a:effectLst/>
                          <a:latin typeface="+mn-lt"/>
                        </a:rPr>
                        <a:t>17.45455</a:t>
                      </a:r>
                      <a:endParaRPr lang="en-US" sz="1400" b="0" i="0" u="none" strike="noStrike" dirty="0">
                        <a:effectLst/>
                        <a:latin typeface="+mn-lt"/>
                      </a:endParaRPr>
                    </a:p>
                  </a:txBody>
                  <a:tcPr marL="2611" marR="2611" marT="2611" marB="0" anchor="b"/>
                </a:tc>
                <a:tc>
                  <a:txBody>
                    <a:bodyPr/>
                    <a:lstStyle/>
                    <a:p>
                      <a:pPr algn="r" fontAlgn="b">
                        <a:spcBef>
                          <a:spcPts val="0"/>
                        </a:spcBef>
                        <a:spcAft>
                          <a:spcPts val="0"/>
                        </a:spcAft>
                      </a:pPr>
                      <a:r>
                        <a:rPr lang="en-US" sz="1400" u="none" strike="noStrike" dirty="0">
                          <a:effectLst/>
                          <a:latin typeface="+mn-lt"/>
                        </a:rPr>
                        <a:t>0</a:t>
                      </a:r>
                      <a:endParaRPr lang="en-US" sz="1400" b="0" i="0" u="none" strike="noStrike" dirty="0">
                        <a:effectLst/>
                        <a:latin typeface="+mn-lt"/>
                      </a:endParaRPr>
                    </a:p>
                  </a:txBody>
                  <a:tcPr marL="2611" marR="2611" marT="2611" marB="0" anchor="b"/>
                </a:tc>
                <a:tc>
                  <a:txBody>
                    <a:bodyPr/>
                    <a:lstStyle/>
                    <a:p>
                      <a:pPr algn="r" fontAlgn="b">
                        <a:spcBef>
                          <a:spcPts val="0"/>
                        </a:spcBef>
                        <a:spcAft>
                          <a:spcPts val="0"/>
                        </a:spcAft>
                      </a:pPr>
                      <a:r>
                        <a:rPr lang="en-US" sz="1400" u="none" strike="noStrike" dirty="0">
                          <a:effectLst/>
                          <a:latin typeface="+mn-lt"/>
                        </a:rPr>
                        <a:t>70</a:t>
                      </a:r>
                      <a:endParaRPr lang="en-US" sz="1400" b="0" i="0" u="none" strike="noStrike" dirty="0">
                        <a:effectLst/>
                        <a:latin typeface="+mn-lt"/>
                      </a:endParaRPr>
                    </a:p>
                  </a:txBody>
                  <a:tcPr marL="2611" marR="2611" marT="2611" marB="0" anchor="b"/>
                </a:tc>
                <a:tc>
                  <a:txBody>
                    <a:bodyPr/>
                    <a:lstStyle/>
                    <a:p>
                      <a:pPr algn="r" fontAlgn="b">
                        <a:spcBef>
                          <a:spcPts val="0"/>
                        </a:spcBef>
                        <a:spcAft>
                          <a:spcPts val="0"/>
                        </a:spcAft>
                      </a:pPr>
                      <a:r>
                        <a:rPr lang="en-US" sz="1400" u="none" strike="noStrike" dirty="0">
                          <a:effectLst/>
                          <a:latin typeface="+mn-lt"/>
                        </a:rPr>
                        <a:t>29.40909</a:t>
                      </a:r>
                      <a:endParaRPr lang="en-US" sz="1400" b="0" i="0" u="none" strike="noStrike" dirty="0">
                        <a:effectLst/>
                        <a:latin typeface="+mn-lt"/>
                      </a:endParaRPr>
                    </a:p>
                  </a:txBody>
                  <a:tcPr marL="2611" marR="2611" marT="2611" marB="0" anchor="b"/>
                </a:tc>
                <a:tc>
                  <a:txBody>
                    <a:bodyPr/>
                    <a:lstStyle/>
                    <a:p>
                      <a:pPr algn="r" fontAlgn="b">
                        <a:spcBef>
                          <a:spcPts val="0"/>
                        </a:spcBef>
                        <a:spcAft>
                          <a:spcPts val="0"/>
                        </a:spcAft>
                      </a:pPr>
                      <a:r>
                        <a:rPr lang="en-US" sz="1400" u="none" strike="noStrike" dirty="0">
                          <a:effectLst/>
                          <a:latin typeface="+mn-lt"/>
                        </a:rPr>
                        <a:t>0</a:t>
                      </a:r>
                      <a:endParaRPr lang="en-US" sz="1400" b="0" i="0" u="none" strike="noStrike" dirty="0">
                        <a:effectLst/>
                        <a:latin typeface="+mn-lt"/>
                      </a:endParaRPr>
                    </a:p>
                  </a:txBody>
                  <a:tcPr marL="2611" marR="2611" marT="2611" marB="0" anchor="b"/>
                </a:tc>
                <a:tc>
                  <a:txBody>
                    <a:bodyPr/>
                    <a:lstStyle/>
                    <a:p>
                      <a:pPr algn="r" fontAlgn="b">
                        <a:spcBef>
                          <a:spcPts val="0"/>
                        </a:spcBef>
                        <a:spcAft>
                          <a:spcPts val="0"/>
                        </a:spcAft>
                      </a:pPr>
                      <a:r>
                        <a:rPr lang="en-US" sz="1400" u="none" strike="noStrike" dirty="0">
                          <a:effectLst/>
                          <a:latin typeface="+mn-lt"/>
                        </a:rPr>
                        <a:t>69</a:t>
                      </a:r>
                      <a:endParaRPr lang="en-US" sz="1400" b="0" i="0" u="none" strike="noStrike" dirty="0">
                        <a:effectLst/>
                        <a:latin typeface="+mn-lt"/>
                      </a:endParaRPr>
                    </a:p>
                  </a:txBody>
                  <a:tcPr marL="2611" marR="2611" marT="2611" marB="0" anchor="b"/>
                </a:tc>
                <a:tc>
                  <a:txBody>
                    <a:bodyPr/>
                    <a:lstStyle/>
                    <a:p>
                      <a:pPr algn="l" fontAlgn="b">
                        <a:spcBef>
                          <a:spcPts val="0"/>
                        </a:spcBef>
                        <a:spcAft>
                          <a:spcPts val="0"/>
                        </a:spcAft>
                      </a:pPr>
                      <a:endParaRPr lang="en-US" sz="1400" b="0" i="0" u="none" strike="noStrike" dirty="0">
                        <a:effectLst/>
                        <a:latin typeface="+mn-lt"/>
                      </a:endParaRPr>
                    </a:p>
                  </a:txBody>
                  <a:tcPr marL="2611" marR="2611" marT="2611" marB="0" anchor="b"/>
                </a:tc>
                <a:extLst>
                  <a:ext uri="{0D108BD9-81ED-4DB2-BD59-A6C34878D82A}">
                    <a16:rowId xmlns:a16="http://schemas.microsoft.com/office/drawing/2014/main" val="2727987580"/>
                  </a:ext>
                </a:extLst>
              </a:tr>
            </a:tbl>
          </a:graphicData>
        </a:graphic>
      </p:graphicFrame>
    </p:spTree>
    <p:extLst>
      <p:ext uri="{BB962C8B-B14F-4D97-AF65-F5344CB8AC3E}">
        <p14:creationId xmlns:p14="http://schemas.microsoft.com/office/powerpoint/2010/main" val="4212406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7">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39">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12D5C0-461B-4FA6-BDEF-483C356CB3E9}"/>
              </a:ext>
            </a:extLst>
          </p:cNvPr>
          <p:cNvSpPr>
            <a:spLocks noGrp="1"/>
          </p:cNvSpPr>
          <p:nvPr>
            <p:ph type="title"/>
          </p:nvPr>
        </p:nvSpPr>
        <p:spPr>
          <a:xfrm>
            <a:off x="841248" y="510047"/>
            <a:ext cx="3300984" cy="1645920"/>
          </a:xfrm>
        </p:spPr>
        <p:txBody>
          <a:bodyPr>
            <a:normAutofit/>
          </a:bodyPr>
          <a:lstStyle/>
          <a:p>
            <a:r>
              <a:rPr lang="en-US" sz="2800" dirty="0"/>
              <a:t>More Plots (Histogram, Box and Scatter)</a:t>
            </a:r>
          </a:p>
        </p:txBody>
      </p:sp>
      <p:sp>
        <p:nvSpPr>
          <p:cNvPr id="48" name="Rectangle 41">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9" name="Rectangle 43">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02736" y="1328435"/>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3067EE4-407F-4EEB-A2E4-250B326AD267}"/>
              </a:ext>
            </a:extLst>
          </p:cNvPr>
          <p:cNvSpPr>
            <a:spLocks noGrp="1"/>
          </p:cNvSpPr>
          <p:nvPr>
            <p:ph idx="1"/>
          </p:nvPr>
        </p:nvSpPr>
        <p:spPr>
          <a:xfrm>
            <a:off x="4581144" y="510047"/>
            <a:ext cx="6858000" cy="1645920"/>
          </a:xfrm>
        </p:spPr>
        <p:txBody>
          <a:bodyPr anchor="ctr">
            <a:normAutofit/>
          </a:bodyPr>
          <a:lstStyle/>
          <a:p>
            <a:pPr marL="0" indent="0">
              <a:buNone/>
            </a:pPr>
            <a:r>
              <a:rPr lang="en-US" sz="1800" dirty="0"/>
              <a:t>D</a:t>
            </a:r>
            <a:r>
              <a:rPr lang="en-US" sz="1800" b="0" i="0" dirty="0">
                <a:effectLst/>
              </a:rPr>
              <a:t>ifferent visualizations of the data related to tips that lead to conclusions about the state and quality of the data.</a:t>
            </a:r>
          </a:p>
          <a:p>
            <a:pPr marL="0" indent="0">
              <a:buNone/>
            </a:pPr>
            <a:endParaRPr lang="en-US" sz="1800" dirty="0"/>
          </a:p>
        </p:txBody>
      </p:sp>
      <p:pic>
        <p:nvPicPr>
          <p:cNvPr id="12" name="Picture 11" descr="A screenshot of a cell phone&#10;&#10;Description automatically generated">
            <a:extLst>
              <a:ext uri="{FF2B5EF4-FFF2-40B4-BE49-F238E27FC236}">
                <a16:creationId xmlns:a16="http://schemas.microsoft.com/office/drawing/2014/main" id="{5DED1FF9-AFE5-4CAE-8C0F-1445989FC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9624" y="2928714"/>
            <a:ext cx="3584448" cy="2858597"/>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40500216-3F7F-4AD7-BD73-23F970ABFC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32" y="2916191"/>
            <a:ext cx="3584448" cy="2813792"/>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C7269FDD-3F72-4817-A896-CF3B2799D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4812" y="2987225"/>
            <a:ext cx="3584448" cy="2760025"/>
          </a:xfrm>
          <a:prstGeom prst="rect">
            <a:avLst/>
          </a:prstGeom>
        </p:spPr>
      </p:pic>
    </p:spTree>
    <p:extLst>
      <p:ext uri="{BB962C8B-B14F-4D97-AF65-F5344CB8AC3E}">
        <p14:creationId xmlns:p14="http://schemas.microsoft.com/office/powerpoint/2010/main" val="2265745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3" name="Rectangle 97">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4" name="Rectangle 99">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12D5C0-461B-4FA6-BDEF-483C356CB3E9}"/>
              </a:ext>
            </a:extLst>
          </p:cNvPr>
          <p:cNvSpPr>
            <a:spLocks noGrp="1"/>
          </p:cNvSpPr>
          <p:nvPr>
            <p:ph type="title"/>
          </p:nvPr>
        </p:nvSpPr>
        <p:spPr>
          <a:xfrm>
            <a:off x="841247" y="978619"/>
            <a:ext cx="3410712" cy="1106424"/>
          </a:xfrm>
        </p:spPr>
        <p:txBody>
          <a:bodyPr>
            <a:normAutofit/>
          </a:bodyPr>
          <a:lstStyle/>
          <a:p>
            <a:r>
              <a:rPr lang="en-US" sz="2800"/>
              <a:t>Summary Statitics</a:t>
            </a:r>
          </a:p>
        </p:txBody>
      </p:sp>
      <p:sp>
        <p:nvSpPr>
          <p:cNvPr id="345" name="Rectangle 101">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6" name="Rectangle 103">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3067EE4-407F-4EEB-A2E4-250B326AD267}"/>
              </a:ext>
            </a:extLst>
          </p:cNvPr>
          <p:cNvSpPr>
            <a:spLocks noGrp="1"/>
          </p:cNvSpPr>
          <p:nvPr>
            <p:ph idx="1"/>
          </p:nvPr>
        </p:nvSpPr>
        <p:spPr>
          <a:xfrm>
            <a:off x="841248" y="2252870"/>
            <a:ext cx="3412219" cy="3560251"/>
          </a:xfrm>
        </p:spPr>
        <p:txBody>
          <a:bodyPr>
            <a:normAutofit/>
          </a:bodyPr>
          <a:lstStyle/>
          <a:p>
            <a:pPr marL="0" indent="0">
              <a:lnSpc>
                <a:spcPct val="100000"/>
              </a:lnSpc>
              <a:buNone/>
            </a:pPr>
            <a:endParaRPr lang="en-US" sz="1400" b="0" i="0" dirty="0">
              <a:effectLst/>
            </a:endParaRPr>
          </a:p>
          <a:p>
            <a:pPr marL="0" indent="0">
              <a:lnSpc>
                <a:spcPct val="100000"/>
              </a:lnSpc>
              <a:buNone/>
            </a:pPr>
            <a:endParaRPr lang="en-US" sz="1400" b="0" i="0" dirty="0">
              <a:effectLst/>
            </a:endParaRPr>
          </a:p>
          <a:p>
            <a:pPr marL="0" indent="0">
              <a:lnSpc>
                <a:spcPct val="100000"/>
              </a:lnSpc>
              <a:buNone/>
            </a:pPr>
            <a:r>
              <a:rPr lang="en-US" sz="1400" b="0" i="0" dirty="0">
                <a:effectLst/>
              </a:rPr>
              <a:t>Summary statistics for </a:t>
            </a:r>
            <a:r>
              <a:rPr lang="en-US" sz="1400" b="0" dirty="0">
                <a:effectLst/>
              </a:rPr>
              <a:t>'</a:t>
            </a:r>
            <a:r>
              <a:rPr lang="en-US" sz="1400" b="0" dirty="0" err="1">
                <a:effectLst/>
              </a:rPr>
              <a:t>fareAmount</a:t>
            </a:r>
            <a:r>
              <a:rPr lang="en-US" sz="1400" b="0" dirty="0">
                <a:effectLst/>
              </a:rPr>
              <a:t>','</a:t>
            </a:r>
            <a:r>
              <a:rPr lang="en-US" sz="1400" b="0" dirty="0" err="1">
                <a:effectLst/>
              </a:rPr>
              <a:t>tipAmount</a:t>
            </a:r>
            <a:r>
              <a:rPr lang="en-US" sz="1400" b="0" dirty="0">
                <a:effectLst/>
              </a:rPr>
              <a:t>','</a:t>
            </a:r>
            <a:r>
              <a:rPr lang="en-US" sz="1400" b="0" dirty="0" err="1">
                <a:effectLst/>
              </a:rPr>
              <a:t>paymentType</a:t>
            </a:r>
            <a:r>
              <a:rPr lang="en-US" sz="1400" b="0" dirty="0">
                <a:effectLst/>
              </a:rPr>
              <a:t>’, '</a:t>
            </a:r>
            <a:r>
              <a:rPr lang="en-US" sz="1400" b="0" dirty="0" err="1">
                <a:effectLst/>
              </a:rPr>
              <a:t>passengerCount</a:t>
            </a:r>
            <a:r>
              <a:rPr lang="en-US" sz="1400" b="0" dirty="0">
                <a:effectLst/>
              </a:rPr>
              <a:t>’</a:t>
            </a:r>
            <a:r>
              <a:rPr lang="en-US" sz="1400" dirty="0"/>
              <a:t> and </a:t>
            </a:r>
            <a:r>
              <a:rPr lang="en-US" sz="1400" b="0" dirty="0">
                <a:effectLst/>
              </a:rPr>
              <a:t>'</a:t>
            </a:r>
            <a:r>
              <a:rPr lang="en-US" sz="1400" b="0" dirty="0" err="1">
                <a:effectLst/>
              </a:rPr>
              <a:t>tripDistance</a:t>
            </a:r>
            <a:r>
              <a:rPr lang="en-US" sz="1400" b="0" dirty="0">
                <a:effectLst/>
              </a:rPr>
              <a:t>’.</a:t>
            </a:r>
          </a:p>
          <a:p>
            <a:pPr marL="0" indent="0">
              <a:lnSpc>
                <a:spcPct val="100000"/>
              </a:lnSpc>
              <a:buNone/>
            </a:pPr>
            <a:r>
              <a:rPr lang="en-US" sz="1400" b="0" dirty="0">
                <a:effectLst/>
              </a:rPr>
              <a:t> Note that because of the huge number of rows these statistics are calculated on sample of rows.</a:t>
            </a:r>
          </a:p>
          <a:p>
            <a:pPr marL="0" indent="0">
              <a:lnSpc>
                <a:spcPct val="100000"/>
              </a:lnSpc>
              <a:buNone/>
            </a:pPr>
            <a:endParaRPr lang="en-US" sz="1400" b="0" i="0" dirty="0">
              <a:effectLst/>
            </a:endParaRPr>
          </a:p>
          <a:p>
            <a:pPr marL="0" indent="0">
              <a:lnSpc>
                <a:spcPct val="100000"/>
              </a:lnSpc>
              <a:buNone/>
            </a:pPr>
            <a:endParaRPr lang="en-US" sz="1400" b="0" i="0" dirty="0">
              <a:effectLst/>
              <a:latin typeface="Segoe UI" panose="020B0502040204020203" pitchFamily="34" charset="0"/>
            </a:endParaRPr>
          </a:p>
          <a:p>
            <a:pPr marL="0" indent="0">
              <a:lnSpc>
                <a:spcPct val="100000"/>
              </a:lnSpc>
              <a:buNone/>
            </a:pPr>
            <a:br>
              <a:rPr lang="en-US" sz="1400" b="0" i="0" dirty="0">
                <a:effectLst/>
                <a:latin typeface="Segoe UI" panose="020B0502040204020203" pitchFamily="34" charset="0"/>
              </a:rPr>
            </a:br>
            <a:endParaRPr lang="en-US" sz="1400" dirty="0"/>
          </a:p>
        </p:txBody>
      </p:sp>
      <p:pic>
        <p:nvPicPr>
          <p:cNvPr id="6" name="Picture 5" descr="A screenshot of a social media post&#10;&#10;Description automatically generated">
            <a:extLst>
              <a:ext uri="{FF2B5EF4-FFF2-40B4-BE49-F238E27FC236}">
                <a16:creationId xmlns:a16="http://schemas.microsoft.com/office/drawing/2014/main" id="{63B70168-5B2E-409A-985D-F7BC8DB6C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0" y="1947489"/>
            <a:ext cx="6656832" cy="2862437"/>
          </a:xfrm>
          <a:prstGeom prst="rect">
            <a:avLst/>
          </a:prstGeom>
        </p:spPr>
      </p:pic>
    </p:spTree>
    <p:extLst>
      <p:ext uri="{BB962C8B-B14F-4D97-AF65-F5344CB8AC3E}">
        <p14:creationId xmlns:p14="http://schemas.microsoft.com/office/powerpoint/2010/main" val="158660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7" name="Rectangle 96">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12D5C0-461B-4FA6-BDEF-483C356CB3E9}"/>
              </a:ext>
            </a:extLst>
          </p:cNvPr>
          <p:cNvSpPr>
            <a:spLocks noGrp="1"/>
          </p:cNvSpPr>
          <p:nvPr>
            <p:ph type="title"/>
          </p:nvPr>
        </p:nvSpPr>
        <p:spPr>
          <a:xfrm>
            <a:off x="841247" y="978619"/>
            <a:ext cx="3410712" cy="1106424"/>
          </a:xfrm>
        </p:spPr>
        <p:txBody>
          <a:bodyPr>
            <a:normAutofit/>
          </a:bodyPr>
          <a:lstStyle/>
          <a:p>
            <a:r>
              <a:rPr lang="en-US" sz="2800"/>
              <a:t>Summary Statitics</a:t>
            </a:r>
          </a:p>
        </p:txBody>
      </p:sp>
      <p:sp>
        <p:nvSpPr>
          <p:cNvPr id="99" name="Rectangle 98">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Rectangle 100">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3067EE4-407F-4EEB-A2E4-250B326AD267}"/>
              </a:ext>
            </a:extLst>
          </p:cNvPr>
          <p:cNvSpPr>
            <a:spLocks noGrp="1"/>
          </p:cNvSpPr>
          <p:nvPr>
            <p:ph idx="1"/>
          </p:nvPr>
        </p:nvSpPr>
        <p:spPr>
          <a:xfrm>
            <a:off x="841248" y="2252870"/>
            <a:ext cx="3412219" cy="3560251"/>
          </a:xfrm>
        </p:spPr>
        <p:txBody>
          <a:bodyPr>
            <a:normAutofit/>
          </a:bodyPr>
          <a:lstStyle/>
          <a:p>
            <a:pPr marL="0" indent="0">
              <a:lnSpc>
                <a:spcPct val="100000"/>
              </a:lnSpc>
              <a:buNone/>
            </a:pPr>
            <a:endParaRPr lang="en-US" sz="1400" b="0" i="0" dirty="0">
              <a:effectLst/>
            </a:endParaRPr>
          </a:p>
          <a:p>
            <a:pPr marL="0" indent="0">
              <a:lnSpc>
                <a:spcPct val="100000"/>
              </a:lnSpc>
              <a:buNone/>
            </a:pPr>
            <a:endParaRPr lang="en-US" sz="1400" b="0" i="0">
              <a:effectLst/>
            </a:endParaRPr>
          </a:p>
          <a:p>
            <a:pPr marL="0" indent="0">
              <a:lnSpc>
                <a:spcPct val="100000"/>
              </a:lnSpc>
              <a:buNone/>
            </a:pPr>
            <a:r>
              <a:rPr lang="en-US" sz="1400" b="0" i="0" dirty="0">
                <a:effectLst/>
              </a:rPr>
              <a:t>Summary statistics for </a:t>
            </a:r>
            <a:r>
              <a:rPr lang="en-US" sz="1400" dirty="0"/>
              <a:t>'</a:t>
            </a:r>
            <a:r>
              <a:rPr lang="en-US" sz="1400"/>
              <a:t>weekdayString</a:t>
            </a:r>
            <a:r>
              <a:rPr lang="en-US" sz="1400" dirty="0"/>
              <a:t>','</a:t>
            </a:r>
            <a:r>
              <a:rPr lang="en-US" sz="1400"/>
              <a:t>pickupHour</a:t>
            </a:r>
            <a:r>
              <a:rPr lang="en-US" sz="1400" dirty="0"/>
              <a:t>','tipped'</a:t>
            </a:r>
            <a:endParaRPr lang="en-US" sz="1400"/>
          </a:p>
          <a:p>
            <a:pPr marL="0" indent="0">
              <a:lnSpc>
                <a:spcPct val="100000"/>
              </a:lnSpc>
              <a:buNone/>
            </a:pPr>
            <a:r>
              <a:rPr lang="en-US" sz="1400" dirty="0"/>
              <a:t>,'</a:t>
            </a:r>
            <a:r>
              <a:rPr lang="en-US" sz="1400"/>
              <a:t>tripTimeSecs</a:t>
            </a:r>
            <a:r>
              <a:rPr lang="en-US" sz="1400" dirty="0"/>
              <a:t>’ and '</a:t>
            </a:r>
            <a:r>
              <a:rPr lang="en-US" sz="1400"/>
              <a:t>trafficTimeBins</a:t>
            </a:r>
            <a:r>
              <a:rPr lang="en-US" sz="1400" dirty="0"/>
              <a:t>’.</a:t>
            </a:r>
            <a:endParaRPr lang="en-US" sz="1400"/>
          </a:p>
          <a:p>
            <a:pPr marL="0" indent="0">
              <a:lnSpc>
                <a:spcPct val="100000"/>
              </a:lnSpc>
              <a:buNone/>
            </a:pPr>
            <a:r>
              <a:rPr lang="en-US" sz="1400" b="0" dirty="0">
                <a:effectLst/>
              </a:rPr>
              <a:t>Note that because of the huge number of rows these statistics are calculated on sample of rows.</a:t>
            </a:r>
            <a:endParaRPr lang="en-US" sz="1400" b="0">
              <a:effectLst/>
            </a:endParaRPr>
          </a:p>
          <a:p>
            <a:pPr marL="0" indent="0">
              <a:lnSpc>
                <a:spcPct val="100000"/>
              </a:lnSpc>
              <a:buNone/>
            </a:pPr>
            <a:endParaRPr lang="en-US" sz="1400" b="0" i="0" dirty="0">
              <a:effectLst/>
            </a:endParaRPr>
          </a:p>
          <a:p>
            <a:pPr marL="0" indent="0">
              <a:lnSpc>
                <a:spcPct val="100000"/>
              </a:lnSpc>
              <a:buNone/>
            </a:pPr>
            <a:endParaRPr lang="en-US" sz="1400" b="0" i="0" dirty="0">
              <a:effectLst/>
              <a:latin typeface="Segoe UI" panose="020B0502040204020203" pitchFamily="34" charset="0"/>
            </a:endParaRPr>
          </a:p>
          <a:p>
            <a:pPr marL="0" indent="0">
              <a:lnSpc>
                <a:spcPct val="100000"/>
              </a:lnSpc>
              <a:buNone/>
            </a:pPr>
            <a:br>
              <a:rPr lang="en-US" sz="1400" b="0" i="0" dirty="0">
                <a:effectLst/>
                <a:latin typeface="Segoe UI" panose="020B0502040204020203" pitchFamily="34" charset="0"/>
              </a:rPr>
            </a:br>
            <a:endParaRPr lang="en-US" sz="1400" dirty="0"/>
          </a:p>
        </p:txBody>
      </p:sp>
      <p:pic>
        <p:nvPicPr>
          <p:cNvPr id="5" name="Picture 4" descr="A screenshot of a social media post&#10;&#10;Description automatically generated">
            <a:extLst>
              <a:ext uri="{FF2B5EF4-FFF2-40B4-BE49-F238E27FC236}">
                <a16:creationId xmlns:a16="http://schemas.microsoft.com/office/drawing/2014/main" id="{9828BC5E-7CD4-412D-A2B6-0BFE6E265E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0" y="1930847"/>
            <a:ext cx="6656832" cy="2895721"/>
          </a:xfrm>
          <a:prstGeom prst="rect">
            <a:avLst/>
          </a:prstGeom>
        </p:spPr>
      </p:pic>
    </p:spTree>
    <p:extLst>
      <p:ext uri="{BB962C8B-B14F-4D97-AF65-F5344CB8AC3E}">
        <p14:creationId xmlns:p14="http://schemas.microsoft.com/office/powerpoint/2010/main" val="2447125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52">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2" name="Freeform: Shape 54">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3" name="Freeform: Shape 56">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12D5C0-461B-4FA6-BDEF-483C356CB3E9}"/>
              </a:ext>
            </a:extLst>
          </p:cNvPr>
          <p:cNvSpPr>
            <a:spLocks noGrp="1"/>
          </p:cNvSpPr>
          <p:nvPr>
            <p:ph type="title"/>
          </p:nvPr>
        </p:nvSpPr>
        <p:spPr>
          <a:xfrm>
            <a:off x="838200" y="253397"/>
            <a:ext cx="10515600" cy="1273233"/>
          </a:xfrm>
        </p:spPr>
        <p:txBody>
          <a:bodyPr>
            <a:normAutofit/>
          </a:bodyPr>
          <a:lstStyle/>
          <a:p>
            <a:r>
              <a:rPr lang="en-US" sz="3600" dirty="0"/>
              <a:t>Dataset</a:t>
            </a:r>
          </a:p>
        </p:txBody>
      </p:sp>
      <p:sp>
        <p:nvSpPr>
          <p:cNvPr id="64" name="Rectangle 58">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3067EE4-407F-4EEB-A2E4-250B326AD267}"/>
              </a:ext>
            </a:extLst>
          </p:cNvPr>
          <p:cNvSpPr>
            <a:spLocks noGrp="1"/>
          </p:cNvSpPr>
          <p:nvPr>
            <p:ph idx="1"/>
          </p:nvPr>
        </p:nvSpPr>
        <p:spPr>
          <a:xfrm>
            <a:off x="838200" y="2060619"/>
            <a:ext cx="10752786" cy="4262907"/>
          </a:xfrm>
        </p:spPr>
        <p:txBody>
          <a:bodyPr>
            <a:normAutofit/>
          </a:bodyPr>
          <a:lstStyle/>
          <a:p>
            <a:pPr marL="0" indent="0">
              <a:lnSpc>
                <a:spcPct val="100000"/>
              </a:lnSpc>
              <a:buNone/>
            </a:pPr>
            <a:r>
              <a:rPr lang="en-US" sz="1200" dirty="0"/>
              <a:t>For this EDA 3 datasets were used from Azure Open Datasets which are hosted in the Azure Blob storage which provides a scalable, cost-efficient object storage in the cloud.</a:t>
            </a:r>
          </a:p>
          <a:p>
            <a:pPr>
              <a:lnSpc>
                <a:spcPct val="100000"/>
              </a:lnSpc>
              <a:buFont typeface="+mj-lt"/>
              <a:buAutoNum type="arabicPeriod"/>
            </a:pPr>
            <a:r>
              <a:rPr lang="en-US" sz="1200" b="0" i="0" dirty="0">
                <a:effectLst/>
              </a:rPr>
              <a:t>NYC Taxi &amp; Limousine Commission - yellow taxi trip records. This dataset is stored in Parquet format. There are about 1.5B rows (50GB) in total as of 2018.This dataset contains historical records accumulated from 2009 to 2018. View data example </a:t>
            </a:r>
            <a:r>
              <a:rPr lang="en-US" sz="1200" b="0" i="0" u="none" strike="noStrike" dirty="0">
                <a:effectLst/>
                <a:hlinkClick r:id="rId2"/>
              </a:rPr>
              <a:t>here</a:t>
            </a:r>
            <a:endParaRPr lang="en-US" sz="1200" b="0" i="0" dirty="0">
              <a:effectLst/>
            </a:endParaRPr>
          </a:p>
          <a:p>
            <a:pPr>
              <a:lnSpc>
                <a:spcPct val="100000"/>
              </a:lnSpc>
            </a:pPr>
            <a:r>
              <a:rPr lang="en-US" sz="1200" b="0" i="0" dirty="0">
                <a:effectLst/>
              </a:rPr>
              <a:t>Blob location* : </a:t>
            </a:r>
            <a:r>
              <a:rPr lang="en-US" sz="1200" b="0" i="0" u="none" strike="noStrike" dirty="0">
                <a:effectLst/>
                <a:hlinkClick r:id="rId3"/>
              </a:rPr>
              <a:t>https://azureopendatastorage.blob.core.windows.net/nyctlc/yellow/puYear=*/puMonth=*/*.parquet</a:t>
            </a:r>
            <a:endParaRPr lang="en-US" sz="1200" b="0" i="0" dirty="0">
              <a:effectLst/>
            </a:endParaRPr>
          </a:p>
          <a:p>
            <a:pPr>
              <a:lnSpc>
                <a:spcPct val="100000"/>
              </a:lnSpc>
              <a:buFont typeface="+mj-lt"/>
              <a:buAutoNum type="arabicPeriod" startAt="2"/>
            </a:pPr>
            <a:r>
              <a:rPr lang="en-US" sz="1200" b="0" i="0" dirty="0">
                <a:effectLst/>
              </a:rPr>
              <a:t>Worldwide public holiday data sourced from </a:t>
            </a:r>
            <a:r>
              <a:rPr lang="en-US" sz="1200" b="0" i="0" dirty="0" err="1">
                <a:effectLst/>
              </a:rPr>
              <a:t>PyPI</a:t>
            </a:r>
            <a:r>
              <a:rPr lang="en-US" sz="1200" b="0" i="0" dirty="0">
                <a:effectLst/>
              </a:rPr>
              <a:t> holidays package and Wikipedia, covering 38 countries or regions from 1970 to 2099. This dataset is stored in Parquet format. It is a snapshot with holiday information from 1970-01-01 to 2099-01-01. The data size is about 500KB. View data example </a:t>
            </a:r>
            <a:r>
              <a:rPr lang="en-US" sz="1200" b="0" i="0" u="none" strike="noStrike" dirty="0">
                <a:effectLst/>
                <a:hlinkClick r:id="rId4"/>
              </a:rPr>
              <a:t>here</a:t>
            </a:r>
            <a:endParaRPr lang="en-US" sz="1200" b="0" i="0" dirty="0">
              <a:effectLst/>
            </a:endParaRPr>
          </a:p>
          <a:p>
            <a:pPr>
              <a:lnSpc>
                <a:spcPct val="100000"/>
              </a:lnSpc>
            </a:pPr>
            <a:r>
              <a:rPr lang="en-US" sz="1200" b="0" i="0" dirty="0">
                <a:effectLst/>
              </a:rPr>
              <a:t>Blob location*: </a:t>
            </a:r>
            <a:r>
              <a:rPr lang="en-US" sz="1200" b="0" i="0" u="none" strike="noStrike" dirty="0">
                <a:effectLst/>
                <a:hlinkClick r:id="rId5"/>
              </a:rPr>
              <a:t>https://azureopendatastorage.blob.core.windows.net/holidaydatacontainer/Processed/*.parquet</a:t>
            </a:r>
            <a:endParaRPr lang="en-US" sz="1200" b="0" i="0" dirty="0">
              <a:effectLst/>
            </a:endParaRPr>
          </a:p>
          <a:p>
            <a:pPr>
              <a:lnSpc>
                <a:spcPct val="100000"/>
              </a:lnSpc>
              <a:buFont typeface="+mj-lt"/>
              <a:buAutoNum type="arabicPeriod" startAt="3"/>
            </a:pPr>
            <a:r>
              <a:rPr lang="en-US" sz="1200" b="0" i="0" dirty="0">
                <a:effectLst/>
              </a:rPr>
              <a:t>Worldwide hourly weather history data (example: temperature, precipitation, wind) sourced from the National Oceanic and Atmospheric Administration (NOAA).This dataset is stored in Parquet format. It is updated daily and contains about 400M rows (20GB) in total as of 2019.This dataset contains historical records accumulated from 2008 to the present. View data example </a:t>
            </a:r>
            <a:r>
              <a:rPr lang="en-US" sz="1200" b="0" i="0" u="none" strike="noStrike" dirty="0">
                <a:effectLst/>
                <a:hlinkClick r:id="rId6"/>
              </a:rPr>
              <a:t>here</a:t>
            </a:r>
            <a:endParaRPr lang="en-US" sz="1200" b="0" i="0" dirty="0">
              <a:effectLst/>
            </a:endParaRPr>
          </a:p>
          <a:p>
            <a:pPr>
              <a:lnSpc>
                <a:spcPct val="100000"/>
              </a:lnSpc>
            </a:pPr>
            <a:r>
              <a:rPr lang="en-US" sz="1200" b="0" i="0" dirty="0">
                <a:effectLst/>
              </a:rPr>
              <a:t>Blob location*: </a:t>
            </a:r>
            <a:r>
              <a:rPr lang="en-US" sz="1200" b="0" i="0" u="none" strike="noStrike" dirty="0">
                <a:effectLst/>
                <a:hlinkClick r:id="rId7"/>
              </a:rPr>
              <a:t>https://azureopendatastorage.blob.core.windows.net/isdweatherdatacontainer/ISDWeather/year=*/month=*/*.parquet</a:t>
            </a:r>
            <a:endParaRPr lang="en-US" sz="1200" b="0" i="0" dirty="0">
              <a:effectLst/>
            </a:endParaRPr>
          </a:p>
          <a:p>
            <a:pPr marL="0" indent="0">
              <a:lnSpc>
                <a:spcPct val="100000"/>
              </a:lnSpc>
              <a:buNone/>
            </a:pPr>
            <a:r>
              <a:rPr lang="en-US" sz="1200" b="0" i="0" dirty="0">
                <a:effectLst/>
              </a:rPr>
              <a:t>*Note: the blob location is not accessible from browser.</a:t>
            </a:r>
          </a:p>
          <a:p>
            <a:pPr marL="0" indent="0">
              <a:lnSpc>
                <a:spcPct val="100000"/>
              </a:lnSpc>
              <a:buNone/>
            </a:pPr>
            <a:r>
              <a:rPr lang="en-US" sz="1200" b="0" i="0" dirty="0">
                <a:effectLst/>
              </a:rPr>
              <a:t>Ref: </a:t>
            </a:r>
            <a:r>
              <a:rPr lang="en-US" sz="1200" b="0" i="0" u="none" strike="noStrike" dirty="0">
                <a:effectLst/>
                <a:hlinkClick r:id="rId8"/>
              </a:rPr>
              <a:t>https://azure.microsoft.com/en-us/services/open-datasets/</a:t>
            </a:r>
            <a:endParaRPr lang="en-US" sz="1200" b="0" i="0" dirty="0">
              <a:effectLst/>
            </a:endParaRPr>
          </a:p>
          <a:p>
            <a:pPr marL="0" indent="0">
              <a:lnSpc>
                <a:spcPct val="100000"/>
              </a:lnSpc>
              <a:buNone/>
            </a:pPr>
            <a:r>
              <a:rPr lang="en-US" sz="1200" b="0" i="0" u="none" strike="noStrike" dirty="0">
                <a:effectLst/>
                <a:hlinkClick r:id="rId9"/>
              </a:rPr>
              <a:t>https://azure.microsoft.com/en-us/services/storage/blobs/</a:t>
            </a:r>
            <a:endParaRPr lang="en-US" sz="1200" b="0" i="0" dirty="0">
              <a:effectLst/>
            </a:endParaRPr>
          </a:p>
          <a:p>
            <a:pPr marL="0" indent="0">
              <a:lnSpc>
                <a:spcPct val="100000"/>
              </a:lnSpc>
              <a:buNone/>
            </a:pPr>
            <a:endParaRPr lang="en-US" sz="1000" dirty="0"/>
          </a:p>
        </p:txBody>
      </p:sp>
    </p:spTree>
    <p:extLst>
      <p:ext uri="{BB962C8B-B14F-4D97-AF65-F5344CB8AC3E}">
        <p14:creationId xmlns:p14="http://schemas.microsoft.com/office/powerpoint/2010/main" val="664640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 name="Rectangle 7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12D5C0-461B-4FA6-BDEF-483C356CB3E9}"/>
              </a:ext>
            </a:extLst>
          </p:cNvPr>
          <p:cNvSpPr>
            <a:spLocks noGrp="1"/>
          </p:cNvSpPr>
          <p:nvPr>
            <p:ph type="title"/>
          </p:nvPr>
        </p:nvSpPr>
        <p:spPr>
          <a:xfrm>
            <a:off x="1046746" y="586822"/>
            <a:ext cx="3537285" cy="1645920"/>
          </a:xfrm>
        </p:spPr>
        <p:txBody>
          <a:bodyPr>
            <a:normAutofit fontScale="90000"/>
          </a:bodyPr>
          <a:lstStyle/>
          <a:p>
            <a:r>
              <a:rPr lang="en-US" sz="3200" dirty="0"/>
              <a:t>Logistic Regression Model: Train Test Data set</a:t>
            </a:r>
          </a:p>
        </p:txBody>
      </p:sp>
      <p:sp>
        <p:nvSpPr>
          <p:cNvPr id="73" name="Rectangle 7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3067EE4-407F-4EEB-A2E4-250B326AD267}"/>
              </a:ext>
            </a:extLst>
          </p:cNvPr>
          <p:cNvSpPr>
            <a:spLocks noGrp="1"/>
          </p:cNvSpPr>
          <p:nvPr>
            <p:ph idx="1"/>
          </p:nvPr>
        </p:nvSpPr>
        <p:spPr>
          <a:xfrm>
            <a:off x="5351164" y="586822"/>
            <a:ext cx="6002636" cy="1645920"/>
          </a:xfrm>
        </p:spPr>
        <p:txBody>
          <a:bodyPr anchor="ctr">
            <a:normAutofit fontScale="92500" lnSpcReduction="10000"/>
          </a:bodyPr>
          <a:lstStyle/>
          <a:p>
            <a:pPr marL="0" indent="0">
              <a:buNone/>
            </a:pPr>
            <a:endParaRPr lang="en-US" sz="1800" dirty="0"/>
          </a:p>
          <a:p>
            <a:pPr marL="0" indent="0">
              <a:buNone/>
            </a:pPr>
            <a:endParaRPr lang="en-US" sz="1800" dirty="0"/>
          </a:p>
          <a:p>
            <a:pPr marL="0" indent="0">
              <a:buNone/>
            </a:pPr>
            <a:r>
              <a:rPr lang="en-US" sz="1800" dirty="0"/>
              <a:t>The first task is to split the dataset into a training set and a testing or validation set. I took a 70:30 split for training to testing.</a:t>
            </a:r>
          </a:p>
          <a:p>
            <a:pPr marL="0" indent="0">
              <a:buNone/>
            </a:pPr>
            <a:endParaRPr lang="en-US" sz="1800" dirty="0"/>
          </a:p>
          <a:p>
            <a:pPr marL="0" indent="0">
              <a:buNone/>
            </a:pPr>
            <a:endParaRPr lang="en-US" sz="1800" b="0" i="0" dirty="0">
              <a:effectLst/>
            </a:endParaRPr>
          </a:p>
          <a:p>
            <a:pPr marL="0" indent="0">
              <a:buNone/>
            </a:pPr>
            <a:endParaRPr lang="en-US" sz="1800" dirty="0"/>
          </a:p>
        </p:txBody>
      </p:sp>
      <p:pic>
        <p:nvPicPr>
          <p:cNvPr id="5" name="Picture 4">
            <a:extLst>
              <a:ext uri="{FF2B5EF4-FFF2-40B4-BE49-F238E27FC236}">
                <a16:creationId xmlns:a16="http://schemas.microsoft.com/office/drawing/2014/main" id="{A8A17A7E-CC36-4AE6-98C5-44AE48600B17}"/>
              </a:ext>
            </a:extLst>
          </p:cNvPr>
          <p:cNvPicPr>
            <a:picLocks noChangeAspect="1"/>
          </p:cNvPicPr>
          <p:nvPr/>
        </p:nvPicPr>
        <p:blipFill>
          <a:blip r:embed="rId2"/>
          <a:stretch>
            <a:fillRect/>
          </a:stretch>
        </p:blipFill>
        <p:spPr>
          <a:xfrm>
            <a:off x="557784" y="2982694"/>
            <a:ext cx="11164824" cy="2986588"/>
          </a:xfrm>
          <a:prstGeom prst="rect">
            <a:avLst/>
          </a:prstGeom>
        </p:spPr>
      </p:pic>
    </p:spTree>
    <p:extLst>
      <p:ext uri="{BB962C8B-B14F-4D97-AF65-F5344CB8AC3E}">
        <p14:creationId xmlns:p14="http://schemas.microsoft.com/office/powerpoint/2010/main" val="4088258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7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3" name="Rectangle 8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12D5C0-461B-4FA6-BDEF-483C356CB3E9}"/>
              </a:ext>
            </a:extLst>
          </p:cNvPr>
          <p:cNvSpPr>
            <a:spLocks noGrp="1"/>
          </p:cNvSpPr>
          <p:nvPr>
            <p:ph type="title"/>
          </p:nvPr>
        </p:nvSpPr>
        <p:spPr>
          <a:xfrm>
            <a:off x="1046746" y="586822"/>
            <a:ext cx="3537285" cy="1645920"/>
          </a:xfrm>
        </p:spPr>
        <p:txBody>
          <a:bodyPr>
            <a:normAutofit/>
          </a:bodyPr>
          <a:lstStyle/>
          <a:p>
            <a:r>
              <a:rPr lang="en-US" sz="3000" dirty="0"/>
              <a:t>Logistic Regression Model: Create Model</a:t>
            </a:r>
          </a:p>
        </p:txBody>
      </p:sp>
      <p:sp>
        <p:nvSpPr>
          <p:cNvPr id="94" name="Rectangle 8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5" name="Rectangle 8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3067EE4-407F-4EEB-A2E4-250B326AD267}"/>
              </a:ext>
            </a:extLst>
          </p:cNvPr>
          <p:cNvSpPr>
            <a:spLocks noGrp="1"/>
          </p:cNvSpPr>
          <p:nvPr>
            <p:ph idx="1"/>
          </p:nvPr>
        </p:nvSpPr>
        <p:spPr>
          <a:xfrm>
            <a:off x="5351164" y="586822"/>
            <a:ext cx="6002636" cy="1645920"/>
          </a:xfrm>
        </p:spPr>
        <p:txBody>
          <a:bodyPr anchor="ctr">
            <a:normAutofit/>
          </a:bodyPr>
          <a:lstStyle/>
          <a:p>
            <a:pPr marL="0" indent="0">
              <a:buNone/>
            </a:pPr>
            <a:endParaRPr lang="en-US" sz="1800" dirty="0"/>
          </a:p>
          <a:p>
            <a:pPr marL="0" indent="0">
              <a:buNone/>
            </a:pPr>
            <a:endParaRPr lang="en-US" sz="1800" dirty="0"/>
          </a:p>
          <a:p>
            <a:pPr marL="0" indent="0">
              <a:buNone/>
            </a:pPr>
            <a:r>
              <a:rPr lang="en-US" sz="1800" dirty="0"/>
              <a:t>The second task is to select a formula and create the model.</a:t>
            </a:r>
          </a:p>
          <a:p>
            <a:pPr marL="0" indent="0">
              <a:buNone/>
            </a:pPr>
            <a:endParaRPr lang="en-US" sz="1800" dirty="0"/>
          </a:p>
          <a:p>
            <a:pPr marL="0" indent="0">
              <a:buNone/>
            </a:pPr>
            <a:endParaRPr lang="en-US" sz="1800" b="0" i="0" dirty="0">
              <a:effectLst/>
            </a:endParaRPr>
          </a:p>
          <a:p>
            <a:pPr marL="0" indent="0">
              <a:buNone/>
            </a:pPr>
            <a:endParaRPr lang="en-US" sz="1800" dirty="0"/>
          </a:p>
        </p:txBody>
      </p:sp>
      <p:pic>
        <p:nvPicPr>
          <p:cNvPr id="6" name="Picture 5">
            <a:extLst>
              <a:ext uri="{FF2B5EF4-FFF2-40B4-BE49-F238E27FC236}">
                <a16:creationId xmlns:a16="http://schemas.microsoft.com/office/drawing/2014/main" id="{2368E9F3-365A-4F32-AA20-53669BC3818B}"/>
              </a:ext>
            </a:extLst>
          </p:cNvPr>
          <p:cNvPicPr>
            <a:picLocks noChangeAspect="1"/>
          </p:cNvPicPr>
          <p:nvPr/>
        </p:nvPicPr>
        <p:blipFill>
          <a:blip r:embed="rId2"/>
          <a:stretch>
            <a:fillRect/>
          </a:stretch>
        </p:blipFill>
        <p:spPr>
          <a:xfrm>
            <a:off x="2868962" y="2734056"/>
            <a:ext cx="6542467" cy="3483864"/>
          </a:xfrm>
          <a:prstGeom prst="rect">
            <a:avLst/>
          </a:prstGeom>
        </p:spPr>
      </p:pic>
    </p:spTree>
    <p:extLst>
      <p:ext uri="{BB962C8B-B14F-4D97-AF65-F5344CB8AC3E}">
        <p14:creationId xmlns:p14="http://schemas.microsoft.com/office/powerpoint/2010/main" val="1825201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2" name="Rectangle 10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12D5C0-461B-4FA6-BDEF-483C356CB3E9}"/>
              </a:ext>
            </a:extLst>
          </p:cNvPr>
          <p:cNvSpPr>
            <a:spLocks noGrp="1"/>
          </p:cNvSpPr>
          <p:nvPr>
            <p:ph type="title"/>
          </p:nvPr>
        </p:nvSpPr>
        <p:spPr>
          <a:xfrm>
            <a:off x="1046746" y="586822"/>
            <a:ext cx="3537285" cy="1645920"/>
          </a:xfrm>
        </p:spPr>
        <p:txBody>
          <a:bodyPr>
            <a:normAutofit/>
          </a:bodyPr>
          <a:lstStyle/>
          <a:p>
            <a:r>
              <a:rPr lang="en-US" sz="3000" dirty="0"/>
              <a:t>Logistic Regression Model: Test Model</a:t>
            </a:r>
          </a:p>
        </p:txBody>
      </p:sp>
      <p:sp>
        <p:nvSpPr>
          <p:cNvPr id="104" name="Rectangle 10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6" name="Rectangle 10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3067EE4-407F-4EEB-A2E4-250B326AD267}"/>
              </a:ext>
            </a:extLst>
          </p:cNvPr>
          <p:cNvSpPr>
            <a:spLocks noGrp="1"/>
          </p:cNvSpPr>
          <p:nvPr>
            <p:ph idx="1"/>
          </p:nvPr>
        </p:nvSpPr>
        <p:spPr>
          <a:xfrm>
            <a:off x="5351164" y="586822"/>
            <a:ext cx="6002636" cy="1645920"/>
          </a:xfrm>
        </p:spPr>
        <p:txBody>
          <a:bodyPr anchor="ctr">
            <a:normAutofit fontScale="62500" lnSpcReduction="20000"/>
          </a:bodyPr>
          <a:lstStyle/>
          <a:p>
            <a:pPr marL="0" indent="0">
              <a:buNone/>
            </a:pPr>
            <a:endParaRPr lang="en-US" sz="1800" dirty="0"/>
          </a:p>
          <a:p>
            <a:pPr marL="0" indent="0">
              <a:buNone/>
            </a:pPr>
            <a:endParaRPr lang="en-US" sz="1800" dirty="0"/>
          </a:p>
          <a:p>
            <a:pPr marL="0" indent="0">
              <a:buNone/>
            </a:pPr>
            <a:r>
              <a:rPr lang="en-US" sz="1800" dirty="0"/>
              <a:t>The third task is to test the model. AUROC  (Area Under the Receiver Operating Characteristics) can be computed using the trapezoidal rule. In general, an AUC of 0.5 suggests no discrimination (i.e., ability to diagnose patients with and without the disease or condition based on the test), 0.7 to 0.8 is considered acceptable, 0.8 to 0.9 is considered excellent, and more than 0.9 is considered outstanding.</a:t>
            </a:r>
          </a:p>
          <a:p>
            <a:pPr marL="0" indent="0">
              <a:buNone/>
            </a:pPr>
            <a:endParaRPr lang="en-US" sz="1800" dirty="0"/>
          </a:p>
          <a:p>
            <a:pPr marL="0" indent="0">
              <a:buNone/>
            </a:pPr>
            <a:endParaRPr lang="en-US" sz="1800" b="0" i="0" dirty="0">
              <a:effectLst/>
            </a:endParaRPr>
          </a:p>
          <a:p>
            <a:pPr marL="0" indent="0">
              <a:buNone/>
            </a:pPr>
            <a:endParaRPr lang="en-US" sz="1800" dirty="0"/>
          </a:p>
        </p:txBody>
      </p:sp>
      <p:pic>
        <p:nvPicPr>
          <p:cNvPr id="5" name="Picture 4">
            <a:extLst>
              <a:ext uri="{FF2B5EF4-FFF2-40B4-BE49-F238E27FC236}">
                <a16:creationId xmlns:a16="http://schemas.microsoft.com/office/drawing/2014/main" id="{FA145C51-54BE-465F-AF26-531F03A82C63}"/>
              </a:ext>
            </a:extLst>
          </p:cNvPr>
          <p:cNvPicPr>
            <a:picLocks noChangeAspect="1"/>
          </p:cNvPicPr>
          <p:nvPr/>
        </p:nvPicPr>
        <p:blipFill>
          <a:blip r:embed="rId2"/>
          <a:stretch>
            <a:fillRect/>
          </a:stretch>
        </p:blipFill>
        <p:spPr>
          <a:xfrm>
            <a:off x="610249" y="2734056"/>
            <a:ext cx="11059893" cy="3483864"/>
          </a:xfrm>
          <a:prstGeom prst="rect">
            <a:avLst/>
          </a:prstGeom>
        </p:spPr>
      </p:pic>
    </p:spTree>
    <p:extLst>
      <p:ext uri="{BB962C8B-B14F-4D97-AF65-F5344CB8AC3E}">
        <p14:creationId xmlns:p14="http://schemas.microsoft.com/office/powerpoint/2010/main" val="947600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1" name="Rectangle 11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2" name="Rectangle 11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12D5C0-461B-4FA6-BDEF-483C356CB3E9}"/>
              </a:ext>
            </a:extLst>
          </p:cNvPr>
          <p:cNvSpPr>
            <a:spLocks noGrp="1"/>
          </p:cNvSpPr>
          <p:nvPr>
            <p:ph type="title"/>
          </p:nvPr>
        </p:nvSpPr>
        <p:spPr>
          <a:xfrm>
            <a:off x="841247" y="978619"/>
            <a:ext cx="3410712" cy="1106424"/>
          </a:xfrm>
        </p:spPr>
        <p:txBody>
          <a:bodyPr>
            <a:normAutofit/>
          </a:bodyPr>
          <a:lstStyle/>
          <a:p>
            <a:r>
              <a:rPr lang="en-US" sz="2400" dirty="0"/>
              <a:t>Logistic Regression Model: Visualize the prediction</a:t>
            </a:r>
          </a:p>
        </p:txBody>
      </p:sp>
      <p:sp>
        <p:nvSpPr>
          <p:cNvPr id="123" name="Rectangle 11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4" name="Rectangle 11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3067EE4-407F-4EEB-A2E4-250B326AD267}"/>
              </a:ext>
            </a:extLst>
          </p:cNvPr>
          <p:cNvSpPr>
            <a:spLocks noGrp="1"/>
          </p:cNvSpPr>
          <p:nvPr>
            <p:ph idx="1"/>
          </p:nvPr>
        </p:nvSpPr>
        <p:spPr>
          <a:xfrm>
            <a:off x="841248" y="2252870"/>
            <a:ext cx="3412219" cy="3560251"/>
          </a:xfrm>
        </p:spPr>
        <p:txBody>
          <a:bodyPr>
            <a:normAutofit/>
          </a:bodyPr>
          <a:lstStyle/>
          <a:p>
            <a:pPr marL="0" indent="0">
              <a:lnSpc>
                <a:spcPct val="100000"/>
              </a:lnSpc>
              <a:buNone/>
            </a:pPr>
            <a:endParaRPr lang="en-US" sz="1400" dirty="0"/>
          </a:p>
          <a:p>
            <a:pPr marL="0" indent="0">
              <a:lnSpc>
                <a:spcPct val="100000"/>
              </a:lnSpc>
              <a:buNone/>
            </a:pPr>
            <a:endParaRPr lang="en-US" sz="1400" dirty="0"/>
          </a:p>
          <a:p>
            <a:pPr marL="0" indent="0">
              <a:lnSpc>
                <a:spcPct val="100000"/>
              </a:lnSpc>
              <a:buNone/>
            </a:pPr>
            <a:r>
              <a:rPr lang="en-US" sz="1400" i="0" dirty="0">
                <a:effectLst/>
              </a:rPr>
              <a:t>When we need to check or visualize the performance of the multi - class classification problem, we use AUC (Area Under The Curve) ROC (Receiver Operating Characteristics) curve. It is one of the most important evaluation metrics for checking any classification model’s performance. It is also written as AUROC (Area Under the Receiver Operating Characteristics)</a:t>
            </a:r>
            <a:endParaRPr lang="en-US" sz="1400" dirty="0"/>
          </a:p>
          <a:p>
            <a:pPr marL="0" indent="0">
              <a:lnSpc>
                <a:spcPct val="100000"/>
              </a:lnSpc>
              <a:buNone/>
            </a:pPr>
            <a:endParaRPr lang="en-US" sz="1400" b="0" i="0" dirty="0">
              <a:effectLst/>
            </a:endParaRPr>
          </a:p>
          <a:p>
            <a:pPr marL="0" indent="0">
              <a:lnSpc>
                <a:spcPct val="100000"/>
              </a:lnSpc>
              <a:buNone/>
            </a:pPr>
            <a:endParaRPr lang="en-US" sz="1400" dirty="0"/>
          </a:p>
        </p:txBody>
      </p:sp>
      <p:pic>
        <p:nvPicPr>
          <p:cNvPr id="6" name="Picture 5">
            <a:extLst>
              <a:ext uri="{FF2B5EF4-FFF2-40B4-BE49-F238E27FC236}">
                <a16:creationId xmlns:a16="http://schemas.microsoft.com/office/drawing/2014/main" id="{EA7F65CC-1175-495D-923B-65F2DF2FC2F0}"/>
              </a:ext>
            </a:extLst>
          </p:cNvPr>
          <p:cNvPicPr>
            <a:picLocks noChangeAspect="1"/>
          </p:cNvPicPr>
          <p:nvPr/>
        </p:nvPicPr>
        <p:blipFill>
          <a:blip r:embed="rId2"/>
          <a:stretch>
            <a:fillRect/>
          </a:stretch>
        </p:blipFill>
        <p:spPr>
          <a:xfrm>
            <a:off x="5454209" y="630936"/>
            <a:ext cx="5989694" cy="5495544"/>
          </a:xfrm>
          <a:prstGeom prst="rect">
            <a:avLst/>
          </a:prstGeom>
        </p:spPr>
      </p:pic>
    </p:spTree>
    <p:extLst>
      <p:ext uri="{BB962C8B-B14F-4D97-AF65-F5344CB8AC3E}">
        <p14:creationId xmlns:p14="http://schemas.microsoft.com/office/powerpoint/2010/main" val="2774875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36C11B-DE8D-43AE-B923-C293CBFB58C4}"/>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a:t>THANK YOU</a:t>
            </a:r>
            <a:endParaRPr lang="en-US" sz="7200" dirty="0"/>
          </a:p>
        </p:txBody>
      </p:sp>
      <p:sp>
        <p:nvSpPr>
          <p:cNvPr id="18" name="Rectangle 1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1244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68">
            <a:extLst>
              <a:ext uri="{FF2B5EF4-FFF2-40B4-BE49-F238E27FC236}">
                <a16:creationId xmlns:a16="http://schemas.microsoft.com/office/drawing/2014/main" id="{5ACC6BB2-28F8-4405-829D-0562733BE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Freeform: Shape 70">
            <a:extLst>
              <a:ext uri="{FF2B5EF4-FFF2-40B4-BE49-F238E27FC236}">
                <a16:creationId xmlns:a16="http://schemas.microsoft.com/office/drawing/2014/main" id="{5C2E53F0-AD54-4A55-99A0-EC896CE3C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Freeform: Shape 72">
            <a:extLst>
              <a:ext uri="{FF2B5EF4-FFF2-40B4-BE49-F238E27FC236}">
                <a16:creationId xmlns:a16="http://schemas.microsoft.com/office/drawing/2014/main" id="{D15F19F8-85EE-477A-ACBA-4B6D0697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12D5C0-461B-4FA6-BDEF-483C356CB3E9}"/>
              </a:ext>
            </a:extLst>
          </p:cNvPr>
          <p:cNvSpPr>
            <a:spLocks noGrp="1"/>
          </p:cNvSpPr>
          <p:nvPr>
            <p:ph type="title"/>
          </p:nvPr>
        </p:nvSpPr>
        <p:spPr>
          <a:xfrm>
            <a:off x="838200" y="253397"/>
            <a:ext cx="10515600" cy="1273233"/>
          </a:xfrm>
        </p:spPr>
        <p:txBody>
          <a:bodyPr>
            <a:normAutofit/>
          </a:bodyPr>
          <a:lstStyle/>
          <a:p>
            <a:r>
              <a:rPr lang="en-US" sz="2800" b="0" i="0" dirty="0">
                <a:effectLst/>
              </a:rPr>
              <a:t>NYC Taxi &amp; Limousine Commission - yellow taxi trip records</a:t>
            </a:r>
            <a:endParaRPr lang="en-US" sz="2800" dirty="0"/>
          </a:p>
        </p:txBody>
      </p:sp>
      <p:sp>
        <p:nvSpPr>
          <p:cNvPr id="80" name="Rectangle 7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97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4">
            <a:extLst>
              <a:ext uri="{FF2B5EF4-FFF2-40B4-BE49-F238E27FC236}">
                <a16:creationId xmlns:a16="http://schemas.microsoft.com/office/drawing/2014/main" id="{6F1B2C03-EE87-4793-9A05-F59CC0534E54}"/>
              </a:ext>
            </a:extLst>
          </p:cNvPr>
          <p:cNvGraphicFramePr>
            <a:graphicFrameLocks noGrp="1"/>
          </p:cNvGraphicFramePr>
          <p:nvPr>
            <p:ph idx="1"/>
            <p:extLst>
              <p:ext uri="{D42A27DB-BD31-4B8C-83A1-F6EECF244321}">
                <p14:modId xmlns:p14="http://schemas.microsoft.com/office/powerpoint/2010/main" val="190354374"/>
              </p:ext>
            </p:extLst>
          </p:nvPr>
        </p:nvGraphicFramePr>
        <p:xfrm>
          <a:off x="838200" y="2040982"/>
          <a:ext cx="10491048" cy="4563960"/>
        </p:xfrm>
        <a:graphic>
          <a:graphicData uri="http://schemas.openxmlformats.org/drawingml/2006/table">
            <a:tbl>
              <a:tblPr firstRow="1" bandRow="1">
                <a:tableStyleId>{5C22544A-7EE6-4342-B048-85BDC9FD1C3A}</a:tableStyleId>
              </a:tblPr>
              <a:tblGrid>
                <a:gridCol w="1964340">
                  <a:extLst>
                    <a:ext uri="{9D8B030D-6E8A-4147-A177-3AD203B41FA5}">
                      <a16:colId xmlns:a16="http://schemas.microsoft.com/office/drawing/2014/main" val="1277749800"/>
                    </a:ext>
                  </a:extLst>
                </a:gridCol>
                <a:gridCol w="1065890">
                  <a:extLst>
                    <a:ext uri="{9D8B030D-6E8A-4147-A177-3AD203B41FA5}">
                      <a16:colId xmlns:a16="http://schemas.microsoft.com/office/drawing/2014/main" val="123883704"/>
                    </a:ext>
                  </a:extLst>
                </a:gridCol>
                <a:gridCol w="1093181">
                  <a:extLst>
                    <a:ext uri="{9D8B030D-6E8A-4147-A177-3AD203B41FA5}">
                      <a16:colId xmlns:a16="http://schemas.microsoft.com/office/drawing/2014/main" val="516960157"/>
                    </a:ext>
                  </a:extLst>
                </a:gridCol>
                <a:gridCol w="1619177">
                  <a:extLst>
                    <a:ext uri="{9D8B030D-6E8A-4147-A177-3AD203B41FA5}">
                      <a16:colId xmlns:a16="http://schemas.microsoft.com/office/drawing/2014/main" val="1730229731"/>
                    </a:ext>
                  </a:extLst>
                </a:gridCol>
                <a:gridCol w="4748460">
                  <a:extLst>
                    <a:ext uri="{9D8B030D-6E8A-4147-A177-3AD203B41FA5}">
                      <a16:colId xmlns:a16="http://schemas.microsoft.com/office/drawing/2014/main" val="558421734"/>
                    </a:ext>
                  </a:extLst>
                </a:gridCol>
              </a:tblGrid>
              <a:tr h="200025">
                <a:tc>
                  <a:txBody>
                    <a:bodyPr/>
                    <a:lstStyle/>
                    <a:p>
                      <a:pPr algn="l" fontAlgn="ctr">
                        <a:spcBef>
                          <a:spcPts val="0"/>
                        </a:spcBef>
                        <a:spcAft>
                          <a:spcPts val="0"/>
                        </a:spcAft>
                      </a:pPr>
                      <a:r>
                        <a:rPr lang="en-US" sz="1200" u="none" strike="noStrike">
                          <a:effectLst/>
                        </a:rPr>
                        <a:t>Name</a:t>
                      </a:r>
                      <a:endParaRPr lang="en-US" sz="1200" b="0" i="0" u="none" strike="noStrike">
                        <a:effectLst/>
                        <a:latin typeface="Arial" panose="020B0604020202020204" pitchFamily="34" charset="0"/>
                      </a:endParaRPr>
                    </a:p>
                  </a:txBody>
                  <a:tcPr marL="8742" marR="8742" marT="8742" marB="8742" anchor="ctr"/>
                </a:tc>
                <a:tc>
                  <a:txBody>
                    <a:bodyPr/>
                    <a:lstStyle/>
                    <a:p>
                      <a:pPr algn="l" fontAlgn="ctr">
                        <a:spcBef>
                          <a:spcPts val="0"/>
                        </a:spcBef>
                        <a:spcAft>
                          <a:spcPts val="0"/>
                        </a:spcAft>
                      </a:pPr>
                      <a:r>
                        <a:rPr lang="en-US" sz="1200" u="none" strike="noStrike">
                          <a:effectLst/>
                        </a:rPr>
                        <a:t>Data type</a:t>
                      </a:r>
                      <a:endParaRPr lang="en-US" sz="1200" b="0" i="0" u="none" strike="noStrike">
                        <a:effectLst/>
                        <a:latin typeface="Arial" panose="020B0604020202020204" pitchFamily="34" charset="0"/>
                      </a:endParaRPr>
                    </a:p>
                  </a:txBody>
                  <a:tcPr marL="8742" marR="8742" marT="8742" marB="8742" anchor="ctr"/>
                </a:tc>
                <a:tc>
                  <a:txBody>
                    <a:bodyPr/>
                    <a:lstStyle/>
                    <a:p>
                      <a:pPr algn="l" fontAlgn="ctr">
                        <a:spcBef>
                          <a:spcPts val="0"/>
                        </a:spcBef>
                        <a:spcAft>
                          <a:spcPts val="0"/>
                        </a:spcAft>
                      </a:pPr>
                      <a:r>
                        <a:rPr lang="en-US" sz="1200" u="none" strike="noStrike">
                          <a:effectLst/>
                        </a:rPr>
                        <a:t>Unique</a:t>
                      </a:r>
                      <a:endParaRPr lang="en-US" sz="1200" b="0" i="0" u="none" strike="noStrike">
                        <a:effectLst/>
                        <a:latin typeface="Arial" panose="020B0604020202020204" pitchFamily="34" charset="0"/>
                      </a:endParaRPr>
                    </a:p>
                  </a:txBody>
                  <a:tcPr marL="8742" marR="8742" marT="8742" marB="8742" anchor="ctr"/>
                </a:tc>
                <a:tc>
                  <a:txBody>
                    <a:bodyPr/>
                    <a:lstStyle/>
                    <a:p>
                      <a:pPr algn="l" fontAlgn="ctr">
                        <a:spcBef>
                          <a:spcPts val="0"/>
                        </a:spcBef>
                        <a:spcAft>
                          <a:spcPts val="0"/>
                        </a:spcAft>
                      </a:pPr>
                      <a:r>
                        <a:rPr lang="en-US" sz="1200" u="none" strike="noStrike">
                          <a:effectLst/>
                        </a:rPr>
                        <a:t>Values (sample)</a:t>
                      </a:r>
                      <a:endParaRPr lang="en-US" sz="1200" b="0" i="0" u="none" strike="noStrike">
                        <a:effectLst/>
                        <a:latin typeface="Arial" panose="020B0604020202020204" pitchFamily="34" charset="0"/>
                      </a:endParaRPr>
                    </a:p>
                  </a:txBody>
                  <a:tcPr marL="8742" marR="8742" marT="8742" marB="8742" anchor="ctr"/>
                </a:tc>
                <a:tc>
                  <a:txBody>
                    <a:bodyPr/>
                    <a:lstStyle/>
                    <a:p>
                      <a:pPr algn="l" fontAlgn="ctr">
                        <a:spcBef>
                          <a:spcPts val="0"/>
                        </a:spcBef>
                        <a:spcAft>
                          <a:spcPts val="0"/>
                        </a:spcAft>
                      </a:pPr>
                      <a:r>
                        <a:rPr lang="en-US" sz="1200" u="none" strike="noStrike" dirty="0">
                          <a:effectLst/>
                        </a:rPr>
                        <a:t>Description</a:t>
                      </a:r>
                      <a:endParaRPr lang="en-US" sz="1200" b="0" i="0" u="none" strike="noStrike" dirty="0">
                        <a:effectLst/>
                        <a:latin typeface="Arial" panose="020B0604020202020204" pitchFamily="34" charset="0"/>
                      </a:endParaRPr>
                    </a:p>
                  </a:txBody>
                  <a:tcPr marL="8742" marR="8742" marT="8742" marB="8742" anchor="ctr"/>
                </a:tc>
                <a:extLst>
                  <a:ext uri="{0D108BD9-81ED-4DB2-BD59-A6C34878D82A}">
                    <a16:rowId xmlns:a16="http://schemas.microsoft.com/office/drawing/2014/main" val="2838977881"/>
                  </a:ext>
                </a:extLst>
              </a:tr>
              <a:tr h="347236">
                <a:tc>
                  <a:txBody>
                    <a:bodyPr/>
                    <a:lstStyle/>
                    <a:p>
                      <a:pPr algn="l" fontAlgn="ctr">
                        <a:spcBef>
                          <a:spcPts val="0"/>
                        </a:spcBef>
                        <a:spcAft>
                          <a:spcPts val="0"/>
                        </a:spcAft>
                      </a:pPr>
                      <a:r>
                        <a:rPr lang="en-US" sz="1200" u="none" strike="noStrike" dirty="0" err="1">
                          <a:effectLst/>
                          <a:latin typeface="+mn-lt"/>
                        </a:rPr>
                        <a:t>doLocationId</a:t>
                      </a:r>
                      <a:endParaRPr lang="en-US" sz="1200" b="0" i="0" u="none" strike="noStrike" dirty="0">
                        <a:effectLst/>
                        <a:latin typeface="+mn-lt"/>
                      </a:endParaRPr>
                    </a:p>
                  </a:txBody>
                  <a:tcPr marL="8742" marR="8742" marT="8742" marB="8742" anchor="ctr"/>
                </a:tc>
                <a:tc>
                  <a:txBody>
                    <a:bodyPr/>
                    <a:lstStyle/>
                    <a:p>
                      <a:pPr algn="l" fontAlgn="ctr">
                        <a:spcBef>
                          <a:spcPts val="0"/>
                        </a:spcBef>
                        <a:spcAft>
                          <a:spcPts val="0"/>
                        </a:spcAft>
                      </a:pPr>
                      <a:r>
                        <a:rPr lang="en-US" sz="1200" u="none" strike="noStrike">
                          <a:effectLst/>
                          <a:latin typeface="+mn-lt"/>
                        </a:rPr>
                        <a:t>string</a:t>
                      </a:r>
                      <a:endParaRPr lang="en-US" sz="1200" b="0" i="0" u="none" strike="noStrike">
                        <a:effectLst/>
                        <a:latin typeface="+mn-lt"/>
                      </a:endParaRPr>
                    </a:p>
                  </a:txBody>
                  <a:tcPr marL="8742" marR="8742" marT="8742" marB="8742" anchor="ctr"/>
                </a:tc>
                <a:tc>
                  <a:txBody>
                    <a:bodyPr/>
                    <a:lstStyle/>
                    <a:p>
                      <a:pPr algn="l" fontAlgn="ctr">
                        <a:spcBef>
                          <a:spcPts val="0"/>
                        </a:spcBef>
                        <a:spcAft>
                          <a:spcPts val="0"/>
                        </a:spcAft>
                      </a:pPr>
                      <a:r>
                        <a:rPr lang="en-US" sz="1200" u="none" strike="noStrike">
                          <a:effectLst/>
                          <a:latin typeface="+mn-lt"/>
                        </a:rPr>
                        <a:t>265</a:t>
                      </a:r>
                      <a:endParaRPr lang="en-US" sz="1200" b="0" i="0" u="none" strike="noStrike">
                        <a:effectLst/>
                        <a:latin typeface="+mn-lt"/>
                      </a:endParaRPr>
                    </a:p>
                  </a:txBody>
                  <a:tcPr marL="8742" marR="8742" marT="8742" marB="8742" anchor="ctr"/>
                </a:tc>
                <a:tc>
                  <a:txBody>
                    <a:bodyPr/>
                    <a:lstStyle/>
                    <a:p>
                      <a:pPr algn="l" fontAlgn="ctr">
                        <a:spcBef>
                          <a:spcPts val="0"/>
                        </a:spcBef>
                        <a:spcAft>
                          <a:spcPts val="0"/>
                        </a:spcAft>
                      </a:pPr>
                      <a:r>
                        <a:rPr lang="en-US" sz="1200" u="none" strike="noStrike">
                          <a:effectLst/>
                          <a:latin typeface="+mn-lt"/>
                        </a:rPr>
                        <a:t>161</a:t>
                      </a:r>
                      <a:br>
                        <a:rPr lang="en-US" sz="1200" u="none" strike="noStrike">
                          <a:effectLst/>
                          <a:latin typeface="+mn-lt"/>
                        </a:rPr>
                      </a:br>
                      <a:r>
                        <a:rPr lang="en-US" sz="1200" u="none" strike="noStrike">
                          <a:effectLst/>
                          <a:latin typeface="+mn-lt"/>
                        </a:rPr>
                        <a:t>236</a:t>
                      </a:r>
                      <a:endParaRPr lang="en-US" sz="1200" b="0" i="0" u="none" strike="noStrike">
                        <a:effectLst/>
                        <a:latin typeface="+mn-lt"/>
                      </a:endParaRPr>
                    </a:p>
                  </a:txBody>
                  <a:tcPr marL="8742" marR="8742" marT="8742" marB="8742" anchor="ctr"/>
                </a:tc>
                <a:tc>
                  <a:txBody>
                    <a:bodyPr/>
                    <a:lstStyle/>
                    <a:p>
                      <a:pPr algn="l" fontAlgn="ctr">
                        <a:spcBef>
                          <a:spcPts val="0"/>
                        </a:spcBef>
                        <a:spcAft>
                          <a:spcPts val="0"/>
                        </a:spcAft>
                      </a:pPr>
                      <a:r>
                        <a:rPr lang="en-US" sz="1200" u="none" strike="noStrike">
                          <a:effectLst/>
                          <a:latin typeface="+mn-lt"/>
                        </a:rPr>
                        <a:t>TLC Taxi Zone in which the taximeter was disengaged.</a:t>
                      </a:r>
                      <a:endParaRPr lang="en-US" sz="1200" b="0" i="0" u="none" strike="noStrike">
                        <a:effectLst/>
                        <a:latin typeface="+mn-lt"/>
                      </a:endParaRPr>
                    </a:p>
                  </a:txBody>
                  <a:tcPr marL="8742" marR="8742" marT="8742" marB="8742" anchor="ctr"/>
                </a:tc>
                <a:extLst>
                  <a:ext uri="{0D108BD9-81ED-4DB2-BD59-A6C34878D82A}">
                    <a16:rowId xmlns:a16="http://schemas.microsoft.com/office/drawing/2014/main" val="4160178901"/>
                  </a:ext>
                </a:extLst>
              </a:tr>
              <a:tr h="347236">
                <a:tc>
                  <a:txBody>
                    <a:bodyPr/>
                    <a:lstStyle/>
                    <a:p>
                      <a:pPr algn="l" fontAlgn="ctr">
                        <a:spcBef>
                          <a:spcPts val="0"/>
                        </a:spcBef>
                        <a:spcAft>
                          <a:spcPts val="0"/>
                        </a:spcAft>
                      </a:pPr>
                      <a:r>
                        <a:rPr lang="en-US" sz="1200" u="none" strike="noStrike">
                          <a:effectLst/>
                          <a:latin typeface="+mn-lt"/>
                        </a:rPr>
                        <a:t>endLat</a:t>
                      </a:r>
                      <a:endParaRPr lang="en-US" sz="1200" b="0" i="0" u="none" strike="noStrike">
                        <a:effectLst/>
                        <a:latin typeface="+mn-lt"/>
                      </a:endParaRPr>
                    </a:p>
                  </a:txBody>
                  <a:tcPr marL="8742" marR="8742" marT="8742" marB="8742" anchor="ctr"/>
                </a:tc>
                <a:tc>
                  <a:txBody>
                    <a:bodyPr/>
                    <a:lstStyle/>
                    <a:p>
                      <a:pPr algn="l" fontAlgn="ctr">
                        <a:spcBef>
                          <a:spcPts val="0"/>
                        </a:spcBef>
                        <a:spcAft>
                          <a:spcPts val="0"/>
                        </a:spcAft>
                      </a:pPr>
                      <a:r>
                        <a:rPr lang="en-US" sz="1200" u="none" strike="noStrike">
                          <a:effectLst/>
                          <a:latin typeface="+mn-lt"/>
                        </a:rPr>
                        <a:t>double</a:t>
                      </a:r>
                      <a:endParaRPr lang="en-US" sz="1200" b="0" i="0" u="none" strike="noStrike">
                        <a:effectLst/>
                        <a:latin typeface="+mn-lt"/>
                      </a:endParaRPr>
                    </a:p>
                  </a:txBody>
                  <a:tcPr marL="8742" marR="8742" marT="8742" marB="8742" anchor="ctr"/>
                </a:tc>
                <a:tc>
                  <a:txBody>
                    <a:bodyPr/>
                    <a:lstStyle/>
                    <a:p>
                      <a:pPr algn="l" fontAlgn="ctr">
                        <a:spcBef>
                          <a:spcPts val="0"/>
                        </a:spcBef>
                        <a:spcAft>
                          <a:spcPts val="0"/>
                        </a:spcAft>
                      </a:pPr>
                      <a:r>
                        <a:rPr lang="en-US" sz="1200" u="none" strike="noStrike">
                          <a:effectLst/>
                          <a:latin typeface="+mn-lt"/>
                        </a:rPr>
                        <a:t>961,994</a:t>
                      </a:r>
                      <a:endParaRPr lang="en-US" sz="1200" b="0" i="0" u="none" strike="noStrike">
                        <a:effectLst/>
                        <a:latin typeface="+mn-lt"/>
                      </a:endParaRPr>
                    </a:p>
                  </a:txBody>
                  <a:tcPr marL="8742" marR="8742" marT="8742" marB="8742" anchor="ctr"/>
                </a:tc>
                <a:tc>
                  <a:txBody>
                    <a:bodyPr/>
                    <a:lstStyle/>
                    <a:p>
                      <a:pPr algn="l" fontAlgn="ctr">
                        <a:spcBef>
                          <a:spcPts val="0"/>
                        </a:spcBef>
                        <a:spcAft>
                          <a:spcPts val="0"/>
                        </a:spcAft>
                      </a:pPr>
                      <a:r>
                        <a:rPr lang="en-US" sz="1200" u="none" strike="noStrike">
                          <a:effectLst/>
                          <a:latin typeface="+mn-lt"/>
                        </a:rPr>
                        <a:t>41.366138</a:t>
                      </a:r>
                      <a:br>
                        <a:rPr lang="en-US" sz="1200" u="none" strike="noStrike">
                          <a:effectLst/>
                          <a:latin typeface="+mn-lt"/>
                        </a:rPr>
                      </a:br>
                      <a:r>
                        <a:rPr lang="en-US" sz="1200" u="none" strike="noStrike">
                          <a:effectLst/>
                          <a:latin typeface="+mn-lt"/>
                        </a:rPr>
                        <a:t>40.75</a:t>
                      </a:r>
                      <a:endParaRPr lang="en-US" sz="1200" b="0" i="0" u="none" strike="noStrike">
                        <a:effectLst/>
                        <a:latin typeface="+mn-lt"/>
                      </a:endParaRPr>
                    </a:p>
                  </a:txBody>
                  <a:tcPr marL="8742" marR="8742" marT="8742" marB="8742" anchor="ctr"/>
                </a:tc>
                <a:tc>
                  <a:txBody>
                    <a:bodyPr/>
                    <a:lstStyle/>
                    <a:p>
                      <a:pPr algn="l" fontAlgn="ctr">
                        <a:spcBef>
                          <a:spcPts val="0"/>
                        </a:spcBef>
                        <a:spcAft>
                          <a:spcPts val="0"/>
                        </a:spcAft>
                      </a:pPr>
                      <a:endParaRPr lang="en-US" sz="1200" b="0" i="0" u="none" strike="noStrike">
                        <a:effectLst/>
                        <a:latin typeface="+mn-lt"/>
                      </a:endParaRPr>
                    </a:p>
                  </a:txBody>
                  <a:tcPr marL="8742" marR="8742" marT="8742" marB="8742" anchor="ctr"/>
                </a:tc>
                <a:extLst>
                  <a:ext uri="{0D108BD9-81ED-4DB2-BD59-A6C34878D82A}">
                    <a16:rowId xmlns:a16="http://schemas.microsoft.com/office/drawing/2014/main" val="3834298648"/>
                  </a:ext>
                </a:extLst>
              </a:tr>
              <a:tr h="347236">
                <a:tc>
                  <a:txBody>
                    <a:bodyPr/>
                    <a:lstStyle/>
                    <a:p>
                      <a:pPr algn="l" fontAlgn="ctr">
                        <a:spcBef>
                          <a:spcPts val="0"/>
                        </a:spcBef>
                        <a:spcAft>
                          <a:spcPts val="0"/>
                        </a:spcAft>
                      </a:pPr>
                      <a:r>
                        <a:rPr lang="en-US" sz="1200" u="none" strike="noStrike" dirty="0" err="1">
                          <a:effectLst/>
                          <a:latin typeface="+mn-lt"/>
                        </a:rPr>
                        <a:t>endLon</a:t>
                      </a:r>
                      <a:endParaRPr lang="en-US" sz="1200" b="0" i="0" u="none" strike="noStrike" dirty="0">
                        <a:effectLst/>
                        <a:latin typeface="+mn-lt"/>
                      </a:endParaRPr>
                    </a:p>
                  </a:txBody>
                  <a:tcPr marL="8742" marR="8742" marT="8742" marB="8742" anchor="ctr"/>
                </a:tc>
                <a:tc>
                  <a:txBody>
                    <a:bodyPr/>
                    <a:lstStyle/>
                    <a:p>
                      <a:pPr algn="l" fontAlgn="ctr">
                        <a:spcBef>
                          <a:spcPts val="0"/>
                        </a:spcBef>
                        <a:spcAft>
                          <a:spcPts val="0"/>
                        </a:spcAft>
                      </a:pPr>
                      <a:r>
                        <a:rPr lang="en-US" sz="1200" u="none" strike="noStrike" dirty="0">
                          <a:effectLst/>
                          <a:latin typeface="+mn-lt"/>
                        </a:rPr>
                        <a:t>double</a:t>
                      </a:r>
                      <a:endParaRPr lang="en-US" sz="1200" b="0" i="0" u="none" strike="noStrike" dirty="0">
                        <a:effectLst/>
                        <a:latin typeface="+mn-lt"/>
                      </a:endParaRPr>
                    </a:p>
                  </a:txBody>
                  <a:tcPr marL="8742" marR="8742" marT="8742" marB="8742" anchor="ctr"/>
                </a:tc>
                <a:tc>
                  <a:txBody>
                    <a:bodyPr/>
                    <a:lstStyle/>
                    <a:p>
                      <a:pPr algn="l" fontAlgn="ctr">
                        <a:spcBef>
                          <a:spcPts val="0"/>
                        </a:spcBef>
                        <a:spcAft>
                          <a:spcPts val="0"/>
                        </a:spcAft>
                      </a:pPr>
                      <a:r>
                        <a:rPr lang="en-US" sz="1200" u="none" strike="noStrike">
                          <a:effectLst/>
                          <a:latin typeface="+mn-lt"/>
                        </a:rPr>
                        <a:t>1,144,935</a:t>
                      </a:r>
                      <a:endParaRPr lang="en-US" sz="1200" b="0" i="0" u="none" strike="noStrike">
                        <a:effectLst/>
                        <a:latin typeface="+mn-lt"/>
                      </a:endParaRPr>
                    </a:p>
                  </a:txBody>
                  <a:tcPr marL="8742" marR="8742" marT="8742" marB="8742" anchor="ctr"/>
                </a:tc>
                <a:tc>
                  <a:txBody>
                    <a:bodyPr/>
                    <a:lstStyle/>
                    <a:p>
                      <a:pPr algn="l" fontAlgn="ctr">
                        <a:spcBef>
                          <a:spcPts val="0"/>
                        </a:spcBef>
                        <a:spcAft>
                          <a:spcPts val="0"/>
                        </a:spcAft>
                      </a:pPr>
                      <a:r>
                        <a:rPr lang="en-US" sz="1200" u="none" strike="noStrike">
                          <a:effectLst/>
                          <a:latin typeface="+mn-lt"/>
                        </a:rPr>
                        <a:t>-73.137393</a:t>
                      </a:r>
                      <a:br>
                        <a:rPr lang="en-US" sz="1200" u="none" strike="noStrike">
                          <a:effectLst/>
                          <a:latin typeface="+mn-lt"/>
                        </a:rPr>
                      </a:br>
                      <a:r>
                        <a:rPr lang="en-US" sz="1200" u="none" strike="noStrike">
                          <a:effectLst/>
                          <a:latin typeface="+mn-lt"/>
                        </a:rPr>
                        <a:t>-73.9824</a:t>
                      </a:r>
                      <a:endParaRPr lang="en-US" sz="1200" b="0" i="0" u="none" strike="noStrike">
                        <a:effectLst/>
                        <a:latin typeface="+mn-lt"/>
                      </a:endParaRPr>
                    </a:p>
                  </a:txBody>
                  <a:tcPr marL="8742" marR="8742" marT="8742" marB="8742" anchor="ctr"/>
                </a:tc>
                <a:tc>
                  <a:txBody>
                    <a:bodyPr/>
                    <a:lstStyle/>
                    <a:p>
                      <a:pPr algn="l" fontAlgn="ctr">
                        <a:spcBef>
                          <a:spcPts val="0"/>
                        </a:spcBef>
                        <a:spcAft>
                          <a:spcPts val="0"/>
                        </a:spcAft>
                      </a:pPr>
                      <a:endParaRPr lang="en-US" sz="1200" b="0" i="0" u="none" strike="noStrike">
                        <a:effectLst/>
                        <a:latin typeface="+mn-lt"/>
                      </a:endParaRPr>
                    </a:p>
                  </a:txBody>
                  <a:tcPr marL="8742" marR="8742" marT="8742" marB="8742" anchor="ctr"/>
                </a:tc>
                <a:extLst>
                  <a:ext uri="{0D108BD9-81ED-4DB2-BD59-A6C34878D82A}">
                    <a16:rowId xmlns:a16="http://schemas.microsoft.com/office/drawing/2014/main" val="1943039050"/>
                  </a:ext>
                </a:extLst>
              </a:tr>
              <a:tr h="347236">
                <a:tc>
                  <a:txBody>
                    <a:bodyPr/>
                    <a:lstStyle/>
                    <a:p>
                      <a:pPr algn="l" fontAlgn="ctr">
                        <a:spcBef>
                          <a:spcPts val="0"/>
                        </a:spcBef>
                        <a:spcAft>
                          <a:spcPts val="0"/>
                        </a:spcAft>
                      </a:pPr>
                      <a:r>
                        <a:rPr lang="en-US" sz="1200" u="none" strike="noStrike">
                          <a:effectLst/>
                          <a:latin typeface="+mn-lt"/>
                        </a:rPr>
                        <a:t>extra</a:t>
                      </a:r>
                      <a:endParaRPr lang="en-US" sz="1200" b="0" i="0" u="none" strike="noStrike">
                        <a:effectLst/>
                        <a:latin typeface="+mn-lt"/>
                      </a:endParaRPr>
                    </a:p>
                  </a:txBody>
                  <a:tcPr marL="8742" marR="8742" marT="8742" marB="8742" anchor="ctr"/>
                </a:tc>
                <a:tc>
                  <a:txBody>
                    <a:bodyPr/>
                    <a:lstStyle/>
                    <a:p>
                      <a:pPr algn="l" fontAlgn="ctr">
                        <a:spcBef>
                          <a:spcPts val="0"/>
                        </a:spcBef>
                        <a:spcAft>
                          <a:spcPts val="0"/>
                        </a:spcAft>
                      </a:pPr>
                      <a:r>
                        <a:rPr lang="en-US" sz="1200" u="none" strike="noStrike">
                          <a:effectLst/>
                          <a:latin typeface="+mn-lt"/>
                        </a:rPr>
                        <a:t>double</a:t>
                      </a:r>
                      <a:endParaRPr lang="en-US" sz="1200" b="0" i="0" u="none" strike="noStrike">
                        <a:effectLst/>
                        <a:latin typeface="+mn-lt"/>
                      </a:endParaRPr>
                    </a:p>
                  </a:txBody>
                  <a:tcPr marL="8742" marR="8742" marT="8742" marB="8742" anchor="ctr"/>
                </a:tc>
                <a:tc>
                  <a:txBody>
                    <a:bodyPr/>
                    <a:lstStyle/>
                    <a:p>
                      <a:pPr algn="l" fontAlgn="ctr">
                        <a:spcBef>
                          <a:spcPts val="0"/>
                        </a:spcBef>
                        <a:spcAft>
                          <a:spcPts val="0"/>
                        </a:spcAft>
                      </a:pPr>
                      <a:r>
                        <a:rPr lang="en-US" sz="1200" u="none" strike="noStrike">
                          <a:effectLst/>
                          <a:latin typeface="+mn-lt"/>
                        </a:rPr>
                        <a:t>877</a:t>
                      </a:r>
                      <a:endParaRPr lang="en-US" sz="1200" b="0" i="0" u="none" strike="noStrike">
                        <a:effectLst/>
                        <a:latin typeface="+mn-lt"/>
                      </a:endParaRPr>
                    </a:p>
                  </a:txBody>
                  <a:tcPr marL="8742" marR="8742" marT="8742" marB="8742" anchor="ctr"/>
                </a:tc>
                <a:tc>
                  <a:txBody>
                    <a:bodyPr/>
                    <a:lstStyle/>
                    <a:p>
                      <a:pPr algn="l" fontAlgn="ctr">
                        <a:spcBef>
                          <a:spcPts val="0"/>
                        </a:spcBef>
                        <a:spcAft>
                          <a:spcPts val="0"/>
                        </a:spcAft>
                      </a:pPr>
                      <a:r>
                        <a:rPr lang="en-US" sz="1200" u="none" strike="noStrike">
                          <a:effectLst/>
                          <a:latin typeface="+mn-lt"/>
                        </a:rPr>
                        <a:t>0.5</a:t>
                      </a:r>
                      <a:br>
                        <a:rPr lang="en-US" sz="1200" u="none" strike="noStrike">
                          <a:effectLst/>
                          <a:latin typeface="+mn-lt"/>
                        </a:rPr>
                      </a:br>
                      <a:r>
                        <a:rPr lang="en-US" sz="1200" u="none" strike="noStrike">
                          <a:effectLst/>
                          <a:latin typeface="+mn-lt"/>
                        </a:rPr>
                        <a:t>1.0</a:t>
                      </a:r>
                      <a:endParaRPr lang="en-US" sz="1200" b="0" i="0" u="none" strike="noStrike">
                        <a:effectLst/>
                        <a:latin typeface="+mn-lt"/>
                      </a:endParaRPr>
                    </a:p>
                  </a:txBody>
                  <a:tcPr marL="8742" marR="8742" marT="8742" marB="8742" anchor="ctr"/>
                </a:tc>
                <a:tc>
                  <a:txBody>
                    <a:bodyPr/>
                    <a:lstStyle/>
                    <a:p>
                      <a:pPr algn="l" fontAlgn="ctr">
                        <a:spcBef>
                          <a:spcPts val="0"/>
                        </a:spcBef>
                        <a:spcAft>
                          <a:spcPts val="0"/>
                        </a:spcAft>
                      </a:pPr>
                      <a:r>
                        <a:rPr lang="en-US" sz="1200" u="none" strike="noStrike">
                          <a:effectLst/>
                          <a:latin typeface="+mn-lt"/>
                        </a:rPr>
                        <a:t>Miscellaneous extras and surcharges. Currently, this only includes the $0.50 and $1 rush hour and overnight charges.</a:t>
                      </a:r>
                      <a:endParaRPr lang="en-US" sz="1200" b="0" i="0" u="none" strike="noStrike">
                        <a:effectLst/>
                        <a:latin typeface="+mn-lt"/>
                      </a:endParaRPr>
                    </a:p>
                  </a:txBody>
                  <a:tcPr marL="8742" marR="8742" marT="8742" marB="8742" anchor="ctr"/>
                </a:tc>
                <a:extLst>
                  <a:ext uri="{0D108BD9-81ED-4DB2-BD59-A6C34878D82A}">
                    <a16:rowId xmlns:a16="http://schemas.microsoft.com/office/drawing/2014/main" val="184927759"/>
                  </a:ext>
                </a:extLst>
              </a:tr>
              <a:tr h="347236">
                <a:tc>
                  <a:txBody>
                    <a:bodyPr/>
                    <a:lstStyle/>
                    <a:p>
                      <a:pPr algn="l" fontAlgn="ctr">
                        <a:spcBef>
                          <a:spcPts val="0"/>
                        </a:spcBef>
                        <a:spcAft>
                          <a:spcPts val="0"/>
                        </a:spcAft>
                      </a:pPr>
                      <a:r>
                        <a:rPr lang="en-US" sz="1200" u="none" strike="noStrike" dirty="0" err="1">
                          <a:effectLst/>
                          <a:latin typeface="+mn-lt"/>
                        </a:rPr>
                        <a:t>fareAmount</a:t>
                      </a:r>
                      <a:endParaRPr lang="en-US" sz="1200" b="0" i="0" u="none" strike="noStrike" dirty="0">
                        <a:effectLst/>
                        <a:latin typeface="+mn-lt"/>
                      </a:endParaRPr>
                    </a:p>
                  </a:txBody>
                  <a:tcPr marL="8742" marR="8742" marT="8742" marB="8742" anchor="ctr"/>
                </a:tc>
                <a:tc>
                  <a:txBody>
                    <a:bodyPr/>
                    <a:lstStyle/>
                    <a:p>
                      <a:pPr algn="l" fontAlgn="ctr">
                        <a:spcBef>
                          <a:spcPts val="0"/>
                        </a:spcBef>
                        <a:spcAft>
                          <a:spcPts val="0"/>
                        </a:spcAft>
                      </a:pPr>
                      <a:r>
                        <a:rPr lang="en-US" sz="1200" u="none" strike="noStrike">
                          <a:effectLst/>
                          <a:latin typeface="+mn-lt"/>
                        </a:rPr>
                        <a:t>double</a:t>
                      </a:r>
                      <a:endParaRPr lang="en-US" sz="1200" b="0" i="0" u="none" strike="noStrike">
                        <a:effectLst/>
                        <a:latin typeface="+mn-lt"/>
                      </a:endParaRPr>
                    </a:p>
                  </a:txBody>
                  <a:tcPr marL="8742" marR="8742" marT="8742" marB="8742" anchor="ctr"/>
                </a:tc>
                <a:tc>
                  <a:txBody>
                    <a:bodyPr/>
                    <a:lstStyle/>
                    <a:p>
                      <a:pPr algn="l" fontAlgn="ctr">
                        <a:spcBef>
                          <a:spcPts val="0"/>
                        </a:spcBef>
                        <a:spcAft>
                          <a:spcPts val="0"/>
                        </a:spcAft>
                      </a:pPr>
                      <a:r>
                        <a:rPr lang="en-US" sz="1200" u="none" strike="noStrike">
                          <a:effectLst/>
                          <a:latin typeface="+mn-lt"/>
                        </a:rPr>
                        <a:t>18,935</a:t>
                      </a:r>
                      <a:endParaRPr lang="en-US" sz="1200" b="0" i="0" u="none" strike="noStrike">
                        <a:effectLst/>
                        <a:latin typeface="+mn-lt"/>
                      </a:endParaRPr>
                    </a:p>
                  </a:txBody>
                  <a:tcPr marL="8742" marR="8742" marT="8742" marB="8742" anchor="ctr"/>
                </a:tc>
                <a:tc>
                  <a:txBody>
                    <a:bodyPr/>
                    <a:lstStyle/>
                    <a:p>
                      <a:pPr algn="l" fontAlgn="ctr">
                        <a:spcBef>
                          <a:spcPts val="0"/>
                        </a:spcBef>
                        <a:spcAft>
                          <a:spcPts val="0"/>
                        </a:spcAft>
                      </a:pPr>
                      <a:r>
                        <a:rPr lang="en-US" sz="1200" u="none" strike="noStrike">
                          <a:effectLst/>
                          <a:latin typeface="+mn-lt"/>
                        </a:rPr>
                        <a:t>6.5</a:t>
                      </a:r>
                      <a:br>
                        <a:rPr lang="en-US" sz="1200" u="none" strike="noStrike">
                          <a:effectLst/>
                          <a:latin typeface="+mn-lt"/>
                        </a:rPr>
                      </a:br>
                      <a:r>
                        <a:rPr lang="en-US" sz="1200" u="none" strike="noStrike">
                          <a:effectLst/>
                          <a:latin typeface="+mn-lt"/>
                        </a:rPr>
                        <a:t>4.5</a:t>
                      </a:r>
                      <a:endParaRPr lang="en-US" sz="1200" b="0" i="0" u="none" strike="noStrike">
                        <a:effectLst/>
                        <a:latin typeface="+mn-lt"/>
                      </a:endParaRPr>
                    </a:p>
                  </a:txBody>
                  <a:tcPr marL="8742" marR="8742" marT="8742" marB="8742" anchor="ctr"/>
                </a:tc>
                <a:tc>
                  <a:txBody>
                    <a:bodyPr/>
                    <a:lstStyle/>
                    <a:p>
                      <a:pPr algn="l" fontAlgn="ctr">
                        <a:spcBef>
                          <a:spcPts val="0"/>
                        </a:spcBef>
                        <a:spcAft>
                          <a:spcPts val="0"/>
                        </a:spcAft>
                      </a:pPr>
                      <a:r>
                        <a:rPr lang="en-US" sz="1200" u="none" strike="noStrike">
                          <a:effectLst/>
                          <a:latin typeface="+mn-lt"/>
                        </a:rPr>
                        <a:t>The time-and-distance fare calculated by the meter.</a:t>
                      </a:r>
                      <a:endParaRPr lang="en-US" sz="1200" b="0" i="0" u="none" strike="noStrike">
                        <a:effectLst/>
                        <a:latin typeface="+mn-lt"/>
                      </a:endParaRPr>
                    </a:p>
                  </a:txBody>
                  <a:tcPr marL="8742" marR="8742" marT="8742" marB="8742" anchor="ctr"/>
                </a:tc>
                <a:extLst>
                  <a:ext uri="{0D108BD9-81ED-4DB2-BD59-A6C34878D82A}">
                    <a16:rowId xmlns:a16="http://schemas.microsoft.com/office/drawing/2014/main" val="223529894"/>
                  </a:ext>
                </a:extLst>
              </a:tr>
              <a:tr h="347236">
                <a:tc>
                  <a:txBody>
                    <a:bodyPr/>
                    <a:lstStyle/>
                    <a:p>
                      <a:pPr algn="l" fontAlgn="ctr">
                        <a:spcBef>
                          <a:spcPts val="0"/>
                        </a:spcBef>
                        <a:spcAft>
                          <a:spcPts val="0"/>
                        </a:spcAft>
                      </a:pPr>
                      <a:r>
                        <a:rPr lang="en-US" sz="1200" u="none" strike="noStrike">
                          <a:effectLst/>
                          <a:latin typeface="+mn-lt"/>
                        </a:rPr>
                        <a:t>improvementSurcharge</a:t>
                      </a:r>
                      <a:endParaRPr lang="en-US" sz="1200" b="0" i="0" u="none" strike="noStrike">
                        <a:effectLst/>
                        <a:latin typeface="+mn-lt"/>
                      </a:endParaRPr>
                    </a:p>
                  </a:txBody>
                  <a:tcPr marL="8742" marR="8742" marT="8742" marB="8742" anchor="ctr"/>
                </a:tc>
                <a:tc>
                  <a:txBody>
                    <a:bodyPr/>
                    <a:lstStyle/>
                    <a:p>
                      <a:pPr algn="l" fontAlgn="ctr">
                        <a:spcBef>
                          <a:spcPts val="0"/>
                        </a:spcBef>
                        <a:spcAft>
                          <a:spcPts val="0"/>
                        </a:spcAft>
                      </a:pPr>
                      <a:r>
                        <a:rPr lang="en-US" sz="1200" u="none" strike="noStrike">
                          <a:effectLst/>
                          <a:latin typeface="+mn-lt"/>
                        </a:rPr>
                        <a:t>string</a:t>
                      </a:r>
                      <a:endParaRPr lang="en-US" sz="1200" b="0" i="0" u="none" strike="noStrike">
                        <a:effectLst/>
                        <a:latin typeface="+mn-lt"/>
                      </a:endParaRPr>
                    </a:p>
                  </a:txBody>
                  <a:tcPr marL="8742" marR="8742" marT="8742" marB="8742" anchor="ctr"/>
                </a:tc>
                <a:tc>
                  <a:txBody>
                    <a:bodyPr/>
                    <a:lstStyle/>
                    <a:p>
                      <a:pPr algn="l" fontAlgn="ctr">
                        <a:spcBef>
                          <a:spcPts val="0"/>
                        </a:spcBef>
                        <a:spcAft>
                          <a:spcPts val="0"/>
                        </a:spcAft>
                      </a:pPr>
                      <a:r>
                        <a:rPr lang="en-US" sz="1200" u="none" strike="noStrike">
                          <a:effectLst/>
                          <a:latin typeface="+mn-lt"/>
                        </a:rPr>
                        <a:t>60</a:t>
                      </a:r>
                      <a:endParaRPr lang="en-US" sz="1200" b="0" i="0" u="none" strike="noStrike">
                        <a:effectLst/>
                        <a:latin typeface="+mn-lt"/>
                      </a:endParaRPr>
                    </a:p>
                  </a:txBody>
                  <a:tcPr marL="8742" marR="8742" marT="8742" marB="8742" anchor="ctr"/>
                </a:tc>
                <a:tc>
                  <a:txBody>
                    <a:bodyPr/>
                    <a:lstStyle/>
                    <a:p>
                      <a:pPr algn="l" fontAlgn="ctr">
                        <a:spcBef>
                          <a:spcPts val="0"/>
                        </a:spcBef>
                        <a:spcAft>
                          <a:spcPts val="0"/>
                        </a:spcAft>
                      </a:pPr>
                      <a:r>
                        <a:rPr lang="en-US" sz="1200" u="none" strike="noStrike">
                          <a:effectLst/>
                          <a:latin typeface="+mn-lt"/>
                        </a:rPr>
                        <a:t>0.3</a:t>
                      </a:r>
                      <a:br>
                        <a:rPr lang="en-US" sz="1200" u="none" strike="noStrike">
                          <a:effectLst/>
                          <a:latin typeface="+mn-lt"/>
                        </a:rPr>
                      </a:br>
                      <a:r>
                        <a:rPr lang="en-US" sz="1200" u="none" strike="noStrike">
                          <a:effectLst/>
                          <a:latin typeface="+mn-lt"/>
                        </a:rPr>
                        <a:t>0</a:t>
                      </a:r>
                      <a:endParaRPr lang="en-US" sz="1200" b="0" i="0" u="none" strike="noStrike">
                        <a:effectLst/>
                        <a:latin typeface="+mn-lt"/>
                      </a:endParaRPr>
                    </a:p>
                  </a:txBody>
                  <a:tcPr marL="8742" marR="8742" marT="8742" marB="8742" anchor="ctr"/>
                </a:tc>
                <a:tc>
                  <a:txBody>
                    <a:bodyPr/>
                    <a:lstStyle/>
                    <a:p>
                      <a:pPr algn="l" fontAlgn="ctr">
                        <a:spcBef>
                          <a:spcPts val="0"/>
                        </a:spcBef>
                        <a:spcAft>
                          <a:spcPts val="0"/>
                        </a:spcAft>
                      </a:pPr>
                      <a:r>
                        <a:rPr lang="en-US" sz="1200" u="none" strike="noStrike">
                          <a:effectLst/>
                          <a:latin typeface="+mn-lt"/>
                        </a:rPr>
                        <a:t>$0.30 improvement surcharge assessed trips at the flag drop. The improvement surcharge began being levied in 2015.</a:t>
                      </a:r>
                      <a:endParaRPr lang="en-US" sz="1200" b="0" i="0" u="none" strike="noStrike">
                        <a:effectLst/>
                        <a:latin typeface="+mn-lt"/>
                      </a:endParaRPr>
                    </a:p>
                  </a:txBody>
                  <a:tcPr marL="8742" marR="8742" marT="8742" marB="8742" anchor="ctr"/>
                </a:tc>
                <a:extLst>
                  <a:ext uri="{0D108BD9-81ED-4DB2-BD59-A6C34878D82A}">
                    <a16:rowId xmlns:a16="http://schemas.microsoft.com/office/drawing/2014/main" val="3834548861"/>
                  </a:ext>
                </a:extLst>
              </a:tr>
              <a:tr h="347236">
                <a:tc>
                  <a:txBody>
                    <a:bodyPr/>
                    <a:lstStyle/>
                    <a:p>
                      <a:pPr algn="l" fontAlgn="ctr">
                        <a:spcBef>
                          <a:spcPts val="0"/>
                        </a:spcBef>
                        <a:spcAft>
                          <a:spcPts val="0"/>
                        </a:spcAft>
                      </a:pPr>
                      <a:r>
                        <a:rPr lang="en-US" sz="1200" u="none" strike="noStrike">
                          <a:effectLst/>
                          <a:latin typeface="+mn-lt"/>
                        </a:rPr>
                        <a:t>mtaTax</a:t>
                      </a:r>
                      <a:endParaRPr lang="en-US" sz="1200" b="0" i="0" u="none" strike="noStrike">
                        <a:effectLst/>
                        <a:latin typeface="+mn-lt"/>
                      </a:endParaRPr>
                    </a:p>
                  </a:txBody>
                  <a:tcPr marL="8742" marR="8742" marT="8742" marB="8742" anchor="ctr"/>
                </a:tc>
                <a:tc>
                  <a:txBody>
                    <a:bodyPr/>
                    <a:lstStyle/>
                    <a:p>
                      <a:pPr algn="l" fontAlgn="ctr">
                        <a:spcBef>
                          <a:spcPts val="0"/>
                        </a:spcBef>
                        <a:spcAft>
                          <a:spcPts val="0"/>
                        </a:spcAft>
                      </a:pPr>
                      <a:r>
                        <a:rPr lang="en-US" sz="1200" u="none" strike="noStrike">
                          <a:effectLst/>
                          <a:latin typeface="+mn-lt"/>
                        </a:rPr>
                        <a:t>double</a:t>
                      </a:r>
                      <a:endParaRPr lang="en-US" sz="1200" b="0" i="0" u="none" strike="noStrike">
                        <a:effectLst/>
                        <a:latin typeface="+mn-lt"/>
                      </a:endParaRPr>
                    </a:p>
                  </a:txBody>
                  <a:tcPr marL="8742" marR="8742" marT="8742" marB="8742" anchor="ctr"/>
                </a:tc>
                <a:tc>
                  <a:txBody>
                    <a:bodyPr/>
                    <a:lstStyle/>
                    <a:p>
                      <a:pPr algn="l" fontAlgn="ctr">
                        <a:spcBef>
                          <a:spcPts val="0"/>
                        </a:spcBef>
                        <a:spcAft>
                          <a:spcPts val="0"/>
                        </a:spcAft>
                      </a:pPr>
                      <a:r>
                        <a:rPr lang="en-US" sz="1200" u="none" strike="noStrike">
                          <a:effectLst/>
                          <a:latin typeface="+mn-lt"/>
                        </a:rPr>
                        <a:t>360</a:t>
                      </a:r>
                      <a:endParaRPr lang="en-US" sz="1200" b="0" i="0" u="none" strike="noStrike">
                        <a:effectLst/>
                        <a:latin typeface="+mn-lt"/>
                      </a:endParaRPr>
                    </a:p>
                  </a:txBody>
                  <a:tcPr marL="8742" marR="8742" marT="8742" marB="8742" anchor="ctr"/>
                </a:tc>
                <a:tc>
                  <a:txBody>
                    <a:bodyPr/>
                    <a:lstStyle/>
                    <a:p>
                      <a:pPr algn="l" fontAlgn="ctr">
                        <a:spcBef>
                          <a:spcPts val="0"/>
                        </a:spcBef>
                        <a:spcAft>
                          <a:spcPts val="0"/>
                        </a:spcAft>
                      </a:pPr>
                      <a:r>
                        <a:rPr lang="en-US" sz="1200" u="none" strike="noStrike">
                          <a:effectLst/>
                          <a:latin typeface="+mn-lt"/>
                        </a:rPr>
                        <a:t>0.5</a:t>
                      </a:r>
                      <a:br>
                        <a:rPr lang="en-US" sz="1200" u="none" strike="noStrike">
                          <a:effectLst/>
                          <a:latin typeface="+mn-lt"/>
                        </a:rPr>
                      </a:br>
                      <a:r>
                        <a:rPr lang="en-US" sz="1200" u="none" strike="noStrike">
                          <a:effectLst/>
                          <a:latin typeface="+mn-lt"/>
                        </a:rPr>
                        <a:t>-0.5</a:t>
                      </a:r>
                      <a:endParaRPr lang="en-US" sz="1200" b="0" i="0" u="none" strike="noStrike">
                        <a:effectLst/>
                        <a:latin typeface="+mn-lt"/>
                      </a:endParaRPr>
                    </a:p>
                  </a:txBody>
                  <a:tcPr marL="8742" marR="8742" marT="8742" marB="8742" anchor="ctr"/>
                </a:tc>
                <a:tc>
                  <a:txBody>
                    <a:bodyPr/>
                    <a:lstStyle/>
                    <a:p>
                      <a:pPr algn="l" fontAlgn="ctr">
                        <a:spcBef>
                          <a:spcPts val="0"/>
                        </a:spcBef>
                        <a:spcAft>
                          <a:spcPts val="0"/>
                        </a:spcAft>
                      </a:pPr>
                      <a:r>
                        <a:rPr lang="en-US" sz="1200" u="none" strike="noStrike">
                          <a:effectLst/>
                          <a:latin typeface="+mn-lt"/>
                        </a:rPr>
                        <a:t>$0.50 MTA tax that is automatically triggered based on the metered rate in use.</a:t>
                      </a:r>
                      <a:endParaRPr lang="en-US" sz="1200" b="0" i="0" u="none" strike="noStrike">
                        <a:effectLst/>
                        <a:latin typeface="+mn-lt"/>
                      </a:endParaRPr>
                    </a:p>
                  </a:txBody>
                  <a:tcPr marL="8742" marR="8742" marT="8742" marB="8742" anchor="ctr"/>
                </a:tc>
                <a:extLst>
                  <a:ext uri="{0D108BD9-81ED-4DB2-BD59-A6C34878D82A}">
                    <a16:rowId xmlns:a16="http://schemas.microsoft.com/office/drawing/2014/main" val="3907550910"/>
                  </a:ext>
                </a:extLst>
              </a:tr>
              <a:tr h="347236">
                <a:tc>
                  <a:txBody>
                    <a:bodyPr/>
                    <a:lstStyle/>
                    <a:p>
                      <a:pPr algn="l" fontAlgn="ctr">
                        <a:spcBef>
                          <a:spcPts val="0"/>
                        </a:spcBef>
                        <a:spcAft>
                          <a:spcPts val="0"/>
                        </a:spcAft>
                      </a:pPr>
                      <a:r>
                        <a:rPr lang="en-US" sz="1200" u="none" strike="noStrike">
                          <a:effectLst/>
                          <a:latin typeface="+mn-lt"/>
                        </a:rPr>
                        <a:t>passengerCount</a:t>
                      </a:r>
                      <a:endParaRPr lang="en-US" sz="1200" b="0" i="0" u="none" strike="noStrike">
                        <a:effectLst/>
                        <a:latin typeface="+mn-lt"/>
                      </a:endParaRPr>
                    </a:p>
                  </a:txBody>
                  <a:tcPr marL="8742" marR="8742" marT="8742" marB="8742" anchor="ctr"/>
                </a:tc>
                <a:tc>
                  <a:txBody>
                    <a:bodyPr/>
                    <a:lstStyle/>
                    <a:p>
                      <a:pPr algn="l" fontAlgn="ctr">
                        <a:spcBef>
                          <a:spcPts val="0"/>
                        </a:spcBef>
                        <a:spcAft>
                          <a:spcPts val="0"/>
                        </a:spcAft>
                      </a:pPr>
                      <a:r>
                        <a:rPr lang="en-US" sz="1200" u="none" strike="noStrike">
                          <a:effectLst/>
                          <a:latin typeface="+mn-lt"/>
                        </a:rPr>
                        <a:t>int</a:t>
                      </a:r>
                      <a:endParaRPr lang="en-US" sz="1200" b="0" i="0" u="none" strike="noStrike">
                        <a:effectLst/>
                        <a:latin typeface="+mn-lt"/>
                      </a:endParaRPr>
                    </a:p>
                  </a:txBody>
                  <a:tcPr marL="8742" marR="8742" marT="8742" marB="8742" anchor="ctr"/>
                </a:tc>
                <a:tc>
                  <a:txBody>
                    <a:bodyPr/>
                    <a:lstStyle/>
                    <a:p>
                      <a:pPr algn="l" fontAlgn="ctr">
                        <a:spcBef>
                          <a:spcPts val="0"/>
                        </a:spcBef>
                        <a:spcAft>
                          <a:spcPts val="0"/>
                        </a:spcAft>
                      </a:pPr>
                      <a:r>
                        <a:rPr lang="en-US" sz="1200" u="none" strike="noStrike">
                          <a:effectLst/>
                          <a:latin typeface="+mn-lt"/>
                        </a:rPr>
                        <a:t>64</a:t>
                      </a:r>
                      <a:endParaRPr lang="en-US" sz="1200" b="0" i="0" u="none" strike="noStrike">
                        <a:effectLst/>
                        <a:latin typeface="+mn-lt"/>
                      </a:endParaRPr>
                    </a:p>
                  </a:txBody>
                  <a:tcPr marL="8742" marR="8742" marT="8742" marB="8742" anchor="ctr"/>
                </a:tc>
                <a:tc>
                  <a:txBody>
                    <a:bodyPr/>
                    <a:lstStyle/>
                    <a:p>
                      <a:pPr algn="l" fontAlgn="ctr">
                        <a:spcBef>
                          <a:spcPts val="0"/>
                        </a:spcBef>
                        <a:spcAft>
                          <a:spcPts val="0"/>
                        </a:spcAft>
                      </a:pPr>
                      <a:r>
                        <a:rPr lang="en-US" sz="1200" u="none" strike="noStrike">
                          <a:effectLst/>
                          <a:latin typeface="+mn-lt"/>
                        </a:rPr>
                        <a:t>1</a:t>
                      </a:r>
                      <a:br>
                        <a:rPr lang="en-US" sz="1200" u="none" strike="noStrike">
                          <a:effectLst/>
                          <a:latin typeface="+mn-lt"/>
                        </a:rPr>
                      </a:br>
                      <a:r>
                        <a:rPr lang="en-US" sz="1200" u="none" strike="noStrike">
                          <a:effectLst/>
                          <a:latin typeface="+mn-lt"/>
                        </a:rPr>
                        <a:t>2</a:t>
                      </a:r>
                      <a:endParaRPr lang="en-US" sz="1200" b="0" i="0" u="none" strike="noStrike">
                        <a:effectLst/>
                        <a:latin typeface="+mn-lt"/>
                      </a:endParaRPr>
                    </a:p>
                  </a:txBody>
                  <a:tcPr marL="8742" marR="8742" marT="8742" marB="8742" anchor="ctr"/>
                </a:tc>
                <a:tc>
                  <a:txBody>
                    <a:bodyPr/>
                    <a:lstStyle/>
                    <a:p>
                      <a:pPr algn="l" fontAlgn="ctr">
                        <a:spcBef>
                          <a:spcPts val="0"/>
                        </a:spcBef>
                        <a:spcAft>
                          <a:spcPts val="0"/>
                        </a:spcAft>
                      </a:pPr>
                      <a:r>
                        <a:rPr lang="en-US" sz="1200" u="none" strike="noStrike">
                          <a:effectLst/>
                          <a:latin typeface="+mn-lt"/>
                        </a:rPr>
                        <a:t>The number of passengers in the vehicle. This is a driver-entered value.</a:t>
                      </a:r>
                      <a:endParaRPr lang="en-US" sz="1200" b="0" i="0" u="none" strike="noStrike">
                        <a:effectLst/>
                        <a:latin typeface="+mn-lt"/>
                      </a:endParaRPr>
                    </a:p>
                  </a:txBody>
                  <a:tcPr marL="8742" marR="8742" marT="8742" marB="8742" anchor="ctr"/>
                </a:tc>
                <a:extLst>
                  <a:ext uri="{0D108BD9-81ED-4DB2-BD59-A6C34878D82A}">
                    <a16:rowId xmlns:a16="http://schemas.microsoft.com/office/drawing/2014/main" val="2223105887"/>
                  </a:ext>
                </a:extLst>
              </a:tr>
              <a:tr h="1083288">
                <a:tc>
                  <a:txBody>
                    <a:bodyPr/>
                    <a:lstStyle/>
                    <a:p>
                      <a:pPr algn="l" fontAlgn="ctr">
                        <a:spcBef>
                          <a:spcPts val="0"/>
                        </a:spcBef>
                        <a:spcAft>
                          <a:spcPts val="0"/>
                        </a:spcAft>
                      </a:pPr>
                      <a:r>
                        <a:rPr lang="en-US" sz="1200" u="none" strike="noStrike">
                          <a:effectLst/>
                          <a:latin typeface="+mn-lt"/>
                        </a:rPr>
                        <a:t>paymentType</a:t>
                      </a:r>
                      <a:endParaRPr lang="en-US" sz="1200" b="0" i="0" u="none" strike="noStrike">
                        <a:effectLst/>
                        <a:latin typeface="+mn-lt"/>
                      </a:endParaRPr>
                    </a:p>
                  </a:txBody>
                  <a:tcPr marL="8742" marR="8742" marT="8742" marB="8742" anchor="ctr"/>
                </a:tc>
                <a:tc>
                  <a:txBody>
                    <a:bodyPr/>
                    <a:lstStyle/>
                    <a:p>
                      <a:pPr algn="l" fontAlgn="ctr">
                        <a:spcBef>
                          <a:spcPts val="0"/>
                        </a:spcBef>
                        <a:spcAft>
                          <a:spcPts val="0"/>
                        </a:spcAft>
                      </a:pPr>
                      <a:r>
                        <a:rPr lang="en-US" sz="1200" u="none" strike="noStrike">
                          <a:effectLst/>
                          <a:latin typeface="+mn-lt"/>
                        </a:rPr>
                        <a:t>string</a:t>
                      </a:r>
                      <a:endParaRPr lang="en-US" sz="1200" b="0" i="0" u="none" strike="noStrike">
                        <a:effectLst/>
                        <a:latin typeface="+mn-lt"/>
                      </a:endParaRPr>
                    </a:p>
                  </a:txBody>
                  <a:tcPr marL="8742" marR="8742" marT="8742" marB="8742" anchor="ctr"/>
                </a:tc>
                <a:tc>
                  <a:txBody>
                    <a:bodyPr/>
                    <a:lstStyle/>
                    <a:p>
                      <a:pPr algn="l" fontAlgn="ctr">
                        <a:spcBef>
                          <a:spcPts val="0"/>
                        </a:spcBef>
                        <a:spcAft>
                          <a:spcPts val="0"/>
                        </a:spcAft>
                      </a:pPr>
                      <a:r>
                        <a:rPr lang="en-US" sz="1200" u="none" strike="noStrike">
                          <a:effectLst/>
                          <a:latin typeface="+mn-lt"/>
                        </a:rPr>
                        <a:t>6,282</a:t>
                      </a:r>
                      <a:endParaRPr lang="en-US" sz="1200" b="0" i="0" u="none" strike="noStrike">
                        <a:effectLst/>
                        <a:latin typeface="+mn-lt"/>
                      </a:endParaRPr>
                    </a:p>
                  </a:txBody>
                  <a:tcPr marL="8742" marR="8742" marT="8742" marB="8742" anchor="ctr"/>
                </a:tc>
                <a:tc>
                  <a:txBody>
                    <a:bodyPr/>
                    <a:lstStyle/>
                    <a:p>
                      <a:pPr algn="l" fontAlgn="ctr">
                        <a:spcBef>
                          <a:spcPts val="0"/>
                        </a:spcBef>
                        <a:spcAft>
                          <a:spcPts val="0"/>
                        </a:spcAft>
                      </a:pPr>
                      <a:r>
                        <a:rPr lang="en-US" sz="1200" u="none" strike="noStrike">
                          <a:effectLst/>
                          <a:latin typeface="+mn-lt"/>
                        </a:rPr>
                        <a:t>CSH</a:t>
                      </a:r>
                      <a:br>
                        <a:rPr lang="en-US" sz="1200" u="none" strike="noStrike">
                          <a:effectLst/>
                          <a:latin typeface="+mn-lt"/>
                        </a:rPr>
                      </a:br>
                      <a:r>
                        <a:rPr lang="en-US" sz="1200" u="none" strike="noStrike">
                          <a:effectLst/>
                          <a:latin typeface="+mn-lt"/>
                        </a:rPr>
                        <a:t>CRD</a:t>
                      </a:r>
                      <a:endParaRPr lang="en-US" sz="1200" b="0" i="0" u="none" strike="noStrike">
                        <a:effectLst/>
                        <a:latin typeface="+mn-lt"/>
                      </a:endParaRPr>
                    </a:p>
                  </a:txBody>
                  <a:tcPr marL="8742" marR="8742" marT="8742" marB="8742" anchor="ctr"/>
                </a:tc>
                <a:tc>
                  <a:txBody>
                    <a:bodyPr/>
                    <a:lstStyle/>
                    <a:p>
                      <a:pPr algn="l" fontAlgn="ctr">
                        <a:spcBef>
                          <a:spcPts val="0"/>
                        </a:spcBef>
                        <a:spcAft>
                          <a:spcPts val="0"/>
                        </a:spcAft>
                      </a:pPr>
                      <a:r>
                        <a:rPr lang="en-US" sz="1200" u="none" strike="noStrike" dirty="0">
                          <a:effectLst/>
                          <a:latin typeface="+mn-lt"/>
                        </a:rPr>
                        <a:t>A numeric code signifying how the passenger paid for the trip.</a:t>
                      </a:r>
                    </a:p>
                    <a:p>
                      <a:pPr algn="l" fontAlgn="ctr">
                        <a:spcBef>
                          <a:spcPts val="0"/>
                        </a:spcBef>
                        <a:spcAft>
                          <a:spcPts val="0"/>
                        </a:spcAft>
                      </a:pPr>
                      <a:r>
                        <a:rPr lang="en-US" sz="1200" u="none" strike="noStrike" dirty="0">
                          <a:effectLst/>
                          <a:latin typeface="+mn-lt"/>
                        </a:rPr>
                        <a:t>1= Credit card;</a:t>
                      </a:r>
                    </a:p>
                    <a:p>
                      <a:pPr algn="l" fontAlgn="ctr">
                        <a:spcBef>
                          <a:spcPts val="0"/>
                        </a:spcBef>
                        <a:spcAft>
                          <a:spcPts val="0"/>
                        </a:spcAft>
                      </a:pPr>
                      <a:r>
                        <a:rPr lang="en-US" sz="1200" u="none" strike="noStrike" dirty="0">
                          <a:effectLst/>
                          <a:latin typeface="+mn-lt"/>
                        </a:rPr>
                        <a:t>2= Cash;</a:t>
                      </a:r>
                    </a:p>
                    <a:p>
                      <a:pPr algn="l" fontAlgn="ctr">
                        <a:spcBef>
                          <a:spcPts val="0"/>
                        </a:spcBef>
                        <a:spcAft>
                          <a:spcPts val="0"/>
                        </a:spcAft>
                      </a:pPr>
                      <a:r>
                        <a:rPr lang="en-US" sz="1200" u="none" strike="noStrike" dirty="0">
                          <a:effectLst/>
                          <a:latin typeface="+mn-lt"/>
                        </a:rPr>
                        <a:t>3= No charge;</a:t>
                      </a:r>
                    </a:p>
                    <a:p>
                      <a:pPr algn="l" fontAlgn="ctr">
                        <a:spcBef>
                          <a:spcPts val="0"/>
                        </a:spcBef>
                        <a:spcAft>
                          <a:spcPts val="0"/>
                        </a:spcAft>
                      </a:pPr>
                      <a:r>
                        <a:rPr lang="en-US" sz="1200" u="none" strike="noStrike" dirty="0">
                          <a:effectLst/>
                          <a:latin typeface="+mn-lt"/>
                        </a:rPr>
                        <a:t>4= Dispute;</a:t>
                      </a:r>
                    </a:p>
                    <a:p>
                      <a:pPr algn="l" fontAlgn="ctr">
                        <a:spcBef>
                          <a:spcPts val="0"/>
                        </a:spcBef>
                        <a:spcAft>
                          <a:spcPts val="0"/>
                        </a:spcAft>
                      </a:pPr>
                      <a:r>
                        <a:rPr lang="en-US" sz="1200" u="none" strike="noStrike" dirty="0">
                          <a:effectLst/>
                          <a:latin typeface="+mn-lt"/>
                        </a:rPr>
                        <a:t>5= Unknown;</a:t>
                      </a:r>
                    </a:p>
                    <a:p>
                      <a:pPr algn="l" fontAlgn="ctr">
                        <a:spcBef>
                          <a:spcPts val="0"/>
                        </a:spcBef>
                        <a:spcAft>
                          <a:spcPts val="0"/>
                        </a:spcAft>
                      </a:pPr>
                      <a:r>
                        <a:rPr lang="en-US" sz="1200" u="none" strike="noStrike" dirty="0">
                          <a:effectLst/>
                          <a:latin typeface="+mn-lt"/>
                        </a:rPr>
                        <a:t>6= Voided trip.</a:t>
                      </a:r>
                      <a:endParaRPr lang="en-US" sz="1200" b="0" i="0" u="none" strike="noStrike" dirty="0">
                        <a:effectLst/>
                        <a:latin typeface="+mn-lt"/>
                      </a:endParaRPr>
                    </a:p>
                  </a:txBody>
                  <a:tcPr marL="8742" marR="8742" marT="8742" marB="8742" anchor="ctr"/>
                </a:tc>
                <a:extLst>
                  <a:ext uri="{0D108BD9-81ED-4DB2-BD59-A6C34878D82A}">
                    <a16:rowId xmlns:a16="http://schemas.microsoft.com/office/drawing/2014/main" val="4002220959"/>
                  </a:ext>
                </a:extLst>
              </a:tr>
            </a:tbl>
          </a:graphicData>
        </a:graphic>
      </p:graphicFrame>
    </p:spTree>
    <p:extLst>
      <p:ext uri="{BB962C8B-B14F-4D97-AF65-F5344CB8AC3E}">
        <p14:creationId xmlns:p14="http://schemas.microsoft.com/office/powerpoint/2010/main" val="2296495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68">
            <a:extLst>
              <a:ext uri="{FF2B5EF4-FFF2-40B4-BE49-F238E27FC236}">
                <a16:creationId xmlns:a16="http://schemas.microsoft.com/office/drawing/2014/main" id="{5ACC6BB2-28F8-4405-829D-0562733BE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Freeform: Shape 70">
            <a:extLst>
              <a:ext uri="{FF2B5EF4-FFF2-40B4-BE49-F238E27FC236}">
                <a16:creationId xmlns:a16="http://schemas.microsoft.com/office/drawing/2014/main" id="{5C2E53F0-AD54-4A55-99A0-EC896CE3C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Freeform: Shape 72">
            <a:extLst>
              <a:ext uri="{FF2B5EF4-FFF2-40B4-BE49-F238E27FC236}">
                <a16:creationId xmlns:a16="http://schemas.microsoft.com/office/drawing/2014/main" id="{D15F19F8-85EE-477A-ACBA-4B6D0697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12D5C0-461B-4FA6-BDEF-483C356CB3E9}"/>
              </a:ext>
            </a:extLst>
          </p:cNvPr>
          <p:cNvSpPr>
            <a:spLocks noGrp="1"/>
          </p:cNvSpPr>
          <p:nvPr>
            <p:ph type="title"/>
          </p:nvPr>
        </p:nvSpPr>
        <p:spPr>
          <a:xfrm>
            <a:off x="838200" y="253397"/>
            <a:ext cx="10515600" cy="1273233"/>
          </a:xfrm>
        </p:spPr>
        <p:txBody>
          <a:bodyPr>
            <a:normAutofit/>
          </a:bodyPr>
          <a:lstStyle/>
          <a:p>
            <a:r>
              <a:rPr lang="en-US" sz="2800" b="0" i="0" dirty="0">
                <a:effectLst/>
              </a:rPr>
              <a:t>NYC Taxi &amp; Limousine Commission - yellow taxi trip records contd..</a:t>
            </a:r>
            <a:endParaRPr lang="en-US" sz="2800" dirty="0"/>
          </a:p>
        </p:txBody>
      </p:sp>
      <p:sp>
        <p:nvSpPr>
          <p:cNvPr id="80" name="Rectangle 7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97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4">
            <a:extLst>
              <a:ext uri="{FF2B5EF4-FFF2-40B4-BE49-F238E27FC236}">
                <a16:creationId xmlns:a16="http://schemas.microsoft.com/office/drawing/2014/main" id="{6F1B2C03-EE87-4793-9A05-F59CC0534E54}"/>
              </a:ext>
            </a:extLst>
          </p:cNvPr>
          <p:cNvGraphicFramePr>
            <a:graphicFrameLocks noGrp="1"/>
          </p:cNvGraphicFramePr>
          <p:nvPr>
            <p:ph idx="1"/>
            <p:extLst>
              <p:ext uri="{D42A27DB-BD31-4B8C-83A1-F6EECF244321}">
                <p14:modId xmlns:p14="http://schemas.microsoft.com/office/powerpoint/2010/main" val="4028998627"/>
              </p:ext>
            </p:extLst>
          </p:nvPr>
        </p:nvGraphicFramePr>
        <p:xfrm>
          <a:off x="838200" y="2060839"/>
          <a:ext cx="10557756" cy="4543764"/>
        </p:xfrm>
        <a:graphic>
          <a:graphicData uri="http://schemas.openxmlformats.org/drawingml/2006/table">
            <a:tbl>
              <a:tblPr firstRow="1" bandRow="1">
                <a:tableStyleId>{5C22544A-7EE6-4342-B048-85BDC9FD1C3A}</a:tableStyleId>
              </a:tblPr>
              <a:tblGrid>
                <a:gridCol w="2031048">
                  <a:extLst>
                    <a:ext uri="{9D8B030D-6E8A-4147-A177-3AD203B41FA5}">
                      <a16:colId xmlns:a16="http://schemas.microsoft.com/office/drawing/2014/main" val="1277749800"/>
                    </a:ext>
                  </a:extLst>
                </a:gridCol>
                <a:gridCol w="1065890">
                  <a:extLst>
                    <a:ext uri="{9D8B030D-6E8A-4147-A177-3AD203B41FA5}">
                      <a16:colId xmlns:a16="http://schemas.microsoft.com/office/drawing/2014/main" val="123883704"/>
                    </a:ext>
                  </a:extLst>
                </a:gridCol>
                <a:gridCol w="1093181">
                  <a:extLst>
                    <a:ext uri="{9D8B030D-6E8A-4147-A177-3AD203B41FA5}">
                      <a16:colId xmlns:a16="http://schemas.microsoft.com/office/drawing/2014/main" val="516960157"/>
                    </a:ext>
                  </a:extLst>
                </a:gridCol>
                <a:gridCol w="1619177">
                  <a:extLst>
                    <a:ext uri="{9D8B030D-6E8A-4147-A177-3AD203B41FA5}">
                      <a16:colId xmlns:a16="http://schemas.microsoft.com/office/drawing/2014/main" val="1730229731"/>
                    </a:ext>
                  </a:extLst>
                </a:gridCol>
                <a:gridCol w="4748460">
                  <a:extLst>
                    <a:ext uri="{9D8B030D-6E8A-4147-A177-3AD203B41FA5}">
                      <a16:colId xmlns:a16="http://schemas.microsoft.com/office/drawing/2014/main" val="558421734"/>
                    </a:ext>
                  </a:extLst>
                </a:gridCol>
              </a:tblGrid>
              <a:tr h="200025">
                <a:tc>
                  <a:txBody>
                    <a:bodyPr/>
                    <a:lstStyle/>
                    <a:p>
                      <a:pPr algn="l" fontAlgn="ctr">
                        <a:spcBef>
                          <a:spcPts val="0"/>
                        </a:spcBef>
                        <a:spcAft>
                          <a:spcPts val="0"/>
                        </a:spcAft>
                      </a:pPr>
                      <a:r>
                        <a:rPr lang="en-US" sz="1200" u="none" strike="noStrike" dirty="0">
                          <a:effectLst/>
                        </a:rPr>
                        <a:t>Name</a:t>
                      </a:r>
                      <a:endParaRPr lang="en-US" sz="1200" b="0" i="0" u="none" strike="noStrike" dirty="0">
                        <a:effectLst/>
                        <a:latin typeface="Arial" panose="020B0604020202020204" pitchFamily="34" charset="0"/>
                      </a:endParaRPr>
                    </a:p>
                  </a:txBody>
                  <a:tcPr marL="8742" marR="8742" marT="8742" marB="8742" anchor="ctr"/>
                </a:tc>
                <a:tc>
                  <a:txBody>
                    <a:bodyPr/>
                    <a:lstStyle/>
                    <a:p>
                      <a:pPr algn="l" fontAlgn="ctr">
                        <a:spcBef>
                          <a:spcPts val="0"/>
                        </a:spcBef>
                        <a:spcAft>
                          <a:spcPts val="0"/>
                        </a:spcAft>
                      </a:pPr>
                      <a:r>
                        <a:rPr lang="en-US" sz="1200" u="none" strike="noStrike">
                          <a:effectLst/>
                        </a:rPr>
                        <a:t>Data type</a:t>
                      </a:r>
                      <a:endParaRPr lang="en-US" sz="1200" b="0" i="0" u="none" strike="noStrike">
                        <a:effectLst/>
                        <a:latin typeface="Arial" panose="020B0604020202020204" pitchFamily="34" charset="0"/>
                      </a:endParaRPr>
                    </a:p>
                  </a:txBody>
                  <a:tcPr marL="8742" marR="8742" marT="8742" marB="8742" anchor="ctr"/>
                </a:tc>
                <a:tc>
                  <a:txBody>
                    <a:bodyPr/>
                    <a:lstStyle/>
                    <a:p>
                      <a:pPr algn="l" fontAlgn="ctr">
                        <a:spcBef>
                          <a:spcPts val="0"/>
                        </a:spcBef>
                        <a:spcAft>
                          <a:spcPts val="0"/>
                        </a:spcAft>
                      </a:pPr>
                      <a:r>
                        <a:rPr lang="en-US" sz="1200" u="none" strike="noStrike">
                          <a:effectLst/>
                        </a:rPr>
                        <a:t>Unique</a:t>
                      </a:r>
                      <a:endParaRPr lang="en-US" sz="1200" b="0" i="0" u="none" strike="noStrike">
                        <a:effectLst/>
                        <a:latin typeface="Arial" panose="020B0604020202020204" pitchFamily="34" charset="0"/>
                      </a:endParaRPr>
                    </a:p>
                  </a:txBody>
                  <a:tcPr marL="8742" marR="8742" marT="8742" marB="8742" anchor="ctr"/>
                </a:tc>
                <a:tc>
                  <a:txBody>
                    <a:bodyPr/>
                    <a:lstStyle/>
                    <a:p>
                      <a:pPr algn="l" fontAlgn="ctr">
                        <a:spcBef>
                          <a:spcPts val="0"/>
                        </a:spcBef>
                        <a:spcAft>
                          <a:spcPts val="0"/>
                        </a:spcAft>
                      </a:pPr>
                      <a:r>
                        <a:rPr lang="en-US" sz="1200" u="none" strike="noStrike">
                          <a:effectLst/>
                        </a:rPr>
                        <a:t>Values (sample)</a:t>
                      </a:r>
                      <a:endParaRPr lang="en-US" sz="1200" b="0" i="0" u="none" strike="noStrike">
                        <a:effectLst/>
                        <a:latin typeface="Arial" panose="020B0604020202020204" pitchFamily="34" charset="0"/>
                      </a:endParaRPr>
                    </a:p>
                  </a:txBody>
                  <a:tcPr marL="8742" marR="8742" marT="8742" marB="8742" anchor="ctr"/>
                </a:tc>
                <a:tc>
                  <a:txBody>
                    <a:bodyPr/>
                    <a:lstStyle/>
                    <a:p>
                      <a:pPr algn="l" fontAlgn="ctr">
                        <a:spcBef>
                          <a:spcPts val="0"/>
                        </a:spcBef>
                        <a:spcAft>
                          <a:spcPts val="0"/>
                        </a:spcAft>
                      </a:pPr>
                      <a:r>
                        <a:rPr lang="en-US" sz="1200" u="none" strike="noStrike" dirty="0">
                          <a:effectLst/>
                        </a:rPr>
                        <a:t>Description</a:t>
                      </a:r>
                      <a:endParaRPr lang="en-US" sz="1200" b="0" i="0" u="none" strike="noStrike" dirty="0">
                        <a:effectLst/>
                        <a:latin typeface="Arial" panose="020B0604020202020204" pitchFamily="34" charset="0"/>
                      </a:endParaRPr>
                    </a:p>
                  </a:txBody>
                  <a:tcPr marL="8742" marR="8742" marT="8742" marB="8742" anchor="ctr"/>
                </a:tc>
                <a:extLst>
                  <a:ext uri="{0D108BD9-81ED-4DB2-BD59-A6C34878D82A}">
                    <a16:rowId xmlns:a16="http://schemas.microsoft.com/office/drawing/2014/main" val="2838977881"/>
                  </a:ext>
                </a:extLst>
              </a:tr>
              <a:tr h="347236">
                <a:tc>
                  <a:txBody>
                    <a:bodyPr/>
                    <a:lstStyle/>
                    <a:p>
                      <a:pPr algn="l" fontAlgn="ctr"/>
                      <a:r>
                        <a:rPr lang="en-US" sz="1200">
                          <a:effectLst/>
                        </a:rPr>
                        <a:t>puMonth</a:t>
                      </a:r>
                    </a:p>
                  </a:txBody>
                  <a:tcPr marL="57150" marR="57150" marT="57150" marB="57150" anchor="ctr"/>
                </a:tc>
                <a:tc>
                  <a:txBody>
                    <a:bodyPr/>
                    <a:lstStyle/>
                    <a:p>
                      <a:pPr fontAlgn="ctr"/>
                      <a:r>
                        <a:rPr lang="en-US" sz="1200">
                          <a:effectLst/>
                        </a:rPr>
                        <a:t>int</a:t>
                      </a:r>
                    </a:p>
                  </a:txBody>
                  <a:tcPr marL="57150" marR="57150" marT="57150" marB="57150" anchor="ctr"/>
                </a:tc>
                <a:tc>
                  <a:txBody>
                    <a:bodyPr/>
                    <a:lstStyle/>
                    <a:p>
                      <a:pPr fontAlgn="ctr"/>
                      <a:r>
                        <a:rPr lang="en-US" sz="1200">
                          <a:effectLst/>
                        </a:rPr>
                        <a:t>12</a:t>
                      </a:r>
                    </a:p>
                  </a:txBody>
                  <a:tcPr marL="57150" marR="57150" marT="57150" marB="57150" anchor="ctr"/>
                </a:tc>
                <a:tc>
                  <a:txBody>
                    <a:bodyPr/>
                    <a:lstStyle/>
                    <a:p>
                      <a:pPr fontAlgn="ctr"/>
                      <a:r>
                        <a:rPr lang="en-US" sz="1200">
                          <a:effectLst/>
                        </a:rPr>
                        <a:t>3</a:t>
                      </a:r>
                      <a:br>
                        <a:rPr lang="en-US" sz="1200">
                          <a:effectLst/>
                        </a:rPr>
                      </a:br>
                      <a:r>
                        <a:rPr lang="en-US" sz="1200">
                          <a:effectLst/>
                        </a:rPr>
                        <a:t>5</a:t>
                      </a:r>
                    </a:p>
                  </a:txBody>
                  <a:tcPr marL="57150" marR="57150" marT="57150" marB="57150" anchor="ctr"/>
                </a:tc>
                <a:tc>
                  <a:txBody>
                    <a:bodyPr/>
                    <a:lstStyle/>
                    <a:p>
                      <a:pPr fontAlgn="ctr"/>
                      <a:endParaRPr lang="en-US" sz="1200" dirty="0">
                        <a:effectLst/>
                      </a:endParaRPr>
                    </a:p>
                  </a:txBody>
                  <a:tcPr marL="57150" marR="57150" marT="57150" marB="57150" anchor="ctr"/>
                </a:tc>
                <a:extLst>
                  <a:ext uri="{0D108BD9-81ED-4DB2-BD59-A6C34878D82A}">
                    <a16:rowId xmlns:a16="http://schemas.microsoft.com/office/drawing/2014/main" val="3834298648"/>
                  </a:ext>
                </a:extLst>
              </a:tr>
              <a:tr h="347236">
                <a:tc>
                  <a:txBody>
                    <a:bodyPr/>
                    <a:lstStyle/>
                    <a:p>
                      <a:pPr algn="l" fontAlgn="ctr"/>
                      <a:r>
                        <a:rPr lang="en-US" sz="1200">
                          <a:effectLst/>
                        </a:rPr>
                        <a:t>puYear</a:t>
                      </a:r>
                    </a:p>
                  </a:txBody>
                  <a:tcPr marL="57150" marR="57150" marT="57150" marB="57150" anchor="ctr"/>
                </a:tc>
                <a:tc>
                  <a:txBody>
                    <a:bodyPr/>
                    <a:lstStyle/>
                    <a:p>
                      <a:pPr fontAlgn="ctr"/>
                      <a:r>
                        <a:rPr lang="en-US" sz="1200">
                          <a:effectLst/>
                        </a:rPr>
                        <a:t>int</a:t>
                      </a:r>
                    </a:p>
                  </a:txBody>
                  <a:tcPr marL="57150" marR="57150" marT="57150" marB="57150" anchor="ctr"/>
                </a:tc>
                <a:tc>
                  <a:txBody>
                    <a:bodyPr/>
                    <a:lstStyle/>
                    <a:p>
                      <a:pPr fontAlgn="ctr"/>
                      <a:r>
                        <a:rPr lang="en-US" sz="1200">
                          <a:effectLst/>
                        </a:rPr>
                        <a:t>29</a:t>
                      </a:r>
                    </a:p>
                  </a:txBody>
                  <a:tcPr marL="57150" marR="57150" marT="57150" marB="57150" anchor="ctr"/>
                </a:tc>
                <a:tc>
                  <a:txBody>
                    <a:bodyPr/>
                    <a:lstStyle/>
                    <a:p>
                      <a:pPr fontAlgn="ctr"/>
                      <a:r>
                        <a:rPr lang="en-US" sz="1200">
                          <a:effectLst/>
                        </a:rPr>
                        <a:t>2012</a:t>
                      </a:r>
                      <a:br>
                        <a:rPr lang="en-US" sz="1200">
                          <a:effectLst/>
                        </a:rPr>
                      </a:br>
                      <a:r>
                        <a:rPr lang="en-US" sz="1200">
                          <a:effectLst/>
                        </a:rPr>
                        <a:t>2011</a:t>
                      </a:r>
                    </a:p>
                  </a:txBody>
                  <a:tcPr marL="57150" marR="57150" marT="57150" marB="57150" anchor="ctr"/>
                </a:tc>
                <a:tc>
                  <a:txBody>
                    <a:bodyPr/>
                    <a:lstStyle/>
                    <a:p>
                      <a:pPr fontAlgn="ctr"/>
                      <a:endParaRPr lang="en-US" sz="1200">
                        <a:effectLst/>
                      </a:endParaRPr>
                    </a:p>
                  </a:txBody>
                  <a:tcPr marL="57150" marR="57150" marT="57150" marB="57150" anchor="ctr"/>
                </a:tc>
                <a:extLst>
                  <a:ext uri="{0D108BD9-81ED-4DB2-BD59-A6C34878D82A}">
                    <a16:rowId xmlns:a16="http://schemas.microsoft.com/office/drawing/2014/main" val="1943039050"/>
                  </a:ext>
                </a:extLst>
              </a:tr>
              <a:tr h="347236">
                <a:tc>
                  <a:txBody>
                    <a:bodyPr/>
                    <a:lstStyle/>
                    <a:p>
                      <a:pPr algn="l" fontAlgn="ctr"/>
                      <a:r>
                        <a:rPr lang="en-US" sz="1200">
                          <a:effectLst/>
                        </a:rPr>
                        <a:t>rateCodeId</a:t>
                      </a:r>
                    </a:p>
                  </a:txBody>
                  <a:tcPr marL="57150" marR="57150" marT="57150" marB="57150" anchor="ctr"/>
                </a:tc>
                <a:tc>
                  <a:txBody>
                    <a:bodyPr/>
                    <a:lstStyle/>
                    <a:p>
                      <a:pPr fontAlgn="ctr"/>
                      <a:r>
                        <a:rPr lang="en-US" sz="1200">
                          <a:effectLst/>
                        </a:rPr>
                        <a:t>int</a:t>
                      </a:r>
                    </a:p>
                  </a:txBody>
                  <a:tcPr marL="57150" marR="57150" marT="57150" marB="57150" anchor="ctr"/>
                </a:tc>
                <a:tc>
                  <a:txBody>
                    <a:bodyPr/>
                    <a:lstStyle/>
                    <a:p>
                      <a:pPr fontAlgn="ctr"/>
                      <a:r>
                        <a:rPr lang="en-US" sz="1200">
                          <a:effectLst/>
                        </a:rPr>
                        <a:t>56</a:t>
                      </a:r>
                    </a:p>
                  </a:txBody>
                  <a:tcPr marL="57150" marR="57150" marT="57150" marB="57150" anchor="ctr"/>
                </a:tc>
                <a:tc>
                  <a:txBody>
                    <a:bodyPr/>
                    <a:lstStyle/>
                    <a:p>
                      <a:pPr fontAlgn="ctr"/>
                      <a:r>
                        <a:rPr lang="en-US" sz="1200">
                          <a:effectLst/>
                        </a:rPr>
                        <a:t>1</a:t>
                      </a:r>
                      <a:br>
                        <a:rPr lang="en-US" sz="1200">
                          <a:effectLst/>
                        </a:rPr>
                      </a:br>
                      <a:r>
                        <a:rPr lang="en-US" sz="1200">
                          <a:effectLst/>
                        </a:rPr>
                        <a:t>2</a:t>
                      </a:r>
                    </a:p>
                  </a:txBody>
                  <a:tcPr marL="57150" marR="57150" marT="57150" marB="57150" anchor="ctr"/>
                </a:tc>
                <a:tc>
                  <a:txBody>
                    <a:bodyPr/>
                    <a:lstStyle/>
                    <a:p>
                      <a:pPr fontAlgn="ctr"/>
                      <a:r>
                        <a:rPr lang="en-US" sz="1200">
                          <a:effectLst/>
                        </a:rPr>
                        <a:t>The final rate code in effect at the end of the trip.</a:t>
                      </a:r>
                    </a:p>
                    <a:p>
                      <a:pPr fontAlgn="ctr"/>
                      <a:r>
                        <a:rPr lang="en-US" sz="1200">
                          <a:effectLst/>
                        </a:rPr>
                        <a:t>1= Standard rate;</a:t>
                      </a:r>
                    </a:p>
                    <a:p>
                      <a:pPr fontAlgn="ctr"/>
                      <a:r>
                        <a:rPr lang="en-US" sz="1200">
                          <a:effectLst/>
                        </a:rPr>
                        <a:t>2= JFK;</a:t>
                      </a:r>
                    </a:p>
                    <a:p>
                      <a:pPr fontAlgn="ctr"/>
                      <a:r>
                        <a:rPr lang="en-US" sz="1200">
                          <a:effectLst/>
                        </a:rPr>
                        <a:t>3= Newark;</a:t>
                      </a:r>
                    </a:p>
                    <a:p>
                      <a:pPr fontAlgn="ctr"/>
                      <a:r>
                        <a:rPr lang="en-US" sz="1200">
                          <a:effectLst/>
                        </a:rPr>
                        <a:t>4= Nassau or Westchester;</a:t>
                      </a:r>
                    </a:p>
                    <a:p>
                      <a:pPr fontAlgn="ctr"/>
                      <a:r>
                        <a:rPr lang="en-US" sz="1200">
                          <a:effectLst/>
                        </a:rPr>
                        <a:t>5= Negotiated fare;</a:t>
                      </a:r>
                    </a:p>
                    <a:p>
                      <a:pPr fontAlgn="ctr"/>
                      <a:r>
                        <a:rPr lang="en-US" sz="1200">
                          <a:effectLst/>
                        </a:rPr>
                        <a:t>6= Group ride.</a:t>
                      </a:r>
                    </a:p>
                  </a:txBody>
                  <a:tcPr marL="57150" marR="57150" marT="57150" marB="57150" anchor="ctr"/>
                </a:tc>
                <a:extLst>
                  <a:ext uri="{0D108BD9-81ED-4DB2-BD59-A6C34878D82A}">
                    <a16:rowId xmlns:a16="http://schemas.microsoft.com/office/drawing/2014/main" val="184927759"/>
                  </a:ext>
                </a:extLst>
              </a:tr>
              <a:tr h="347236">
                <a:tc>
                  <a:txBody>
                    <a:bodyPr/>
                    <a:lstStyle/>
                    <a:p>
                      <a:pPr algn="l" fontAlgn="ctr"/>
                      <a:r>
                        <a:rPr lang="en-US" sz="1200">
                          <a:effectLst/>
                        </a:rPr>
                        <a:t>startLat</a:t>
                      </a:r>
                    </a:p>
                  </a:txBody>
                  <a:tcPr marL="57150" marR="57150" marT="57150" marB="57150" anchor="ctr"/>
                </a:tc>
                <a:tc>
                  <a:txBody>
                    <a:bodyPr/>
                    <a:lstStyle/>
                    <a:p>
                      <a:pPr fontAlgn="ctr"/>
                      <a:r>
                        <a:rPr lang="en-US" sz="1200">
                          <a:effectLst/>
                        </a:rPr>
                        <a:t>double</a:t>
                      </a:r>
                    </a:p>
                  </a:txBody>
                  <a:tcPr marL="57150" marR="57150" marT="57150" marB="57150" anchor="ctr"/>
                </a:tc>
                <a:tc>
                  <a:txBody>
                    <a:bodyPr/>
                    <a:lstStyle/>
                    <a:p>
                      <a:pPr fontAlgn="ctr"/>
                      <a:r>
                        <a:rPr lang="en-US" sz="1200">
                          <a:effectLst/>
                        </a:rPr>
                        <a:t>833,016</a:t>
                      </a:r>
                    </a:p>
                  </a:txBody>
                  <a:tcPr marL="57150" marR="57150" marT="57150" marB="57150" anchor="ctr"/>
                </a:tc>
                <a:tc>
                  <a:txBody>
                    <a:bodyPr/>
                    <a:lstStyle/>
                    <a:p>
                      <a:pPr fontAlgn="ctr"/>
                      <a:r>
                        <a:rPr lang="en-US" sz="1200">
                          <a:effectLst/>
                        </a:rPr>
                        <a:t>41.366138</a:t>
                      </a:r>
                      <a:br>
                        <a:rPr lang="en-US" sz="1200">
                          <a:effectLst/>
                        </a:rPr>
                      </a:br>
                      <a:r>
                        <a:rPr lang="en-US" sz="1200">
                          <a:effectLst/>
                        </a:rPr>
                        <a:t>40.7741</a:t>
                      </a:r>
                    </a:p>
                  </a:txBody>
                  <a:tcPr marL="57150" marR="57150" marT="57150" marB="57150" anchor="ctr"/>
                </a:tc>
                <a:tc>
                  <a:txBody>
                    <a:bodyPr/>
                    <a:lstStyle/>
                    <a:p>
                      <a:pPr fontAlgn="ctr"/>
                      <a:endParaRPr lang="en-US" sz="1200">
                        <a:effectLst/>
                      </a:endParaRPr>
                    </a:p>
                  </a:txBody>
                  <a:tcPr marL="57150" marR="57150" marT="57150" marB="57150" anchor="ctr"/>
                </a:tc>
                <a:extLst>
                  <a:ext uri="{0D108BD9-81ED-4DB2-BD59-A6C34878D82A}">
                    <a16:rowId xmlns:a16="http://schemas.microsoft.com/office/drawing/2014/main" val="223529894"/>
                  </a:ext>
                </a:extLst>
              </a:tr>
              <a:tr h="347236">
                <a:tc>
                  <a:txBody>
                    <a:bodyPr/>
                    <a:lstStyle/>
                    <a:p>
                      <a:pPr algn="l" fontAlgn="ctr"/>
                      <a:r>
                        <a:rPr lang="en-US" sz="1200">
                          <a:effectLst/>
                        </a:rPr>
                        <a:t>startLon</a:t>
                      </a:r>
                    </a:p>
                  </a:txBody>
                  <a:tcPr marL="57150" marR="57150" marT="57150" marB="57150" anchor="ctr"/>
                </a:tc>
                <a:tc>
                  <a:txBody>
                    <a:bodyPr/>
                    <a:lstStyle/>
                    <a:p>
                      <a:pPr fontAlgn="ctr"/>
                      <a:r>
                        <a:rPr lang="en-US" sz="1200">
                          <a:effectLst/>
                        </a:rPr>
                        <a:t>double</a:t>
                      </a:r>
                    </a:p>
                  </a:txBody>
                  <a:tcPr marL="57150" marR="57150" marT="57150" marB="57150" anchor="ctr"/>
                </a:tc>
                <a:tc>
                  <a:txBody>
                    <a:bodyPr/>
                    <a:lstStyle/>
                    <a:p>
                      <a:pPr fontAlgn="ctr"/>
                      <a:r>
                        <a:rPr lang="en-US" sz="1200">
                          <a:effectLst/>
                        </a:rPr>
                        <a:t>957,428</a:t>
                      </a:r>
                    </a:p>
                  </a:txBody>
                  <a:tcPr marL="57150" marR="57150" marT="57150" marB="57150" anchor="ctr"/>
                </a:tc>
                <a:tc>
                  <a:txBody>
                    <a:bodyPr/>
                    <a:lstStyle/>
                    <a:p>
                      <a:pPr fontAlgn="ctr"/>
                      <a:r>
                        <a:rPr lang="en-US" sz="1200">
                          <a:effectLst/>
                        </a:rPr>
                        <a:t>-73.137393</a:t>
                      </a:r>
                      <a:br>
                        <a:rPr lang="en-US" sz="1200">
                          <a:effectLst/>
                        </a:rPr>
                      </a:br>
                      <a:r>
                        <a:rPr lang="en-US" sz="1200">
                          <a:effectLst/>
                        </a:rPr>
                        <a:t>-73.9824</a:t>
                      </a:r>
                    </a:p>
                  </a:txBody>
                  <a:tcPr marL="57150" marR="57150" marT="57150" marB="57150" anchor="ctr"/>
                </a:tc>
                <a:tc>
                  <a:txBody>
                    <a:bodyPr/>
                    <a:lstStyle/>
                    <a:p>
                      <a:pPr fontAlgn="ctr"/>
                      <a:endParaRPr lang="en-US" sz="1200">
                        <a:effectLst/>
                      </a:endParaRPr>
                    </a:p>
                  </a:txBody>
                  <a:tcPr marL="57150" marR="57150" marT="57150" marB="57150" anchor="ctr"/>
                </a:tc>
                <a:extLst>
                  <a:ext uri="{0D108BD9-81ED-4DB2-BD59-A6C34878D82A}">
                    <a16:rowId xmlns:a16="http://schemas.microsoft.com/office/drawing/2014/main" val="3834548861"/>
                  </a:ext>
                </a:extLst>
              </a:tr>
              <a:tr h="347236">
                <a:tc>
                  <a:txBody>
                    <a:bodyPr/>
                    <a:lstStyle/>
                    <a:p>
                      <a:pPr algn="l" fontAlgn="ctr"/>
                      <a:r>
                        <a:rPr lang="en-US" sz="1200" dirty="0" err="1">
                          <a:effectLst/>
                        </a:rPr>
                        <a:t>storeAndFwdFlag</a:t>
                      </a:r>
                      <a:endParaRPr lang="en-US" sz="1200" dirty="0">
                        <a:effectLst/>
                      </a:endParaRPr>
                    </a:p>
                  </a:txBody>
                  <a:tcPr marL="57150" marR="57150" marT="57150" marB="57150" anchor="ctr"/>
                </a:tc>
                <a:tc>
                  <a:txBody>
                    <a:bodyPr/>
                    <a:lstStyle/>
                    <a:p>
                      <a:pPr fontAlgn="ctr"/>
                      <a:r>
                        <a:rPr lang="en-US" sz="1200">
                          <a:effectLst/>
                        </a:rPr>
                        <a:t>string</a:t>
                      </a:r>
                    </a:p>
                  </a:txBody>
                  <a:tcPr marL="57150" marR="57150" marT="57150" marB="57150" anchor="ctr"/>
                </a:tc>
                <a:tc>
                  <a:txBody>
                    <a:bodyPr/>
                    <a:lstStyle/>
                    <a:p>
                      <a:pPr fontAlgn="ctr"/>
                      <a:r>
                        <a:rPr lang="en-US" sz="1200">
                          <a:effectLst/>
                        </a:rPr>
                        <a:t>8</a:t>
                      </a:r>
                    </a:p>
                  </a:txBody>
                  <a:tcPr marL="57150" marR="57150" marT="57150" marB="57150" anchor="ctr"/>
                </a:tc>
                <a:tc>
                  <a:txBody>
                    <a:bodyPr/>
                    <a:lstStyle/>
                    <a:p>
                      <a:pPr fontAlgn="ctr"/>
                      <a:r>
                        <a:rPr lang="en-US" sz="1200">
                          <a:effectLst/>
                        </a:rPr>
                        <a:t>N</a:t>
                      </a:r>
                      <a:br>
                        <a:rPr lang="en-US" sz="1200">
                          <a:effectLst/>
                        </a:rPr>
                      </a:br>
                      <a:r>
                        <a:rPr lang="en-US" sz="1200">
                          <a:effectLst/>
                        </a:rPr>
                        <a:t>0</a:t>
                      </a:r>
                    </a:p>
                  </a:txBody>
                  <a:tcPr marL="57150" marR="57150" marT="57150" marB="57150" anchor="ctr"/>
                </a:tc>
                <a:tc>
                  <a:txBody>
                    <a:bodyPr/>
                    <a:lstStyle/>
                    <a:p>
                      <a:pPr fontAlgn="ctr"/>
                      <a:r>
                        <a:rPr lang="en-US" sz="1200" dirty="0">
                          <a:effectLst/>
                        </a:rPr>
                        <a:t>This flag indicates whether the trip record was held in vehicle memory before sending to the vendor, aka “store and forward,” because the vehicle did not have a connection to the server.</a:t>
                      </a:r>
                    </a:p>
                    <a:p>
                      <a:pPr fontAlgn="ctr"/>
                      <a:r>
                        <a:rPr lang="en-US" sz="1200" dirty="0">
                          <a:effectLst/>
                        </a:rPr>
                        <a:t>Y= store and forward trip;</a:t>
                      </a:r>
                    </a:p>
                    <a:p>
                      <a:pPr fontAlgn="ctr"/>
                      <a:r>
                        <a:rPr lang="en-US" sz="1200" dirty="0">
                          <a:effectLst/>
                        </a:rPr>
                        <a:t>N= not a store and forward trip.</a:t>
                      </a:r>
                    </a:p>
                  </a:txBody>
                  <a:tcPr marL="57150" marR="57150" marT="57150" marB="57150" anchor="ctr"/>
                </a:tc>
                <a:extLst>
                  <a:ext uri="{0D108BD9-81ED-4DB2-BD59-A6C34878D82A}">
                    <a16:rowId xmlns:a16="http://schemas.microsoft.com/office/drawing/2014/main" val="3907550910"/>
                  </a:ext>
                </a:extLst>
              </a:tr>
            </a:tbl>
          </a:graphicData>
        </a:graphic>
      </p:graphicFrame>
    </p:spTree>
    <p:extLst>
      <p:ext uri="{BB962C8B-B14F-4D97-AF65-F5344CB8AC3E}">
        <p14:creationId xmlns:p14="http://schemas.microsoft.com/office/powerpoint/2010/main" val="972221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68">
            <a:extLst>
              <a:ext uri="{FF2B5EF4-FFF2-40B4-BE49-F238E27FC236}">
                <a16:creationId xmlns:a16="http://schemas.microsoft.com/office/drawing/2014/main" id="{5ACC6BB2-28F8-4405-829D-0562733BE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Freeform: Shape 70">
            <a:extLst>
              <a:ext uri="{FF2B5EF4-FFF2-40B4-BE49-F238E27FC236}">
                <a16:creationId xmlns:a16="http://schemas.microsoft.com/office/drawing/2014/main" id="{5C2E53F0-AD54-4A55-99A0-EC896CE3C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Freeform: Shape 72">
            <a:extLst>
              <a:ext uri="{FF2B5EF4-FFF2-40B4-BE49-F238E27FC236}">
                <a16:creationId xmlns:a16="http://schemas.microsoft.com/office/drawing/2014/main" id="{D15F19F8-85EE-477A-ACBA-4B6D0697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12D5C0-461B-4FA6-BDEF-483C356CB3E9}"/>
              </a:ext>
            </a:extLst>
          </p:cNvPr>
          <p:cNvSpPr>
            <a:spLocks noGrp="1"/>
          </p:cNvSpPr>
          <p:nvPr>
            <p:ph type="title"/>
          </p:nvPr>
        </p:nvSpPr>
        <p:spPr>
          <a:xfrm>
            <a:off x="838200" y="253397"/>
            <a:ext cx="10515600" cy="1273233"/>
          </a:xfrm>
        </p:spPr>
        <p:txBody>
          <a:bodyPr>
            <a:normAutofit/>
          </a:bodyPr>
          <a:lstStyle/>
          <a:p>
            <a:r>
              <a:rPr lang="en-US" sz="2800" b="0" i="0" dirty="0">
                <a:effectLst/>
              </a:rPr>
              <a:t>NYC Taxi &amp; Limousine Commission - yellow taxi trip records contd..</a:t>
            </a:r>
            <a:endParaRPr lang="en-US" sz="2800" dirty="0"/>
          </a:p>
        </p:txBody>
      </p:sp>
      <p:sp>
        <p:nvSpPr>
          <p:cNvPr id="80" name="Rectangle 7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97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4">
            <a:extLst>
              <a:ext uri="{FF2B5EF4-FFF2-40B4-BE49-F238E27FC236}">
                <a16:creationId xmlns:a16="http://schemas.microsoft.com/office/drawing/2014/main" id="{6F1B2C03-EE87-4793-9A05-F59CC0534E54}"/>
              </a:ext>
            </a:extLst>
          </p:cNvPr>
          <p:cNvGraphicFramePr>
            <a:graphicFrameLocks noGrp="1"/>
          </p:cNvGraphicFramePr>
          <p:nvPr>
            <p:ph idx="1"/>
            <p:extLst>
              <p:ext uri="{D42A27DB-BD31-4B8C-83A1-F6EECF244321}">
                <p14:modId xmlns:p14="http://schemas.microsoft.com/office/powerpoint/2010/main" val="3421803647"/>
              </p:ext>
            </p:extLst>
          </p:nvPr>
        </p:nvGraphicFramePr>
        <p:xfrm>
          <a:off x="850477" y="2184158"/>
          <a:ext cx="10557756" cy="4223724"/>
        </p:xfrm>
        <a:graphic>
          <a:graphicData uri="http://schemas.openxmlformats.org/drawingml/2006/table">
            <a:tbl>
              <a:tblPr firstRow="1" bandRow="1">
                <a:tableStyleId>{5C22544A-7EE6-4342-B048-85BDC9FD1C3A}</a:tableStyleId>
              </a:tblPr>
              <a:tblGrid>
                <a:gridCol w="2031048">
                  <a:extLst>
                    <a:ext uri="{9D8B030D-6E8A-4147-A177-3AD203B41FA5}">
                      <a16:colId xmlns:a16="http://schemas.microsoft.com/office/drawing/2014/main" val="1277749800"/>
                    </a:ext>
                  </a:extLst>
                </a:gridCol>
                <a:gridCol w="1065890">
                  <a:extLst>
                    <a:ext uri="{9D8B030D-6E8A-4147-A177-3AD203B41FA5}">
                      <a16:colId xmlns:a16="http://schemas.microsoft.com/office/drawing/2014/main" val="123883704"/>
                    </a:ext>
                  </a:extLst>
                </a:gridCol>
                <a:gridCol w="1093181">
                  <a:extLst>
                    <a:ext uri="{9D8B030D-6E8A-4147-A177-3AD203B41FA5}">
                      <a16:colId xmlns:a16="http://schemas.microsoft.com/office/drawing/2014/main" val="516960157"/>
                    </a:ext>
                  </a:extLst>
                </a:gridCol>
                <a:gridCol w="1619177">
                  <a:extLst>
                    <a:ext uri="{9D8B030D-6E8A-4147-A177-3AD203B41FA5}">
                      <a16:colId xmlns:a16="http://schemas.microsoft.com/office/drawing/2014/main" val="1730229731"/>
                    </a:ext>
                  </a:extLst>
                </a:gridCol>
                <a:gridCol w="4748460">
                  <a:extLst>
                    <a:ext uri="{9D8B030D-6E8A-4147-A177-3AD203B41FA5}">
                      <a16:colId xmlns:a16="http://schemas.microsoft.com/office/drawing/2014/main" val="558421734"/>
                    </a:ext>
                  </a:extLst>
                </a:gridCol>
              </a:tblGrid>
              <a:tr h="200025">
                <a:tc>
                  <a:txBody>
                    <a:bodyPr/>
                    <a:lstStyle/>
                    <a:p>
                      <a:pPr algn="l" fontAlgn="ctr">
                        <a:spcBef>
                          <a:spcPts val="0"/>
                        </a:spcBef>
                        <a:spcAft>
                          <a:spcPts val="0"/>
                        </a:spcAft>
                      </a:pPr>
                      <a:r>
                        <a:rPr lang="en-US" sz="1200" u="none" strike="noStrike" dirty="0">
                          <a:effectLst/>
                        </a:rPr>
                        <a:t>Name</a:t>
                      </a:r>
                      <a:endParaRPr lang="en-US" sz="1200" b="0" i="0" u="none" strike="noStrike" dirty="0">
                        <a:effectLst/>
                        <a:latin typeface="Arial" panose="020B0604020202020204" pitchFamily="34" charset="0"/>
                      </a:endParaRPr>
                    </a:p>
                  </a:txBody>
                  <a:tcPr marL="8742" marR="8742" marT="8742" marB="8742" anchor="ctr"/>
                </a:tc>
                <a:tc>
                  <a:txBody>
                    <a:bodyPr/>
                    <a:lstStyle/>
                    <a:p>
                      <a:pPr algn="l" fontAlgn="ctr">
                        <a:spcBef>
                          <a:spcPts val="0"/>
                        </a:spcBef>
                        <a:spcAft>
                          <a:spcPts val="0"/>
                        </a:spcAft>
                      </a:pPr>
                      <a:r>
                        <a:rPr lang="en-US" sz="1200" u="none" strike="noStrike">
                          <a:effectLst/>
                        </a:rPr>
                        <a:t>Data type</a:t>
                      </a:r>
                      <a:endParaRPr lang="en-US" sz="1200" b="0" i="0" u="none" strike="noStrike">
                        <a:effectLst/>
                        <a:latin typeface="Arial" panose="020B0604020202020204" pitchFamily="34" charset="0"/>
                      </a:endParaRPr>
                    </a:p>
                  </a:txBody>
                  <a:tcPr marL="8742" marR="8742" marT="8742" marB="8742" anchor="ctr"/>
                </a:tc>
                <a:tc>
                  <a:txBody>
                    <a:bodyPr/>
                    <a:lstStyle/>
                    <a:p>
                      <a:pPr algn="l" fontAlgn="ctr">
                        <a:spcBef>
                          <a:spcPts val="0"/>
                        </a:spcBef>
                        <a:spcAft>
                          <a:spcPts val="0"/>
                        </a:spcAft>
                      </a:pPr>
                      <a:r>
                        <a:rPr lang="en-US" sz="1200" u="none" strike="noStrike">
                          <a:effectLst/>
                        </a:rPr>
                        <a:t>Unique</a:t>
                      </a:r>
                      <a:endParaRPr lang="en-US" sz="1200" b="0" i="0" u="none" strike="noStrike">
                        <a:effectLst/>
                        <a:latin typeface="Arial" panose="020B0604020202020204" pitchFamily="34" charset="0"/>
                      </a:endParaRPr>
                    </a:p>
                  </a:txBody>
                  <a:tcPr marL="8742" marR="8742" marT="8742" marB="8742" anchor="ctr"/>
                </a:tc>
                <a:tc>
                  <a:txBody>
                    <a:bodyPr/>
                    <a:lstStyle/>
                    <a:p>
                      <a:pPr algn="l" fontAlgn="ctr">
                        <a:spcBef>
                          <a:spcPts val="0"/>
                        </a:spcBef>
                        <a:spcAft>
                          <a:spcPts val="0"/>
                        </a:spcAft>
                      </a:pPr>
                      <a:r>
                        <a:rPr lang="en-US" sz="1200" u="none" strike="noStrike">
                          <a:effectLst/>
                        </a:rPr>
                        <a:t>Values (sample)</a:t>
                      </a:r>
                      <a:endParaRPr lang="en-US" sz="1200" b="0" i="0" u="none" strike="noStrike">
                        <a:effectLst/>
                        <a:latin typeface="Arial" panose="020B0604020202020204" pitchFamily="34" charset="0"/>
                      </a:endParaRPr>
                    </a:p>
                  </a:txBody>
                  <a:tcPr marL="8742" marR="8742" marT="8742" marB="8742" anchor="ctr"/>
                </a:tc>
                <a:tc>
                  <a:txBody>
                    <a:bodyPr/>
                    <a:lstStyle/>
                    <a:p>
                      <a:pPr algn="l" fontAlgn="ctr">
                        <a:spcBef>
                          <a:spcPts val="0"/>
                        </a:spcBef>
                        <a:spcAft>
                          <a:spcPts val="0"/>
                        </a:spcAft>
                      </a:pPr>
                      <a:r>
                        <a:rPr lang="en-US" sz="1200" u="none" strike="noStrike" dirty="0">
                          <a:effectLst/>
                        </a:rPr>
                        <a:t>Description</a:t>
                      </a:r>
                      <a:endParaRPr lang="en-US" sz="1200" b="0" i="0" u="none" strike="noStrike" dirty="0">
                        <a:effectLst/>
                        <a:latin typeface="Arial" panose="020B0604020202020204" pitchFamily="34" charset="0"/>
                      </a:endParaRPr>
                    </a:p>
                  </a:txBody>
                  <a:tcPr marL="8742" marR="8742" marT="8742" marB="8742" anchor="ctr"/>
                </a:tc>
                <a:extLst>
                  <a:ext uri="{0D108BD9-81ED-4DB2-BD59-A6C34878D82A}">
                    <a16:rowId xmlns:a16="http://schemas.microsoft.com/office/drawing/2014/main" val="2838977881"/>
                  </a:ext>
                </a:extLst>
              </a:tr>
              <a:tr h="347236">
                <a:tc>
                  <a:txBody>
                    <a:bodyPr/>
                    <a:lstStyle/>
                    <a:p>
                      <a:pPr algn="l" fontAlgn="ctr"/>
                      <a:r>
                        <a:rPr lang="en-US" sz="1200" dirty="0" err="1">
                          <a:effectLst/>
                        </a:rPr>
                        <a:t>tipAmount</a:t>
                      </a:r>
                      <a:endParaRPr lang="en-US" sz="1200" dirty="0">
                        <a:effectLst/>
                      </a:endParaRPr>
                    </a:p>
                  </a:txBody>
                  <a:tcPr marL="57150" marR="57150" marT="57150" marB="57150" anchor="ctr"/>
                </a:tc>
                <a:tc>
                  <a:txBody>
                    <a:bodyPr/>
                    <a:lstStyle/>
                    <a:p>
                      <a:pPr fontAlgn="ctr"/>
                      <a:r>
                        <a:rPr lang="en-US" sz="1200">
                          <a:effectLst/>
                        </a:rPr>
                        <a:t>double</a:t>
                      </a:r>
                    </a:p>
                  </a:txBody>
                  <a:tcPr marL="57150" marR="57150" marT="57150" marB="57150" anchor="ctr"/>
                </a:tc>
                <a:tc>
                  <a:txBody>
                    <a:bodyPr/>
                    <a:lstStyle/>
                    <a:p>
                      <a:pPr fontAlgn="ctr"/>
                      <a:r>
                        <a:rPr lang="en-US" sz="1200">
                          <a:effectLst/>
                        </a:rPr>
                        <a:t>12,121</a:t>
                      </a:r>
                    </a:p>
                  </a:txBody>
                  <a:tcPr marL="57150" marR="57150" marT="57150" marB="57150" anchor="ctr"/>
                </a:tc>
                <a:tc>
                  <a:txBody>
                    <a:bodyPr/>
                    <a:lstStyle/>
                    <a:p>
                      <a:pPr fontAlgn="ctr"/>
                      <a:r>
                        <a:rPr lang="en-US" sz="1200">
                          <a:effectLst/>
                        </a:rPr>
                        <a:t>1.0</a:t>
                      </a:r>
                      <a:br>
                        <a:rPr lang="en-US" sz="1200">
                          <a:effectLst/>
                        </a:rPr>
                      </a:br>
                      <a:r>
                        <a:rPr lang="en-US" sz="1200">
                          <a:effectLst/>
                        </a:rPr>
                        <a:t>2.0</a:t>
                      </a:r>
                    </a:p>
                  </a:txBody>
                  <a:tcPr marL="57150" marR="57150" marT="57150" marB="57150" anchor="ctr"/>
                </a:tc>
                <a:tc>
                  <a:txBody>
                    <a:bodyPr/>
                    <a:lstStyle/>
                    <a:p>
                      <a:pPr fontAlgn="ctr"/>
                      <a:r>
                        <a:rPr lang="en-US" sz="1200">
                          <a:effectLst/>
                        </a:rPr>
                        <a:t>This field is automatically populated for credit card tips. Cash tips are not included.</a:t>
                      </a:r>
                    </a:p>
                  </a:txBody>
                  <a:tcPr marL="57150" marR="57150" marT="57150" marB="57150" anchor="ctr"/>
                </a:tc>
                <a:extLst>
                  <a:ext uri="{0D108BD9-81ED-4DB2-BD59-A6C34878D82A}">
                    <a16:rowId xmlns:a16="http://schemas.microsoft.com/office/drawing/2014/main" val="4160178901"/>
                  </a:ext>
                </a:extLst>
              </a:tr>
              <a:tr h="347236">
                <a:tc>
                  <a:txBody>
                    <a:bodyPr/>
                    <a:lstStyle/>
                    <a:p>
                      <a:pPr algn="l" fontAlgn="ctr"/>
                      <a:r>
                        <a:rPr lang="en-US" sz="1200">
                          <a:effectLst/>
                        </a:rPr>
                        <a:t>tollsAmount</a:t>
                      </a:r>
                    </a:p>
                  </a:txBody>
                  <a:tcPr marL="57150" marR="57150" marT="57150" marB="57150" anchor="ctr"/>
                </a:tc>
                <a:tc>
                  <a:txBody>
                    <a:bodyPr/>
                    <a:lstStyle/>
                    <a:p>
                      <a:pPr fontAlgn="ctr"/>
                      <a:r>
                        <a:rPr lang="en-US" sz="1200">
                          <a:effectLst/>
                        </a:rPr>
                        <a:t>double</a:t>
                      </a:r>
                    </a:p>
                  </a:txBody>
                  <a:tcPr marL="57150" marR="57150" marT="57150" marB="57150" anchor="ctr"/>
                </a:tc>
                <a:tc>
                  <a:txBody>
                    <a:bodyPr/>
                    <a:lstStyle/>
                    <a:p>
                      <a:pPr fontAlgn="ctr"/>
                      <a:r>
                        <a:rPr lang="en-US" sz="1200">
                          <a:effectLst/>
                        </a:rPr>
                        <a:t>6,634</a:t>
                      </a:r>
                    </a:p>
                  </a:txBody>
                  <a:tcPr marL="57150" marR="57150" marT="57150" marB="57150" anchor="ctr"/>
                </a:tc>
                <a:tc>
                  <a:txBody>
                    <a:bodyPr/>
                    <a:lstStyle/>
                    <a:p>
                      <a:pPr fontAlgn="ctr"/>
                      <a:r>
                        <a:rPr lang="en-US" sz="1200">
                          <a:effectLst/>
                        </a:rPr>
                        <a:t>5.33</a:t>
                      </a:r>
                      <a:br>
                        <a:rPr lang="en-US" sz="1200">
                          <a:effectLst/>
                        </a:rPr>
                      </a:br>
                      <a:r>
                        <a:rPr lang="en-US" sz="1200">
                          <a:effectLst/>
                        </a:rPr>
                        <a:t>4.8</a:t>
                      </a:r>
                    </a:p>
                  </a:txBody>
                  <a:tcPr marL="57150" marR="57150" marT="57150" marB="57150" anchor="ctr"/>
                </a:tc>
                <a:tc>
                  <a:txBody>
                    <a:bodyPr/>
                    <a:lstStyle/>
                    <a:p>
                      <a:pPr fontAlgn="ctr"/>
                      <a:r>
                        <a:rPr lang="en-US" sz="1200">
                          <a:effectLst/>
                        </a:rPr>
                        <a:t>Total amount of all tolls paid in trip.</a:t>
                      </a:r>
                    </a:p>
                  </a:txBody>
                  <a:tcPr marL="57150" marR="57150" marT="57150" marB="57150" anchor="ctr"/>
                </a:tc>
                <a:extLst>
                  <a:ext uri="{0D108BD9-81ED-4DB2-BD59-A6C34878D82A}">
                    <a16:rowId xmlns:a16="http://schemas.microsoft.com/office/drawing/2014/main" val="3834298648"/>
                  </a:ext>
                </a:extLst>
              </a:tr>
              <a:tr h="347236">
                <a:tc>
                  <a:txBody>
                    <a:bodyPr/>
                    <a:lstStyle/>
                    <a:p>
                      <a:pPr algn="l" fontAlgn="ctr"/>
                      <a:r>
                        <a:rPr lang="en-US" sz="1200">
                          <a:effectLst/>
                        </a:rPr>
                        <a:t>totalAmount</a:t>
                      </a:r>
                    </a:p>
                  </a:txBody>
                  <a:tcPr marL="57150" marR="57150" marT="57150" marB="57150" anchor="ctr"/>
                </a:tc>
                <a:tc>
                  <a:txBody>
                    <a:bodyPr/>
                    <a:lstStyle/>
                    <a:p>
                      <a:pPr fontAlgn="ctr"/>
                      <a:r>
                        <a:rPr lang="en-US" sz="1200">
                          <a:effectLst/>
                        </a:rPr>
                        <a:t>double</a:t>
                      </a:r>
                    </a:p>
                  </a:txBody>
                  <a:tcPr marL="57150" marR="57150" marT="57150" marB="57150" anchor="ctr"/>
                </a:tc>
                <a:tc>
                  <a:txBody>
                    <a:bodyPr/>
                    <a:lstStyle/>
                    <a:p>
                      <a:pPr fontAlgn="ctr"/>
                      <a:r>
                        <a:rPr lang="en-US" sz="1200">
                          <a:effectLst/>
                        </a:rPr>
                        <a:t>39,707</a:t>
                      </a:r>
                    </a:p>
                  </a:txBody>
                  <a:tcPr marL="57150" marR="57150" marT="57150" marB="57150" anchor="ctr"/>
                </a:tc>
                <a:tc>
                  <a:txBody>
                    <a:bodyPr/>
                    <a:lstStyle/>
                    <a:p>
                      <a:pPr fontAlgn="ctr"/>
                      <a:r>
                        <a:rPr lang="en-US" sz="1200">
                          <a:effectLst/>
                        </a:rPr>
                        <a:t>7.0</a:t>
                      </a:r>
                      <a:br>
                        <a:rPr lang="en-US" sz="1200">
                          <a:effectLst/>
                        </a:rPr>
                      </a:br>
                      <a:r>
                        <a:rPr lang="en-US" sz="1200">
                          <a:effectLst/>
                        </a:rPr>
                        <a:t>7.8</a:t>
                      </a:r>
                    </a:p>
                  </a:txBody>
                  <a:tcPr marL="57150" marR="57150" marT="57150" marB="57150" anchor="ctr"/>
                </a:tc>
                <a:tc>
                  <a:txBody>
                    <a:bodyPr/>
                    <a:lstStyle/>
                    <a:p>
                      <a:pPr fontAlgn="ctr"/>
                      <a:r>
                        <a:rPr lang="en-US" sz="1200">
                          <a:effectLst/>
                        </a:rPr>
                        <a:t>The total amount charged to passengers. Does not include cash tips.</a:t>
                      </a:r>
                    </a:p>
                  </a:txBody>
                  <a:tcPr marL="57150" marR="57150" marT="57150" marB="57150" anchor="ctr"/>
                </a:tc>
                <a:extLst>
                  <a:ext uri="{0D108BD9-81ED-4DB2-BD59-A6C34878D82A}">
                    <a16:rowId xmlns:a16="http://schemas.microsoft.com/office/drawing/2014/main" val="1943039050"/>
                  </a:ext>
                </a:extLst>
              </a:tr>
              <a:tr h="347236">
                <a:tc>
                  <a:txBody>
                    <a:bodyPr/>
                    <a:lstStyle/>
                    <a:p>
                      <a:pPr algn="l" fontAlgn="ctr"/>
                      <a:r>
                        <a:rPr lang="en-US" sz="1200">
                          <a:effectLst/>
                        </a:rPr>
                        <a:t>tpepDropoffDateTime</a:t>
                      </a:r>
                    </a:p>
                  </a:txBody>
                  <a:tcPr marL="57150" marR="57150" marT="57150" marB="57150" anchor="ctr"/>
                </a:tc>
                <a:tc>
                  <a:txBody>
                    <a:bodyPr/>
                    <a:lstStyle/>
                    <a:p>
                      <a:pPr fontAlgn="ctr"/>
                      <a:r>
                        <a:rPr lang="en-US" sz="1200">
                          <a:effectLst/>
                        </a:rPr>
                        <a:t>timestamp</a:t>
                      </a:r>
                    </a:p>
                  </a:txBody>
                  <a:tcPr marL="57150" marR="57150" marT="57150" marB="57150" anchor="ctr"/>
                </a:tc>
                <a:tc>
                  <a:txBody>
                    <a:bodyPr/>
                    <a:lstStyle/>
                    <a:p>
                      <a:pPr fontAlgn="ctr"/>
                      <a:r>
                        <a:rPr lang="en-US" sz="1200" dirty="0">
                          <a:effectLst/>
                        </a:rPr>
                        <a:t>290,185,010</a:t>
                      </a:r>
                    </a:p>
                  </a:txBody>
                  <a:tcPr marL="57150" marR="57150" marT="57150" marB="57150" anchor="ctr"/>
                </a:tc>
                <a:tc>
                  <a:txBody>
                    <a:bodyPr/>
                    <a:lstStyle/>
                    <a:p>
                      <a:pPr fontAlgn="ctr"/>
                      <a:r>
                        <a:rPr lang="en-US" sz="1200">
                          <a:effectLst/>
                        </a:rPr>
                        <a:t>2010-11-07 01:36:00</a:t>
                      </a:r>
                      <a:br>
                        <a:rPr lang="en-US" sz="1200">
                          <a:effectLst/>
                        </a:rPr>
                      </a:br>
                      <a:r>
                        <a:rPr lang="en-US" sz="1200">
                          <a:effectLst/>
                        </a:rPr>
                        <a:t>2011-11-06 01:27:00</a:t>
                      </a:r>
                    </a:p>
                  </a:txBody>
                  <a:tcPr marL="57150" marR="57150" marT="57150" marB="57150" anchor="ctr"/>
                </a:tc>
                <a:tc>
                  <a:txBody>
                    <a:bodyPr/>
                    <a:lstStyle/>
                    <a:p>
                      <a:pPr fontAlgn="ctr"/>
                      <a:r>
                        <a:rPr lang="en-US" sz="1200">
                          <a:effectLst/>
                        </a:rPr>
                        <a:t>The date and time when the meter was disengaged.</a:t>
                      </a:r>
                    </a:p>
                  </a:txBody>
                  <a:tcPr marL="57150" marR="57150" marT="57150" marB="57150" anchor="ctr"/>
                </a:tc>
                <a:extLst>
                  <a:ext uri="{0D108BD9-81ED-4DB2-BD59-A6C34878D82A}">
                    <a16:rowId xmlns:a16="http://schemas.microsoft.com/office/drawing/2014/main" val="184927759"/>
                  </a:ext>
                </a:extLst>
              </a:tr>
              <a:tr h="347236">
                <a:tc>
                  <a:txBody>
                    <a:bodyPr/>
                    <a:lstStyle/>
                    <a:p>
                      <a:pPr algn="l" fontAlgn="ctr"/>
                      <a:r>
                        <a:rPr lang="en-US" sz="1200">
                          <a:effectLst/>
                        </a:rPr>
                        <a:t>tpepPickupDateTime</a:t>
                      </a:r>
                    </a:p>
                  </a:txBody>
                  <a:tcPr marL="57150" marR="57150" marT="57150" marB="57150" anchor="ctr"/>
                </a:tc>
                <a:tc>
                  <a:txBody>
                    <a:bodyPr/>
                    <a:lstStyle/>
                    <a:p>
                      <a:pPr fontAlgn="ctr"/>
                      <a:r>
                        <a:rPr lang="en-US" sz="1200">
                          <a:effectLst/>
                        </a:rPr>
                        <a:t>timestamp</a:t>
                      </a:r>
                    </a:p>
                  </a:txBody>
                  <a:tcPr marL="57150" marR="57150" marT="57150" marB="57150" anchor="ctr"/>
                </a:tc>
                <a:tc>
                  <a:txBody>
                    <a:bodyPr/>
                    <a:lstStyle/>
                    <a:p>
                      <a:pPr fontAlgn="ctr"/>
                      <a:r>
                        <a:rPr lang="en-US" sz="1200">
                          <a:effectLst/>
                        </a:rPr>
                        <a:t>289,948,585</a:t>
                      </a:r>
                    </a:p>
                  </a:txBody>
                  <a:tcPr marL="57150" marR="57150" marT="57150" marB="57150" anchor="ctr"/>
                </a:tc>
                <a:tc>
                  <a:txBody>
                    <a:bodyPr/>
                    <a:lstStyle/>
                    <a:p>
                      <a:pPr fontAlgn="ctr"/>
                      <a:r>
                        <a:rPr lang="en-US" sz="1200">
                          <a:effectLst/>
                        </a:rPr>
                        <a:t>2009-11-01 01:08:00</a:t>
                      </a:r>
                      <a:br>
                        <a:rPr lang="en-US" sz="1200">
                          <a:effectLst/>
                        </a:rPr>
                      </a:br>
                      <a:r>
                        <a:rPr lang="en-US" sz="1200">
                          <a:effectLst/>
                        </a:rPr>
                        <a:t>2013-11-03 01:33:00</a:t>
                      </a:r>
                    </a:p>
                  </a:txBody>
                  <a:tcPr marL="57150" marR="57150" marT="57150" marB="57150" anchor="ctr"/>
                </a:tc>
                <a:tc>
                  <a:txBody>
                    <a:bodyPr/>
                    <a:lstStyle/>
                    <a:p>
                      <a:pPr fontAlgn="ctr"/>
                      <a:r>
                        <a:rPr lang="en-US" sz="1200">
                          <a:effectLst/>
                        </a:rPr>
                        <a:t>The date and time when the meter was engaged.</a:t>
                      </a:r>
                    </a:p>
                  </a:txBody>
                  <a:tcPr marL="57150" marR="57150" marT="57150" marB="57150" anchor="ctr"/>
                </a:tc>
                <a:extLst>
                  <a:ext uri="{0D108BD9-81ED-4DB2-BD59-A6C34878D82A}">
                    <a16:rowId xmlns:a16="http://schemas.microsoft.com/office/drawing/2014/main" val="223529894"/>
                  </a:ext>
                </a:extLst>
              </a:tr>
              <a:tr h="347236">
                <a:tc>
                  <a:txBody>
                    <a:bodyPr/>
                    <a:lstStyle/>
                    <a:p>
                      <a:pPr algn="l" fontAlgn="ctr"/>
                      <a:r>
                        <a:rPr lang="en-US" sz="1200">
                          <a:effectLst/>
                        </a:rPr>
                        <a:t>tripDistance</a:t>
                      </a:r>
                    </a:p>
                  </a:txBody>
                  <a:tcPr marL="57150" marR="57150" marT="57150" marB="57150" anchor="ctr"/>
                </a:tc>
                <a:tc>
                  <a:txBody>
                    <a:bodyPr/>
                    <a:lstStyle/>
                    <a:p>
                      <a:pPr fontAlgn="ctr"/>
                      <a:r>
                        <a:rPr lang="en-US" sz="1200">
                          <a:effectLst/>
                        </a:rPr>
                        <a:t>double</a:t>
                      </a:r>
                    </a:p>
                  </a:txBody>
                  <a:tcPr marL="57150" marR="57150" marT="57150" marB="57150" anchor="ctr"/>
                </a:tc>
                <a:tc>
                  <a:txBody>
                    <a:bodyPr/>
                    <a:lstStyle/>
                    <a:p>
                      <a:pPr fontAlgn="ctr"/>
                      <a:r>
                        <a:rPr lang="en-US" sz="1200">
                          <a:effectLst/>
                        </a:rPr>
                        <a:t>14,003</a:t>
                      </a:r>
                    </a:p>
                  </a:txBody>
                  <a:tcPr marL="57150" marR="57150" marT="57150" marB="57150" anchor="ctr"/>
                </a:tc>
                <a:tc>
                  <a:txBody>
                    <a:bodyPr/>
                    <a:lstStyle/>
                    <a:p>
                      <a:pPr fontAlgn="ctr"/>
                      <a:r>
                        <a:rPr lang="en-US" sz="1200">
                          <a:effectLst/>
                        </a:rPr>
                        <a:t>1.0</a:t>
                      </a:r>
                      <a:br>
                        <a:rPr lang="en-US" sz="1200">
                          <a:effectLst/>
                        </a:rPr>
                      </a:br>
                      <a:r>
                        <a:rPr lang="en-US" sz="1200">
                          <a:effectLst/>
                        </a:rPr>
                        <a:t>0.9</a:t>
                      </a:r>
                    </a:p>
                  </a:txBody>
                  <a:tcPr marL="57150" marR="57150" marT="57150" marB="57150" anchor="ctr"/>
                </a:tc>
                <a:tc>
                  <a:txBody>
                    <a:bodyPr/>
                    <a:lstStyle/>
                    <a:p>
                      <a:pPr fontAlgn="ctr"/>
                      <a:r>
                        <a:rPr lang="en-US" sz="1200">
                          <a:effectLst/>
                        </a:rPr>
                        <a:t>The elapsed trip distance in miles reported by the taximeter.</a:t>
                      </a:r>
                    </a:p>
                  </a:txBody>
                  <a:tcPr marL="57150" marR="57150" marT="57150" marB="57150" anchor="ctr"/>
                </a:tc>
                <a:extLst>
                  <a:ext uri="{0D108BD9-81ED-4DB2-BD59-A6C34878D82A}">
                    <a16:rowId xmlns:a16="http://schemas.microsoft.com/office/drawing/2014/main" val="3834548861"/>
                  </a:ext>
                </a:extLst>
              </a:tr>
              <a:tr h="347236">
                <a:tc>
                  <a:txBody>
                    <a:bodyPr/>
                    <a:lstStyle/>
                    <a:p>
                      <a:pPr algn="l" fontAlgn="ctr"/>
                      <a:r>
                        <a:rPr lang="en-US" sz="1200">
                          <a:effectLst/>
                        </a:rPr>
                        <a:t>vendorID</a:t>
                      </a:r>
                    </a:p>
                  </a:txBody>
                  <a:tcPr marL="57150" marR="57150" marT="57150" marB="57150" anchor="ctr"/>
                </a:tc>
                <a:tc>
                  <a:txBody>
                    <a:bodyPr/>
                    <a:lstStyle/>
                    <a:p>
                      <a:pPr fontAlgn="ctr"/>
                      <a:r>
                        <a:rPr lang="en-US" sz="1200">
                          <a:effectLst/>
                        </a:rPr>
                        <a:t>string</a:t>
                      </a:r>
                    </a:p>
                  </a:txBody>
                  <a:tcPr marL="57150" marR="57150" marT="57150" marB="57150" anchor="ctr"/>
                </a:tc>
                <a:tc>
                  <a:txBody>
                    <a:bodyPr/>
                    <a:lstStyle/>
                    <a:p>
                      <a:pPr fontAlgn="ctr"/>
                      <a:r>
                        <a:rPr lang="en-US" sz="1200" dirty="0">
                          <a:effectLst/>
                        </a:rPr>
                        <a:t>7</a:t>
                      </a:r>
                    </a:p>
                  </a:txBody>
                  <a:tcPr marL="57150" marR="57150" marT="57150" marB="57150" anchor="ctr"/>
                </a:tc>
                <a:tc>
                  <a:txBody>
                    <a:bodyPr/>
                    <a:lstStyle/>
                    <a:p>
                      <a:pPr fontAlgn="ctr"/>
                      <a:r>
                        <a:rPr lang="en-US" sz="1200">
                          <a:effectLst/>
                        </a:rPr>
                        <a:t>VTS</a:t>
                      </a:r>
                      <a:br>
                        <a:rPr lang="en-US" sz="1200">
                          <a:effectLst/>
                        </a:rPr>
                      </a:br>
                      <a:r>
                        <a:rPr lang="en-US" sz="1200">
                          <a:effectLst/>
                        </a:rPr>
                        <a:t>CMT</a:t>
                      </a:r>
                    </a:p>
                  </a:txBody>
                  <a:tcPr marL="57150" marR="57150" marT="57150" marB="57150" anchor="ctr"/>
                </a:tc>
                <a:tc>
                  <a:txBody>
                    <a:bodyPr/>
                    <a:lstStyle/>
                    <a:p>
                      <a:pPr fontAlgn="ctr"/>
                      <a:r>
                        <a:rPr lang="en-US" sz="1200" dirty="0">
                          <a:effectLst/>
                        </a:rPr>
                        <a:t>A code indicating the TPEP provider that provided the record.</a:t>
                      </a:r>
                    </a:p>
                    <a:p>
                      <a:pPr fontAlgn="ctr"/>
                      <a:r>
                        <a:rPr lang="en-US" sz="1200" dirty="0">
                          <a:effectLst/>
                        </a:rPr>
                        <a:t>1= Creative Mobile Technologies, LLC;</a:t>
                      </a:r>
                    </a:p>
                    <a:p>
                      <a:pPr fontAlgn="ctr"/>
                      <a:r>
                        <a:rPr lang="en-US" sz="1200" dirty="0">
                          <a:effectLst/>
                        </a:rPr>
                        <a:t>2= VeriFone Inc.</a:t>
                      </a:r>
                    </a:p>
                  </a:txBody>
                  <a:tcPr marL="57150" marR="57150" marT="57150" marB="57150" anchor="ctr"/>
                </a:tc>
                <a:extLst>
                  <a:ext uri="{0D108BD9-81ED-4DB2-BD59-A6C34878D82A}">
                    <a16:rowId xmlns:a16="http://schemas.microsoft.com/office/drawing/2014/main" val="3907550910"/>
                  </a:ext>
                </a:extLst>
              </a:tr>
              <a:tr h="347236">
                <a:tc>
                  <a:txBody>
                    <a:bodyPr/>
                    <a:lstStyle/>
                    <a:p>
                      <a:pPr algn="l" fontAlgn="ctr"/>
                      <a:r>
                        <a:rPr lang="en-US" sz="1200" dirty="0" err="1">
                          <a:effectLst/>
                        </a:rPr>
                        <a:t>puLocationId</a:t>
                      </a:r>
                      <a:endParaRPr lang="en-US" sz="1200" dirty="0">
                        <a:effectLst/>
                      </a:endParaRPr>
                    </a:p>
                  </a:txBody>
                  <a:tcPr marL="57150" marR="57150" marT="57150" marB="57150" anchor="ctr"/>
                </a:tc>
                <a:tc>
                  <a:txBody>
                    <a:bodyPr/>
                    <a:lstStyle/>
                    <a:p>
                      <a:pPr fontAlgn="ctr"/>
                      <a:r>
                        <a:rPr lang="en-US" sz="1200">
                          <a:effectLst/>
                        </a:rPr>
                        <a:t>string</a:t>
                      </a:r>
                    </a:p>
                  </a:txBody>
                  <a:tcPr marL="57150" marR="57150" marT="57150" marB="57150" anchor="ctr"/>
                </a:tc>
                <a:tc>
                  <a:txBody>
                    <a:bodyPr/>
                    <a:lstStyle/>
                    <a:p>
                      <a:pPr fontAlgn="ctr"/>
                      <a:r>
                        <a:rPr lang="en-US" sz="1200">
                          <a:effectLst/>
                        </a:rPr>
                        <a:t>266</a:t>
                      </a:r>
                    </a:p>
                  </a:txBody>
                  <a:tcPr marL="57150" marR="57150" marT="57150" marB="57150" anchor="ctr"/>
                </a:tc>
                <a:tc>
                  <a:txBody>
                    <a:bodyPr/>
                    <a:lstStyle/>
                    <a:p>
                      <a:pPr fontAlgn="ctr"/>
                      <a:r>
                        <a:rPr lang="en-US" sz="1200">
                          <a:effectLst/>
                        </a:rPr>
                        <a:t>237</a:t>
                      </a:r>
                      <a:br>
                        <a:rPr lang="en-US" sz="1200">
                          <a:effectLst/>
                        </a:rPr>
                      </a:br>
                      <a:r>
                        <a:rPr lang="en-US" sz="1200">
                          <a:effectLst/>
                        </a:rPr>
                        <a:t>161</a:t>
                      </a:r>
                    </a:p>
                  </a:txBody>
                  <a:tcPr marL="57150" marR="57150" marT="57150" marB="57150" anchor="ctr"/>
                </a:tc>
                <a:tc>
                  <a:txBody>
                    <a:bodyPr/>
                    <a:lstStyle/>
                    <a:p>
                      <a:pPr fontAlgn="ctr"/>
                      <a:r>
                        <a:rPr lang="en-US" sz="1200" dirty="0">
                          <a:effectLst/>
                        </a:rPr>
                        <a:t>TLC Taxi Zone in which the taximeter was engaged.</a:t>
                      </a:r>
                    </a:p>
                  </a:txBody>
                  <a:tcPr marL="57150" marR="57150" marT="57150" marB="57150" anchor="ctr"/>
                </a:tc>
                <a:extLst>
                  <a:ext uri="{0D108BD9-81ED-4DB2-BD59-A6C34878D82A}">
                    <a16:rowId xmlns:a16="http://schemas.microsoft.com/office/drawing/2014/main" val="3397098343"/>
                  </a:ext>
                </a:extLst>
              </a:tr>
            </a:tbl>
          </a:graphicData>
        </a:graphic>
      </p:graphicFrame>
    </p:spTree>
    <p:extLst>
      <p:ext uri="{BB962C8B-B14F-4D97-AF65-F5344CB8AC3E}">
        <p14:creationId xmlns:p14="http://schemas.microsoft.com/office/powerpoint/2010/main" val="1333827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68">
            <a:extLst>
              <a:ext uri="{FF2B5EF4-FFF2-40B4-BE49-F238E27FC236}">
                <a16:creationId xmlns:a16="http://schemas.microsoft.com/office/drawing/2014/main" id="{5ACC6BB2-28F8-4405-829D-0562733BE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Freeform: Shape 70">
            <a:extLst>
              <a:ext uri="{FF2B5EF4-FFF2-40B4-BE49-F238E27FC236}">
                <a16:creationId xmlns:a16="http://schemas.microsoft.com/office/drawing/2014/main" id="{5C2E53F0-AD54-4A55-99A0-EC896CE3C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Freeform: Shape 72">
            <a:extLst>
              <a:ext uri="{FF2B5EF4-FFF2-40B4-BE49-F238E27FC236}">
                <a16:creationId xmlns:a16="http://schemas.microsoft.com/office/drawing/2014/main" id="{D15F19F8-85EE-477A-ACBA-4B6D0697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12D5C0-461B-4FA6-BDEF-483C356CB3E9}"/>
              </a:ext>
            </a:extLst>
          </p:cNvPr>
          <p:cNvSpPr>
            <a:spLocks noGrp="1"/>
          </p:cNvSpPr>
          <p:nvPr>
            <p:ph type="title"/>
          </p:nvPr>
        </p:nvSpPr>
        <p:spPr>
          <a:xfrm>
            <a:off x="838200" y="253397"/>
            <a:ext cx="10515600" cy="1273233"/>
          </a:xfrm>
        </p:spPr>
        <p:txBody>
          <a:bodyPr>
            <a:normAutofit/>
          </a:bodyPr>
          <a:lstStyle/>
          <a:p>
            <a:r>
              <a:rPr lang="en-US" sz="2800" b="0" i="0" dirty="0">
                <a:effectLst/>
              </a:rPr>
              <a:t>Worldwide public holiday data covering 38 countries or regions from 1970 to 2099</a:t>
            </a:r>
            <a:endParaRPr lang="en-US" sz="2800" dirty="0"/>
          </a:p>
        </p:txBody>
      </p:sp>
      <p:sp>
        <p:nvSpPr>
          <p:cNvPr id="80" name="Rectangle 7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97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4">
            <a:extLst>
              <a:ext uri="{FF2B5EF4-FFF2-40B4-BE49-F238E27FC236}">
                <a16:creationId xmlns:a16="http://schemas.microsoft.com/office/drawing/2014/main" id="{6F1B2C03-EE87-4793-9A05-F59CC0534E54}"/>
              </a:ext>
            </a:extLst>
          </p:cNvPr>
          <p:cNvGraphicFramePr>
            <a:graphicFrameLocks noGrp="1"/>
          </p:cNvGraphicFramePr>
          <p:nvPr>
            <p:ph idx="1"/>
            <p:extLst>
              <p:ext uri="{D42A27DB-BD31-4B8C-83A1-F6EECF244321}">
                <p14:modId xmlns:p14="http://schemas.microsoft.com/office/powerpoint/2010/main" val="1217433522"/>
              </p:ext>
            </p:extLst>
          </p:nvPr>
        </p:nvGraphicFramePr>
        <p:xfrm>
          <a:off x="850477" y="2184158"/>
          <a:ext cx="10557756" cy="3360420"/>
        </p:xfrm>
        <a:graphic>
          <a:graphicData uri="http://schemas.openxmlformats.org/drawingml/2006/table">
            <a:tbl>
              <a:tblPr firstRow="1" bandRow="1">
                <a:tableStyleId>{5C22544A-7EE6-4342-B048-85BDC9FD1C3A}</a:tableStyleId>
              </a:tblPr>
              <a:tblGrid>
                <a:gridCol w="2031048">
                  <a:extLst>
                    <a:ext uri="{9D8B030D-6E8A-4147-A177-3AD203B41FA5}">
                      <a16:colId xmlns:a16="http://schemas.microsoft.com/office/drawing/2014/main" val="1277749800"/>
                    </a:ext>
                  </a:extLst>
                </a:gridCol>
                <a:gridCol w="1065890">
                  <a:extLst>
                    <a:ext uri="{9D8B030D-6E8A-4147-A177-3AD203B41FA5}">
                      <a16:colId xmlns:a16="http://schemas.microsoft.com/office/drawing/2014/main" val="123883704"/>
                    </a:ext>
                  </a:extLst>
                </a:gridCol>
                <a:gridCol w="1093181">
                  <a:extLst>
                    <a:ext uri="{9D8B030D-6E8A-4147-A177-3AD203B41FA5}">
                      <a16:colId xmlns:a16="http://schemas.microsoft.com/office/drawing/2014/main" val="516960157"/>
                    </a:ext>
                  </a:extLst>
                </a:gridCol>
                <a:gridCol w="1619177">
                  <a:extLst>
                    <a:ext uri="{9D8B030D-6E8A-4147-A177-3AD203B41FA5}">
                      <a16:colId xmlns:a16="http://schemas.microsoft.com/office/drawing/2014/main" val="1730229731"/>
                    </a:ext>
                  </a:extLst>
                </a:gridCol>
                <a:gridCol w="4748460">
                  <a:extLst>
                    <a:ext uri="{9D8B030D-6E8A-4147-A177-3AD203B41FA5}">
                      <a16:colId xmlns:a16="http://schemas.microsoft.com/office/drawing/2014/main" val="558421734"/>
                    </a:ext>
                  </a:extLst>
                </a:gridCol>
              </a:tblGrid>
              <a:tr h="200025">
                <a:tc>
                  <a:txBody>
                    <a:bodyPr/>
                    <a:lstStyle/>
                    <a:p>
                      <a:pPr algn="l" fontAlgn="ctr"/>
                      <a:r>
                        <a:rPr lang="en-US" sz="1200" b="1" dirty="0">
                          <a:effectLst/>
                        </a:rPr>
                        <a:t>Name</a:t>
                      </a:r>
                    </a:p>
                  </a:txBody>
                  <a:tcPr marL="57150" marR="57150" marT="57150" marB="57150" anchor="ctr"/>
                </a:tc>
                <a:tc>
                  <a:txBody>
                    <a:bodyPr/>
                    <a:lstStyle/>
                    <a:p>
                      <a:pPr algn="l" fontAlgn="ctr"/>
                      <a:r>
                        <a:rPr lang="en-US" sz="1200" b="1">
                          <a:effectLst/>
                        </a:rPr>
                        <a:t>Data type</a:t>
                      </a:r>
                    </a:p>
                  </a:txBody>
                  <a:tcPr marL="57150" marR="57150" marT="57150" marB="57150" anchor="ctr"/>
                </a:tc>
                <a:tc>
                  <a:txBody>
                    <a:bodyPr/>
                    <a:lstStyle/>
                    <a:p>
                      <a:pPr algn="l" fontAlgn="ctr"/>
                      <a:r>
                        <a:rPr lang="en-US" sz="1200" b="1">
                          <a:effectLst/>
                        </a:rPr>
                        <a:t>Unique</a:t>
                      </a:r>
                    </a:p>
                  </a:txBody>
                  <a:tcPr marL="57150" marR="57150" marT="57150" marB="57150" anchor="ctr"/>
                </a:tc>
                <a:tc>
                  <a:txBody>
                    <a:bodyPr/>
                    <a:lstStyle/>
                    <a:p>
                      <a:pPr algn="l" fontAlgn="ctr"/>
                      <a:r>
                        <a:rPr lang="en-US" sz="1200" b="1">
                          <a:effectLst/>
                        </a:rPr>
                        <a:t>Values (sample)</a:t>
                      </a:r>
                    </a:p>
                  </a:txBody>
                  <a:tcPr marL="57150" marR="57150" marT="57150" marB="57150" anchor="ctr"/>
                </a:tc>
                <a:tc>
                  <a:txBody>
                    <a:bodyPr/>
                    <a:lstStyle/>
                    <a:p>
                      <a:pPr algn="l" fontAlgn="ctr"/>
                      <a:r>
                        <a:rPr lang="en-US" sz="1200" b="1">
                          <a:effectLst/>
                        </a:rPr>
                        <a:t>Description</a:t>
                      </a:r>
                    </a:p>
                  </a:txBody>
                  <a:tcPr marL="57150" marR="57150" marT="57150" marB="57150" anchor="ctr"/>
                </a:tc>
                <a:extLst>
                  <a:ext uri="{0D108BD9-81ED-4DB2-BD59-A6C34878D82A}">
                    <a16:rowId xmlns:a16="http://schemas.microsoft.com/office/drawing/2014/main" val="2838977881"/>
                  </a:ext>
                </a:extLst>
              </a:tr>
              <a:tr h="347236">
                <a:tc>
                  <a:txBody>
                    <a:bodyPr/>
                    <a:lstStyle/>
                    <a:p>
                      <a:pPr algn="l" fontAlgn="ctr"/>
                      <a:r>
                        <a:rPr lang="en-US" sz="1200">
                          <a:effectLst/>
                        </a:rPr>
                        <a:t>countryOrRegion</a:t>
                      </a:r>
                    </a:p>
                  </a:txBody>
                  <a:tcPr marL="57150" marR="57150" marT="57150" marB="57150" anchor="ctr"/>
                </a:tc>
                <a:tc>
                  <a:txBody>
                    <a:bodyPr/>
                    <a:lstStyle/>
                    <a:p>
                      <a:pPr fontAlgn="ctr"/>
                      <a:r>
                        <a:rPr lang="en-US" sz="1200">
                          <a:effectLst/>
                        </a:rPr>
                        <a:t>string</a:t>
                      </a:r>
                    </a:p>
                  </a:txBody>
                  <a:tcPr marL="57150" marR="57150" marT="57150" marB="57150" anchor="ctr"/>
                </a:tc>
                <a:tc>
                  <a:txBody>
                    <a:bodyPr/>
                    <a:lstStyle/>
                    <a:p>
                      <a:pPr fontAlgn="ctr"/>
                      <a:r>
                        <a:rPr lang="en-US" sz="1200">
                          <a:effectLst/>
                        </a:rPr>
                        <a:t>38</a:t>
                      </a:r>
                    </a:p>
                  </a:txBody>
                  <a:tcPr marL="57150" marR="57150" marT="57150" marB="57150" anchor="ctr"/>
                </a:tc>
                <a:tc>
                  <a:txBody>
                    <a:bodyPr/>
                    <a:lstStyle/>
                    <a:p>
                      <a:pPr fontAlgn="ctr"/>
                      <a:r>
                        <a:rPr lang="en-US" sz="1200">
                          <a:effectLst/>
                        </a:rPr>
                        <a:t>Sweden</a:t>
                      </a:r>
                      <a:br>
                        <a:rPr lang="en-US" sz="1200">
                          <a:effectLst/>
                        </a:rPr>
                      </a:br>
                      <a:r>
                        <a:rPr lang="en-US" sz="1200">
                          <a:effectLst/>
                        </a:rPr>
                        <a:t>Norway</a:t>
                      </a:r>
                    </a:p>
                  </a:txBody>
                  <a:tcPr marL="57150" marR="57150" marT="57150" marB="57150" anchor="ctr"/>
                </a:tc>
                <a:tc>
                  <a:txBody>
                    <a:bodyPr/>
                    <a:lstStyle/>
                    <a:p>
                      <a:pPr fontAlgn="ctr"/>
                      <a:r>
                        <a:rPr lang="en-US" sz="1200">
                          <a:effectLst/>
                        </a:rPr>
                        <a:t>Country or region full name.</a:t>
                      </a:r>
                    </a:p>
                  </a:txBody>
                  <a:tcPr marL="57150" marR="57150" marT="57150" marB="57150" anchor="ctr"/>
                </a:tc>
                <a:extLst>
                  <a:ext uri="{0D108BD9-81ED-4DB2-BD59-A6C34878D82A}">
                    <a16:rowId xmlns:a16="http://schemas.microsoft.com/office/drawing/2014/main" val="4160178901"/>
                  </a:ext>
                </a:extLst>
              </a:tr>
              <a:tr h="347236">
                <a:tc>
                  <a:txBody>
                    <a:bodyPr/>
                    <a:lstStyle/>
                    <a:p>
                      <a:pPr algn="l" fontAlgn="ctr"/>
                      <a:r>
                        <a:rPr lang="en-US" sz="1200">
                          <a:effectLst/>
                        </a:rPr>
                        <a:t>countryRegionCode</a:t>
                      </a:r>
                    </a:p>
                  </a:txBody>
                  <a:tcPr marL="57150" marR="57150" marT="57150" marB="57150" anchor="ctr"/>
                </a:tc>
                <a:tc>
                  <a:txBody>
                    <a:bodyPr/>
                    <a:lstStyle/>
                    <a:p>
                      <a:pPr fontAlgn="ctr"/>
                      <a:r>
                        <a:rPr lang="en-US" sz="1200">
                          <a:effectLst/>
                        </a:rPr>
                        <a:t>string</a:t>
                      </a:r>
                    </a:p>
                  </a:txBody>
                  <a:tcPr marL="57150" marR="57150" marT="57150" marB="57150" anchor="ctr"/>
                </a:tc>
                <a:tc>
                  <a:txBody>
                    <a:bodyPr/>
                    <a:lstStyle/>
                    <a:p>
                      <a:pPr fontAlgn="ctr"/>
                      <a:r>
                        <a:rPr lang="en-US" sz="1200">
                          <a:effectLst/>
                        </a:rPr>
                        <a:t>35</a:t>
                      </a:r>
                    </a:p>
                  </a:txBody>
                  <a:tcPr marL="57150" marR="57150" marT="57150" marB="57150" anchor="ctr"/>
                </a:tc>
                <a:tc>
                  <a:txBody>
                    <a:bodyPr/>
                    <a:lstStyle/>
                    <a:p>
                      <a:pPr fontAlgn="ctr"/>
                      <a:r>
                        <a:rPr lang="en-US" sz="1200">
                          <a:effectLst/>
                        </a:rPr>
                        <a:t>SE</a:t>
                      </a:r>
                      <a:br>
                        <a:rPr lang="en-US" sz="1200">
                          <a:effectLst/>
                        </a:rPr>
                      </a:br>
                      <a:r>
                        <a:rPr lang="en-US" sz="1200">
                          <a:effectLst/>
                        </a:rPr>
                        <a:t>NO</a:t>
                      </a:r>
                    </a:p>
                  </a:txBody>
                  <a:tcPr marL="57150" marR="57150" marT="57150" marB="57150" anchor="ctr"/>
                </a:tc>
                <a:tc>
                  <a:txBody>
                    <a:bodyPr/>
                    <a:lstStyle/>
                    <a:p>
                      <a:pPr fontAlgn="ctr"/>
                      <a:r>
                        <a:rPr lang="en-US" sz="1200">
                          <a:effectLst/>
                        </a:rPr>
                        <a:t>Country or region code following the format </a:t>
                      </a:r>
                      <a:r>
                        <a:rPr lang="en-US" sz="1200" u="sng">
                          <a:solidFill>
                            <a:srgbClr val="0062AD"/>
                          </a:solidFill>
                          <a:effectLst/>
                          <a:hlinkClick r:id="rId2"/>
                        </a:rPr>
                        <a:t>here</a:t>
                      </a:r>
                      <a:r>
                        <a:rPr lang="en-US" sz="1200">
                          <a:effectLst/>
                        </a:rPr>
                        <a:t>.</a:t>
                      </a:r>
                    </a:p>
                  </a:txBody>
                  <a:tcPr marL="57150" marR="57150" marT="57150" marB="57150" anchor="ctr"/>
                </a:tc>
                <a:extLst>
                  <a:ext uri="{0D108BD9-81ED-4DB2-BD59-A6C34878D82A}">
                    <a16:rowId xmlns:a16="http://schemas.microsoft.com/office/drawing/2014/main" val="3834298648"/>
                  </a:ext>
                </a:extLst>
              </a:tr>
              <a:tr h="347236">
                <a:tc>
                  <a:txBody>
                    <a:bodyPr/>
                    <a:lstStyle/>
                    <a:p>
                      <a:pPr algn="l" fontAlgn="ctr"/>
                      <a:r>
                        <a:rPr lang="en-US" sz="1200">
                          <a:effectLst/>
                        </a:rPr>
                        <a:t>date</a:t>
                      </a:r>
                    </a:p>
                  </a:txBody>
                  <a:tcPr marL="57150" marR="57150" marT="57150" marB="57150" anchor="ctr"/>
                </a:tc>
                <a:tc>
                  <a:txBody>
                    <a:bodyPr/>
                    <a:lstStyle/>
                    <a:p>
                      <a:pPr fontAlgn="ctr"/>
                      <a:r>
                        <a:rPr lang="en-US" sz="1200">
                          <a:effectLst/>
                        </a:rPr>
                        <a:t>timestamp</a:t>
                      </a:r>
                    </a:p>
                  </a:txBody>
                  <a:tcPr marL="57150" marR="57150" marT="57150" marB="57150" anchor="ctr"/>
                </a:tc>
                <a:tc>
                  <a:txBody>
                    <a:bodyPr/>
                    <a:lstStyle/>
                    <a:p>
                      <a:pPr fontAlgn="ctr"/>
                      <a:r>
                        <a:rPr lang="en-US" sz="1200">
                          <a:effectLst/>
                        </a:rPr>
                        <a:t>20,665</a:t>
                      </a:r>
                    </a:p>
                  </a:txBody>
                  <a:tcPr marL="57150" marR="57150" marT="57150" marB="57150" anchor="ctr"/>
                </a:tc>
                <a:tc>
                  <a:txBody>
                    <a:bodyPr/>
                    <a:lstStyle/>
                    <a:p>
                      <a:pPr fontAlgn="ctr"/>
                      <a:r>
                        <a:rPr lang="en-US" sz="1200">
                          <a:effectLst/>
                        </a:rPr>
                        <a:t>2025-01-01 00:00:00</a:t>
                      </a:r>
                      <a:br>
                        <a:rPr lang="en-US" sz="1200">
                          <a:effectLst/>
                        </a:rPr>
                      </a:br>
                      <a:r>
                        <a:rPr lang="en-US" sz="1200">
                          <a:effectLst/>
                        </a:rPr>
                        <a:t>2093-12-25 00:00:00</a:t>
                      </a:r>
                    </a:p>
                  </a:txBody>
                  <a:tcPr marL="57150" marR="57150" marT="57150" marB="57150" anchor="ctr"/>
                </a:tc>
                <a:tc>
                  <a:txBody>
                    <a:bodyPr/>
                    <a:lstStyle/>
                    <a:p>
                      <a:pPr fontAlgn="ctr"/>
                      <a:r>
                        <a:rPr lang="en-US" sz="1200">
                          <a:effectLst/>
                        </a:rPr>
                        <a:t>Date of the holiday.</a:t>
                      </a:r>
                    </a:p>
                  </a:txBody>
                  <a:tcPr marL="57150" marR="57150" marT="57150" marB="57150" anchor="ctr"/>
                </a:tc>
                <a:extLst>
                  <a:ext uri="{0D108BD9-81ED-4DB2-BD59-A6C34878D82A}">
                    <a16:rowId xmlns:a16="http://schemas.microsoft.com/office/drawing/2014/main" val="1943039050"/>
                  </a:ext>
                </a:extLst>
              </a:tr>
              <a:tr h="347236">
                <a:tc>
                  <a:txBody>
                    <a:bodyPr/>
                    <a:lstStyle/>
                    <a:p>
                      <a:pPr algn="l" fontAlgn="ctr"/>
                      <a:r>
                        <a:rPr lang="en-US" sz="1200">
                          <a:effectLst/>
                        </a:rPr>
                        <a:t>holidayName</a:t>
                      </a:r>
                    </a:p>
                  </a:txBody>
                  <a:tcPr marL="57150" marR="57150" marT="57150" marB="57150" anchor="ctr"/>
                </a:tc>
                <a:tc>
                  <a:txBody>
                    <a:bodyPr/>
                    <a:lstStyle/>
                    <a:p>
                      <a:pPr fontAlgn="ctr"/>
                      <a:r>
                        <a:rPr lang="en-US" sz="1200">
                          <a:effectLst/>
                        </a:rPr>
                        <a:t>string</a:t>
                      </a:r>
                    </a:p>
                  </a:txBody>
                  <a:tcPr marL="57150" marR="57150" marT="57150" marB="57150" anchor="ctr"/>
                </a:tc>
                <a:tc>
                  <a:txBody>
                    <a:bodyPr/>
                    <a:lstStyle/>
                    <a:p>
                      <a:pPr fontAlgn="ctr"/>
                      <a:r>
                        <a:rPr lang="en-US" sz="1200">
                          <a:effectLst/>
                        </a:rPr>
                        <a:t>483</a:t>
                      </a:r>
                    </a:p>
                  </a:txBody>
                  <a:tcPr marL="57150" marR="57150" marT="57150" marB="57150" anchor="ctr"/>
                </a:tc>
                <a:tc>
                  <a:txBody>
                    <a:bodyPr/>
                    <a:lstStyle/>
                    <a:p>
                      <a:pPr fontAlgn="ctr"/>
                      <a:r>
                        <a:rPr lang="en-US" sz="1200">
                          <a:effectLst/>
                        </a:rPr>
                        <a:t>Søndag</a:t>
                      </a:r>
                      <a:br>
                        <a:rPr lang="en-US" sz="1200">
                          <a:effectLst/>
                        </a:rPr>
                      </a:br>
                      <a:r>
                        <a:rPr lang="en-US" sz="1200">
                          <a:effectLst/>
                        </a:rPr>
                        <a:t>Söndag</a:t>
                      </a:r>
                    </a:p>
                  </a:txBody>
                  <a:tcPr marL="57150" marR="57150" marT="57150" marB="57150" anchor="ctr"/>
                </a:tc>
                <a:tc>
                  <a:txBody>
                    <a:bodyPr/>
                    <a:lstStyle/>
                    <a:p>
                      <a:pPr fontAlgn="ctr"/>
                      <a:r>
                        <a:rPr lang="en-US" sz="1200">
                          <a:effectLst/>
                        </a:rPr>
                        <a:t>Full name of the holiday.</a:t>
                      </a:r>
                    </a:p>
                  </a:txBody>
                  <a:tcPr marL="57150" marR="57150" marT="57150" marB="57150" anchor="ctr"/>
                </a:tc>
                <a:extLst>
                  <a:ext uri="{0D108BD9-81ED-4DB2-BD59-A6C34878D82A}">
                    <a16:rowId xmlns:a16="http://schemas.microsoft.com/office/drawing/2014/main" val="184927759"/>
                  </a:ext>
                </a:extLst>
              </a:tr>
              <a:tr h="347236">
                <a:tc>
                  <a:txBody>
                    <a:bodyPr/>
                    <a:lstStyle/>
                    <a:p>
                      <a:pPr algn="l" fontAlgn="ctr"/>
                      <a:r>
                        <a:rPr lang="en-US" sz="1200">
                          <a:effectLst/>
                        </a:rPr>
                        <a:t>isPaidTimeOff</a:t>
                      </a:r>
                    </a:p>
                  </a:txBody>
                  <a:tcPr marL="57150" marR="57150" marT="57150" marB="57150" anchor="ctr"/>
                </a:tc>
                <a:tc>
                  <a:txBody>
                    <a:bodyPr/>
                    <a:lstStyle/>
                    <a:p>
                      <a:pPr fontAlgn="ctr"/>
                      <a:r>
                        <a:rPr lang="en-US" sz="1200">
                          <a:effectLst/>
                        </a:rPr>
                        <a:t>boolean</a:t>
                      </a:r>
                    </a:p>
                  </a:txBody>
                  <a:tcPr marL="57150" marR="57150" marT="57150" marB="57150" anchor="ctr"/>
                </a:tc>
                <a:tc>
                  <a:txBody>
                    <a:bodyPr/>
                    <a:lstStyle/>
                    <a:p>
                      <a:pPr fontAlgn="ctr"/>
                      <a:r>
                        <a:rPr lang="en-US" sz="1200">
                          <a:effectLst/>
                        </a:rPr>
                        <a:t>3</a:t>
                      </a:r>
                    </a:p>
                  </a:txBody>
                  <a:tcPr marL="57150" marR="57150" marT="57150" marB="57150" anchor="ctr"/>
                </a:tc>
                <a:tc>
                  <a:txBody>
                    <a:bodyPr/>
                    <a:lstStyle/>
                    <a:p>
                      <a:pPr fontAlgn="ctr"/>
                      <a:r>
                        <a:rPr lang="en-US" sz="1200">
                          <a:effectLst/>
                        </a:rPr>
                        <a:t>True</a:t>
                      </a:r>
                    </a:p>
                  </a:txBody>
                  <a:tcPr marL="57150" marR="57150" marT="57150" marB="57150" anchor="ctr"/>
                </a:tc>
                <a:tc>
                  <a:txBody>
                    <a:bodyPr/>
                    <a:lstStyle/>
                    <a:p>
                      <a:pPr fontAlgn="ctr"/>
                      <a:r>
                        <a:rPr lang="en-US" sz="1200">
                          <a:effectLst/>
                        </a:rPr>
                        <a:t>Indicate whether most people have paid time off on this date (only available for US, GB and India now). If it is NULL, it means unknown.</a:t>
                      </a:r>
                    </a:p>
                  </a:txBody>
                  <a:tcPr marL="57150" marR="57150" marT="57150" marB="57150" anchor="ctr"/>
                </a:tc>
                <a:extLst>
                  <a:ext uri="{0D108BD9-81ED-4DB2-BD59-A6C34878D82A}">
                    <a16:rowId xmlns:a16="http://schemas.microsoft.com/office/drawing/2014/main" val="223529894"/>
                  </a:ext>
                </a:extLst>
              </a:tr>
              <a:tr h="347236">
                <a:tc>
                  <a:txBody>
                    <a:bodyPr/>
                    <a:lstStyle/>
                    <a:p>
                      <a:pPr algn="l" fontAlgn="ctr"/>
                      <a:r>
                        <a:rPr lang="en-US" sz="1200">
                          <a:effectLst/>
                        </a:rPr>
                        <a:t>normalizeHolidayName</a:t>
                      </a:r>
                    </a:p>
                  </a:txBody>
                  <a:tcPr marL="57150" marR="57150" marT="57150" marB="57150" anchor="ctr"/>
                </a:tc>
                <a:tc>
                  <a:txBody>
                    <a:bodyPr/>
                    <a:lstStyle/>
                    <a:p>
                      <a:pPr fontAlgn="ctr"/>
                      <a:r>
                        <a:rPr lang="en-US" sz="1200">
                          <a:effectLst/>
                        </a:rPr>
                        <a:t>string</a:t>
                      </a:r>
                    </a:p>
                  </a:txBody>
                  <a:tcPr marL="57150" marR="57150" marT="57150" marB="57150" anchor="ctr"/>
                </a:tc>
                <a:tc>
                  <a:txBody>
                    <a:bodyPr/>
                    <a:lstStyle/>
                    <a:p>
                      <a:pPr fontAlgn="ctr"/>
                      <a:r>
                        <a:rPr lang="en-US" sz="1200">
                          <a:effectLst/>
                        </a:rPr>
                        <a:t>438</a:t>
                      </a:r>
                    </a:p>
                  </a:txBody>
                  <a:tcPr marL="57150" marR="57150" marT="57150" marB="57150" anchor="ctr"/>
                </a:tc>
                <a:tc>
                  <a:txBody>
                    <a:bodyPr/>
                    <a:lstStyle/>
                    <a:p>
                      <a:pPr fontAlgn="ctr"/>
                      <a:r>
                        <a:rPr lang="en-US" sz="1200">
                          <a:effectLst/>
                        </a:rPr>
                        <a:t>Søndag</a:t>
                      </a:r>
                      <a:br>
                        <a:rPr lang="en-US" sz="1200">
                          <a:effectLst/>
                        </a:rPr>
                      </a:br>
                      <a:r>
                        <a:rPr lang="en-US" sz="1200">
                          <a:effectLst/>
                        </a:rPr>
                        <a:t>Söndag</a:t>
                      </a:r>
                    </a:p>
                  </a:txBody>
                  <a:tcPr marL="57150" marR="57150" marT="57150" marB="57150" anchor="ctr"/>
                </a:tc>
                <a:tc>
                  <a:txBody>
                    <a:bodyPr/>
                    <a:lstStyle/>
                    <a:p>
                      <a:pPr fontAlgn="ctr"/>
                      <a:r>
                        <a:rPr lang="en-US" sz="1200" dirty="0">
                          <a:effectLst/>
                        </a:rPr>
                        <a:t>Normalized name of the holiday.</a:t>
                      </a:r>
                    </a:p>
                  </a:txBody>
                  <a:tcPr marL="57150" marR="57150" marT="57150" marB="57150" anchor="ctr"/>
                </a:tc>
                <a:extLst>
                  <a:ext uri="{0D108BD9-81ED-4DB2-BD59-A6C34878D82A}">
                    <a16:rowId xmlns:a16="http://schemas.microsoft.com/office/drawing/2014/main" val="3834548861"/>
                  </a:ext>
                </a:extLst>
              </a:tr>
            </a:tbl>
          </a:graphicData>
        </a:graphic>
      </p:graphicFrame>
    </p:spTree>
    <p:extLst>
      <p:ext uri="{BB962C8B-B14F-4D97-AF65-F5344CB8AC3E}">
        <p14:creationId xmlns:p14="http://schemas.microsoft.com/office/powerpoint/2010/main" val="1636827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68">
            <a:extLst>
              <a:ext uri="{FF2B5EF4-FFF2-40B4-BE49-F238E27FC236}">
                <a16:creationId xmlns:a16="http://schemas.microsoft.com/office/drawing/2014/main" id="{5ACC6BB2-28F8-4405-829D-0562733BE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Freeform: Shape 70">
            <a:extLst>
              <a:ext uri="{FF2B5EF4-FFF2-40B4-BE49-F238E27FC236}">
                <a16:creationId xmlns:a16="http://schemas.microsoft.com/office/drawing/2014/main" id="{5C2E53F0-AD54-4A55-99A0-EC896CE3C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Freeform: Shape 72">
            <a:extLst>
              <a:ext uri="{FF2B5EF4-FFF2-40B4-BE49-F238E27FC236}">
                <a16:creationId xmlns:a16="http://schemas.microsoft.com/office/drawing/2014/main" id="{D15F19F8-85EE-477A-ACBA-4B6D0697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12D5C0-461B-4FA6-BDEF-483C356CB3E9}"/>
              </a:ext>
            </a:extLst>
          </p:cNvPr>
          <p:cNvSpPr>
            <a:spLocks noGrp="1"/>
          </p:cNvSpPr>
          <p:nvPr>
            <p:ph type="title"/>
          </p:nvPr>
        </p:nvSpPr>
        <p:spPr>
          <a:xfrm>
            <a:off x="838200" y="253397"/>
            <a:ext cx="10515600" cy="1273233"/>
          </a:xfrm>
        </p:spPr>
        <p:txBody>
          <a:bodyPr>
            <a:normAutofit/>
          </a:bodyPr>
          <a:lstStyle/>
          <a:p>
            <a:r>
              <a:rPr lang="en-US" sz="2800" b="0" i="0" dirty="0">
                <a:effectLst/>
              </a:rPr>
              <a:t>Worldwide hourly weather history data accumulated from 2008 to the present</a:t>
            </a:r>
            <a:endParaRPr lang="en-US" sz="2800" dirty="0"/>
          </a:p>
        </p:txBody>
      </p:sp>
      <p:sp>
        <p:nvSpPr>
          <p:cNvPr id="80" name="Rectangle 7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97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4">
            <a:extLst>
              <a:ext uri="{FF2B5EF4-FFF2-40B4-BE49-F238E27FC236}">
                <a16:creationId xmlns:a16="http://schemas.microsoft.com/office/drawing/2014/main" id="{6F1B2C03-EE87-4793-9A05-F59CC0534E54}"/>
              </a:ext>
            </a:extLst>
          </p:cNvPr>
          <p:cNvGraphicFramePr>
            <a:graphicFrameLocks noGrp="1"/>
          </p:cNvGraphicFramePr>
          <p:nvPr>
            <p:ph idx="1"/>
            <p:extLst>
              <p:ext uri="{D42A27DB-BD31-4B8C-83A1-F6EECF244321}">
                <p14:modId xmlns:p14="http://schemas.microsoft.com/office/powerpoint/2010/main" val="3556976513"/>
              </p:ext>
            </p:extLst>
          </p:nvPr>
        </p:nvGraphicFramePr>
        <p:xfrm>
          <a:off x="838200" y="1982940"/>
          <a:ext cx="10557756" cy="4800600"/>
        </p:xfrm>
        <a:graphic>
          <a:graphicData uri="http://schemas.openxmlformats.org/drawingml/2006/table">
            <a:tbl>
              <a:tblPr firstRow="1" bandRow="1">
                <a:tableStyleId>{5C22544A-7EE6-4342-B048-85BDC9FD1C3A}</a:tableStyleId>
              </a:tblPr>
              <a:tblGrid>
                <a:gridCol w="2031048">
                  <a:extLst>
                    <a:ext uri="{9D8B030D-6E8A-4147-A177-3AD203B41FA5}">
                      <a16:colId xmlns:a16="http://schemas.microsoft.com/office/drawing/2014/main" val="1277749800"/>
                    </a:ext>
                  </a:extLst>
                </a:gridCol>
                <a:gridCol w="1065890">
                  <a:extLst>
                    <a:ext uri="{9D8B030D-6E8A-4147-A177-3AD203B41FA5}">
                      <a16:colId xmlns:a16="http://schemas.microsoft.com/office/drawing/2014/main" val="123883704"/>
                    </a:ext>
                  </a:extLst>
                </a:gridCol>
                <a:gridCol w="1093181">
                  <a:extLst>
                    <a:ext uri="{9D8B030D-6E8A-4147-A177-3AD203B41FA5}">
                      <a16:colId xmlns:a16="http://schemas.microsoft.com/office/drawing/2014/main" val="516960157"/>
                    </a:ext>
                  </a:extLst>
                </a:gridCol>
                <a:gridCol w="1619177">
                  <a:extLst>
                    <a:ext uri="{9D8B030D-6E8A-4147-A177-3AD203B41FA5}">
                      <a16:colId xmlns:a16="http://schemas.microsoft.com/office/drawing/2014/main" val="1730229731"/>
                    </a:ext>
                  </a:extLst>
                </a:gridCol>
                <a:gridCol w="4748460">
                  <a:extLst>
                    <a:ext uri="{9D8B030D-6E8A-4147-A177-3AD203B41FA5}">
                      <a16:colId xmlns:a16="http://schemas.microsoft.com/office/drawing/2014/main" val="558421734"/>
                    </a:ext>
                  </a:extLst>
                </a:gridCol>
              </a:tblGrid>
              <a:tr h="200025">
                <a:tc>
                  <a:txBody>
                    <a:bodyPr/>
                    <a:lstStyle/>
                    <a:p>
                      <a:pPr algn="l" fontAlgn="ctr"/>
                      <a:r>
                        <a:rPr lang="en-US" sz="1200" b="1" dirty="0">
                          <a:effectLst/>
                        </a:rPr>
                        <a:t>Name</a:t>
                      </a:r>
                    </a:p>
                  </a:txBody>
                  <a:tcPr marL="57150" marR="57150" marT="57150" marB="57150" anchor="ctr"/>
                </a:tc>
                <a:tc>
                  <a:txBody>
                    <a:bodyPr/>
                    <a:lstStyle/>
                    <a:p>
                      <a:pPr algn="l" fontAlgn="ctr"/>
                      <a:r>
                        <a:rPr lang="en-US" sz="1200" b="1">
                          <a:effectLst/>
                        </a:rPr>
                        <a:t>Data type</a:t>
                      </a:r>
                    </a:p>
                  </a:txBody>
                  <a:tcPr marL="57150" marR="57150" marT="57150" marB="57150" anchor="ctr"/>
                </a:tc>
                <a:tc>
                  <a:txBody>
                    <a:bodyPr/>
                    <a:lstStyle/>
                    <a:p>
                      <a:pPr algn="l" fontAlgn="ctr"/>
                      <a:r>
                        <a:rPr lang="en-US" sz="1200" b="1">
                          <a:effectLst/>
                        </a:rPr>
                        <a:t>Unique</a:t>
                      </a:r>
                    </a:p>
                  </a:txBody>
                  <a:tcPr marL="57150" marR="57150" marT="57150" marB="57150" anchor="ctr"/>
                </a:tc>
                <a:tc>
                  <a:txBody>
                    <a:bodyPr/>
                    <a:lstStyle/>
                    <a:p>
                      <a:pPr algn="l" fontAlgn="ctr"/>
                      <a:r>
                        <a:rPr lang="en-US" sz="1200" b="1">
                          <a:effectLst/>
                        </a:rPr>
                        <a:t>Values (sample)</a:t>
                      </a:r>
                    </a:p>
                  </a:txBody>
                  <a:tcPr marL="57150" marR="57150" marT="57150" marB="57150" anchor="ctr"/>
                </a:tc>
                <a:tc>
                  <a:txBody>
                    <a:bodyPr/>
                    <a:lstStyle/>
                    <a:p>
                      <a:pPr algn="l" fontAlgn="ctr"/>
                      <a:r>
                        <a:rPr lang="en-US" sz="1200" b="1">
                          <a:effectLst/>
                        </a:rPr>
                        <a:t>Description</a:t>
                      </a:r>
                    </a:p>
                  </a:txBody>
                  <a:tcPr marL="57150" marR="57150" marT="57150" marB="57150" anchor="ctr"/>
                </a:tc>
                <a:extLst>
                  <a:ext uri="{0D108BD9-81ED-4DB2-BD59-A6C34878D82A}">
                    <a16:rowId xmlns:a16="http://schemas.microsoft.com/office/drawing/2014/main" val="2838977881"/>
                  </a:ext>
                </a:extLst>
              </a:tr>
              <a:tr h="347236">
                <a:tc>
                  <a:txBody>
                    <a:bodyPr/>
                    <a:lstStyle/>
                    <a:p>
                      <a:pPr algn="l" fontAlgn="ctr"/>
                      <a:r>
                        <a:rPr lang="en-US" sz="1200">
                          <a:effectLst/>
                        </a:rPr>
                        <a:t>cloudCoverage</a:t>
                      </a:r>
                    </a:p>
                  </a:txBody>
                  <a:tcPr marL="57150" marR="57150" marT="57150" marB="57150" anchor="ctr"/>
                </a:tc>
                <a:tc>
                  <a:txBody>
                    <a:bodyPr/>
                    <a:lstStyle/>
                    <a:p>
                      <a:pPr fontAlgn="ctr"/>
                      <a:r>
                        <a:rPr lang="en-US" sz="1200">
                          <a:effectLst/>
                        </a:rPr>
                        <a:t>string</a:t>
                      </a:r>
                    </a:p>
                  </a:txBody>
                  <a:tcPr marL="57150" marR="57150" marT="57150" marB="57150" anchor="ctr"/>
                </a:tc>
                <a:tc>
                  <a:txBody>
                    <a:bodyPr/>
                    <a:lstStyle/>
                    <a:p>
                      <a:pPr fontAlgn="ctr"/>
                      <a:r>
                        <a:rPr lang="en-US" sz="1200">
                          <a:effectLst/>
                        </a:rPr>
                        <a:t>8</a:t>
                      </a:r>
                    </a:p>
                  </a:txBody>
                  <a:tcPr marL="57150" marR="57150" marT="57150" marB="57150" anchor="ctr"/>
                </a:tc>
                <a:tc>
                  <a:txBody>
                    <a:bodyPr/>
                    <a:lstStyle/>
                    <a:p>
                      <a:pPr fontAlgn="ctr"/>
                      <a:r>
                        <a:rPr lang="en-US" sz="1200">
                          <a:effectLst/>
                        </a:rPr>
                        <a:t>CLR</a:t>
                      </a:r>
                      <a:br>
                        <a:rPr lang="en-US" sz="1200">
                          <a:effectLst/>
                        </a:rPr>
                      </a:br>
                      <a:r>
                        <a:rPr lang="en-US" sz="1200">
                          <a:effectLst/>
                        </a:rPr>
                        <a:t>OVC</a:t>
                      </a:r>
                    </a:p>
                  </a:txBody>
                  <a:tcPr marL="57150" marR="57150" marT="57150" marB="57150" anchor="ctr"/>
                </a:tc>
                <a:tc>
                  <a:txBody>
                    <a:bodyPr/>
                    <a:lstStyle/>
                    <a:p>
                      <a:pPr fontAlgn="ctr"/>
                      <a:r>
                        <a:rPr lang="en-US" sz="1200" dirty="0">
                          <a:effectLst/>
                        </a:rPr>
                        <a:t>The fraction of the sky covered by all the visible clouds. </a:t>
                      </a:r>
                    </a:p>
                  </a:txBody>
                  <a:tcPr marL="57150" marR="57150" marT="57150" marB="57150" anchor="ctr"/>
                </a:tc>
                <a:extLst>
                  <a:ext uri="{0D108BD9-81ED-4DB2-BD59-A6C34878D82A}">
                    <a16:rowId xmlns:a16="http://schemas.microsoft.com/office/drawing/2014/main" val="4160178901"/>
                  </a:ext>
                </a:extLst>
              </a:tr>
              <a:tr h="347236">
                <a:tc>
                  <a:txBody>
                    <a:bodyPr/>
                    <a:lstStyle/>
                    <a:p>
                      <a:pPr algn="l" fontAlgn="ctr"/>
                      <a:r>
                        <a:rPr lang="en-US" sz="1200">
                          <a:effectLst/>
                        </a:rPr>
                        <a:t>countryOrRegion</a:t>
                      </a:r>
                    </a:p>
                  </a:txBody>
                  <a:tcPr marL="57150" marR="57150" marT="57150" marB="57150" anchor="ctr"/>
                </a:tc>
                <a:tc>
                  <a:txBody>
                    <a:bodyPr/>
                    <a:lstStyle/>
                    <a:p>
                      <a:pPr fontAlgn="ctr"/>
                      <a:r>
                        <a:rPr lang="en-US" sz="1200">
                          <a:effectLst/>
                        </a:rPr>
                        <a:t>string</a:t>
                      </a:r>
                    </a:p>
                  </a:txBody>
                  <a:tcPr marL="57150" marR="57150" marT="57150" marB="57150" anchor="ctr"/>
                </a:tc>
                <a:tc>
                  <a:txBody>
                    <a:bodyPr/>
                    <a:lstStyle/>
                    <a:p>
                      <a:pPr fontAlgn="ctr"/>
                      <a:r>
                        <a:rPr lang="en-US" sz="1200">
                          <a:effectLst/>
                        </a:rPr>
                        <a:t>245</a:t>
                      </a:r>
                    </a:p>
                  </a:txBody>
                  <a:tcPr marL="57150" marR="57150" marT="57150" marB="57150" anchor="ctr"/>
                </a:tc>
                <a:tc>
                  <a:txBody>
                    <a:bodyPr/>
                    <a:lstStyle/>
                    <a:p>
                      <a:pPr fontAlgn="ctr"/>
                      <a:r>
                        <a:rPr lang="en-US" sz="1200">
                          <a:effectLst/>
                        </a:rPr>
                        <a:t>US</a:t>
                      </a:r>
                      <a:br>
                        <a:rPr lang="en-US" sz="1200">
                          <a:effectLst/>
                        </a:rPr>
                      </a:br>
                      <a:r>
                        <a:rPr lang="en-US" sz="1200">
                          <a:effectLst/>
                        </a:rPr>
                        <a:t>CA</a:t>
                      </a:r>
                    </a:p>
                  </a:txBody>
                  <a:tcPr marL="57150" marR="57150" marT="57150" marB="57150" anchor="ctr"/>
                </a:tc>
                <a:tc>
                  <a:txBody>
                    <a:bodyPr/>
                    <a:lstStyle/>
                    <a:p>
                      <a:pPr fontAlgn="ctr"/>
                      <a:r>
                        <a:rPr lang="en-US" sz="1200">
                          <a:effectLst/>
                        </a:rPr>
                        <a:t>Country or region code.</a:t>
                      </a:r>
                    </a:p>
                  </a:txBody>
                  <a:tcPr marL="57150" marR="57150" marT="57150" marB="57150" anchor="ctr"/>
                </a:tc>
                <a:extLst>
                  <a:ext uri="{0D108BD9-81ED-4DB2-BD59-A6C34878D82A}">
                    <a16:rowId xmlns:a16="http://schemas.microsoft.com/office/drawing/2014/main" val="3834298648"/>
                  </a:ext>
                </a:extLst>
              </a:tr>
              <a:tr h="347236">
                <a:tc>
                  <a:txBody>
                    <a:bodyPr/>
                    <a:lstStyle/>
                    <a:p>
                      <a:pPr algn="l" fontAlgn="ctr"/>
                      <a:r>
                        <a:rPr lang="en-US" sz="1200">
                          <a:effectLst/>
                        </a:rPr>
                        <a:t>datetime</a:t>
                      </a:r>
                    </a:p>
                  </a:txBody>
                  <a:tcPr marL="57150" marR="57150" marT="57150" marB="57150" anchor="ctr"/>
                </a:tc>
                <a:tc>
                  <a:txBody>
                    <a:bodyPr/>
                    <a:lstStyle/>
                    <a:p>
                      <a:pPr fontAlgn="ctr"/>
                      <a:r>
                        <a:rPr lang="en-US" sz="1200">
                          <a:effectLst/>
                        </a:rPr>
                        <a:t>timestamp</a:t>
                      </a:r>
                    </a:p>
                  </a:txBody>
                  <a:tcPr marL="57150" marR="57150" marT="57150" marB="57150" anchor="ctr"/>
                </a:tc>
                <a:tc>
                  <a:txBody>
                    <a:bodyPr/>
                    <a:lstStyle/>
                    <a:p>
                      <a:pPr fontAlgn="ctr"/>
                      <a:r>
                        <a:rPr lang="en-US" sz="1200">
                          <a:effectLst/>
                        </a:rPr>
                        <a:t>6,612,542</a:t>
                      </a:r>
                    </a:p>
                  </a:txBody>
                  <a:tcPr marL="57150" marR="57150" marT="57150" marB="57150" anchor="ctr"/>
                </a:tc>
                <a:tc>
                  <a:txBody>
                    <a:bodyPr/>
                    <a:lstStyle/>
                    <a:p>
                      <a:pPr fontAlgn="ctr"/>
                      <a:r>
                        <a:rPr lang="en-US" sz="1200">
                          <a:effectLst/>
                        </a:rPr>
                        <a:t>2018-03-21 12:00:00</a:t>
                      </a:r>
                      <a:br>
                        <a:rPr lang="en-US" sz="1200">
                          <a:effectLst/>
                        </a:rPr>
                      </a:br>
                      <a:r>
                        <a:rPr lang="en-US" sz="1200">
                          <a:effectLst/>
                        </a:rPr>
                        <a:t>2019-11-01 12:00:00</a:t>
                      </a:r>
                    </a:p>
                  </a:txBody>
                  <a:tcPr marL="57150" marR="57150" marT="57150" marB="57150" anchor="ctr"/>
                </a:tc>
                <a:tc>
                  <a:txBody>
                    <a:bodyPr/>
                    <a:lstStyle/>
                    <a:p>
                      <a:pPr fontAlgn="ctr"/>
                      <a:r>
                        <a:rPr lang="en-US" sz="1200">
                          <a:effectLst/>
                        </a:rPr>
                        <a:t>The UTC datetime of a GEOPHYSICAL-POINT-OBSERVATION.</a:t>
                      </a:r>
                    </a:p>
                  </a:txBody>
                  <a:tcPr marL="57150" marR="57150" marT="57150" marB="57150" anchor="ctr"/>
                </a:tc>
                <a:extLst>
                  <a:ext uri="{0D108BD9-81ED-4DB2-BD59-A6C34878D82A}">
                    <a16:rowId xmlns:a16="http://schemas.microsoft.com/office/drawing/2014/main" val="1943039050"/>
                  </a:ext>
                </a:extLst>
              </a:tr>
              <a:tr h="347236">
                <a:tc>
                  <a:txBody>
                    <a:bodyPr/>
                    <a:lstStyle/>
                    <a:p>
                      <a:pPr algn="l" fontAlgn="ctr"/>
                      <a:r>
                        <a:rPr lang="en-US" sz="1200">
                          <a:effectLst/>
                        </a:rPr>
                        <a:t>day</a:t>
                      </a:r>
                    </a:p>
                  </a:txBody>
                  <a:tcPr marL="57150" marR="57150" marT="57150" marB="57150" anchor="ctr"/>
                </a:tc>
                <a:tc>
                  <a:txBody>
                    <a:bodyPr/>
                    <a:lstStyle/>
                    <a:p>
                      <a:pPr fontAlgn="ctr"/>
                      <a:r>
                        <a:rPr lang="en-US" sz="1200">
                          <a:effectLst/>
                        </a:rPr>
                        <a:t>int</a:t>
                      </a:r>
                    </a:p>
                  </a:txBody>
                  <a:tcPr marL="57150" marR="57150" marT="57150" marB="57150" anchor="ctr"/>
                </a:tc>
                <a:tc>
                  <a:txBody>
                    <a:bodyPr/>
                    <a:lstStyle/>
                    <a:p>
                      <a:pPr fontAlgn="ctr"/>
                      <a:r>
                        <a:rPr lang="en-US" sz="1200">
                          <a:effectLst/>
                        </a:rPr>
                        <a:t>31</a:t>
                      </a:r>
                    </a:p>
                  </a:txBody>
                  <a:tcPr marL="57150" marR="57150" marT="57150" marB="57150" anchor="ctr"/>
                </a:tc>
                <a:tc>
                  <a:txBody>
                    <a:bodyPr/>
                    <a:lstStyle/>
                    <a:p>
                      <a:pPr fontAlgn="ctr"/>
                      <a:r>
                        <a:rPr lang="en-US" sz="1200">
                          <a:effectLst/>
                        </a:rPr>
                        <a:t>1</a:t>
                      </a:r>
                      <a:br>
                        <a:rPr lang="en-US" sz="1200">
                          <a:effectLst/>
                        </a:rPr>
                      </a:br>
                      <a:r>
                        <a:rPr lang="en-US" sz="1200">
                          <a:effectLst/>
                        </a:rPr>
                        <a:t>5</a:t>
                      </a:r>
                    </a:p>
                  </a:txBody>
                  <a:tcPr marL="57150" marR="57150" marT="57150" marB="57150" anchor="ctr"/>
                </a:tc>
                <a:tc>
                  <a:txBody>
                    <a:bodyPr/>
                    <a:lstStyle/>
                    <a:p>
                      <a:pPr fontAlgn="ctr"/>
                      <a:r>
                        <a:rPr lang="en-US" sz="1200">
                          <a:effectLst/>
                        </a:rPr>
                        <a:t>The day of the column datetime.</a:t>
                      </a:r>
                    </a:p>
                  </a:txBody>
                  <a:tcPr marL="57150" marR="57150" marT="57150" marB="57150" anchor="ctr"/>
                </a:tc>
                <a:extLst>
                  <a:ext uri="{0D108BD9-81ED-4DB2-BD59-A6C34878D82A}">
                    <a16:rowId xmlns:a16="http://schemas.microsoft.com/office/drawing/2014/main" val="184927759"/>
                  </a:ext>
                </a:extLst>
              </a:tr>
              <a:tr h="347236">
                <a:tc>
                  <a:txBody>
                    <a:bodyPr/>
                    <a:lstStyle/>
                    <a:p>
                      <a:pPr algn="l" fontAlgn="ctr"/>
                      <a:r>
                        <a:rPr lang="en-US" sz="1200">
                          <a:effectLst/>
                        </a:rPr>
                        <a:t>elevation</a:t>
                      </a:r>
                    </a:p>
                  </a:txBody>
                  <a:tcPr marL="57150" marR="57150" marT="57150" marB="57150" anchor="ctr"/>
                </a:tc>
                <a:tc>
                  <a:txBody>
                    <a:bodyPr/>
                    <a:lstStyle/>
                    <a:p>
                      <a:pPr fontAlgn="ctr"/>
                      <a:r>
                        <a:rPr lang="en-US" sz="1200">
                          <a:effectLst/>
                        </a:rPr>
                        <a:t>double</a:t>
                      </a:r>
                    </a:p>
                  </a:txBody>
                  <a:tcPr marL="57150" marR="57150" marT="57150" marB="57150" anchor="ctr"/>
                </a:tc>
                <a:tc>
                  <a:txBody>
                    <a:bodyPr/>
                    <a:lstStyle/>
                    <a:p>
                      <a:pPr fontAlgn="ctr"/>
                      <a:r>
                        <a:rPr lang="en-US" sz="1200">
                          <a:effectLst/>
                        </a:rPr>
                        <a:t>2,364</a:t>
                      </a:r>
                    </a:p>
                  </a:txBody>
                  <a:tcPr marL="57150" marR="57150" marT="57150" marB="57150" anchor="ctr"/>
                </a:tc>
                <a:tc>
                  <a:txBody>
                    <a:bodyPr/>
                    <a:lstStyle/>
                    <a:p>
                      <a:pPr fontAlgn="ctr"/>
                      <a:r>
                        <a:rPr lang="en-US" sz="1200">
                          <a:effectLst/>
                        </a:rPr>
                        <a:t>5.0</a:t>
                      </a:r>
                      <a:br>
                        <a:rPr lang="en-US" sz="1200">
                          <a:effectLst/>
                        </a:rPr>
                      </a:br>
                      <a:r>
                        <a:rPr lang="en-US" sz="1200">
                          <a:effectLst/>
                        </a:rPr>
                        <a:t>3.0</a:t>
                      </a:r>
                    </a:p>
                  </a:txBody>
                  <a:tcPr marL="57150" marR="57150" marT="57150" marB="57150" anchor="ctr"/>
                </a:tc>
                <a:tc>
                  <a:txBody>
                    <a:bodyPr/>
                    <a:lstStyle/>
                    <a:p>
                      <a:pPr fontAlgn="ctr"/>
                      <a:r>
                        <a:rPr lang="en-US" sz="1200">
                          <a:effectLst/>
                        </a:rPr>
                        <a:t>The elevation of a GEOPHYSICAL-POINT-OBSERVATION relative to Mean Sea Level (MSL).</a:t>
                      </a:r>
                    </a:p>
                  </a:txBody>
                  <a:tcPr marL="57150" marR="57150" marT="57150" marB="57150" anchor="ctr"/>
                </a:tc>
                <a:extLst>
                  <a:ext uri="{0D108BD9-81ED-4DB2-BD59-A6C34878D82A}">
                    <a16:rowId xmlns:a16="http://schemas.microsoft.com/office/drawing/2014/main" val="223529894"/>
                  </a:ext>
                </a:extLst>
              </a:tr>
              <a:tr h="347236">
                <a:tc>
                  <a:txBody>
                    <a:bodyPr/>
                    <a:lstStyle/>
                    <a:p>
                      <a:pPr algn="l" fontAlgn="ctr"/>
                      <a:r>
                        <a:rPr lang="en-US" sz="1200">
                          <a:effectLst/>
                        </a:rPr>
                        <a:t>latitude</a:t>
                      </a:r>
                    </a:p>
                  </a:txBody>
                  <a:tcPr marL="57150" marR="57150" marT="57150" marB="57150" anchor="ctr"/>
                </a:tc>
                <a:tc>
                  <a:txBody>
                    <a:bodyPr/>
                    <a:lstStyle/>
                    <a:p>
                      <a:pPr fontAlgn="ctr"/>
                      <a:r>
                        <a:rPr lang="en-US" sz="1200">
                          <a:effectLst/>
                        </a:rPr>
                        <a:t>double</a:t>
                      </a:r>
                    </a:p>
                  </a:txBody>
                  <a:tcPr marL="57150" marR="57150" marT="57150" marB="57150" anchor="ctr"/>
                </a:tc>
                <a:tc>
                  <a:txBody>
                    <a:bodyPr/>
                    <a:lstStyle/>
                    <a:p>
                      <a:pPr fontAlgn="ctr"/>
                      <a:r>
                        <a:rPr lang="en-US" sz="1200">
                          <a:effectLst/>
                        </a:rPr>
                        <a:t>34,700</a:t>
                      </a:r>
                    </a:p>
                  </a:txBody>
                  <a:tcPr marL="57150" marR="57150" marT="57150" marB="57150" anchor="ctr"/>
                </a:tc>
                <a:tc>
                  <a:txBody>
                    <a:bodyPr/>
                    <a:lstStyle/>
                    <a:p>
                      <a:pPr fontAlgn="ctr"/>
                      <a:r>
                        <a:rPr lang="en-US" sz="1200">
                          <a:effectLst/>
                        </a:rPr>
                        <a:t>38.544</a:t>
                      </a:r>
                      <a:br>
                        <a:rPr lang="en-US" sz="1200">
                          <a:effectLst/>
                        </a:rPr>
                      </a:br>
                      <a:r>
                        <a:rPr lang="en-US" sz="1200">
                          <a:effectLst/>
                        </a:rPr>
                        <a:t>31.78</a:t>
                      </a:r>
                    </a:p>
                  </a:txBody>
                  <a:tcPr marL="57150" marR="57150" marT="57150" marB="57150" anchor="ctr"/>
                </a:tc>
                <a:tc>
                  <a:txBody>
                    <a:bodyPr/>
                    <a:lstStyle/>
                    <a:p>
                      <a:pPr fontAlgn="ctr"/>
                      <a:r>
                        <a:rPr lang="en-US" sz="1200" dirty="0">
                          <a:effectLst/>
                        </a:rPr>
                        <a:t>The latitude coordinate of a GEOPHYSICAL-POINT-OBSERVATION where southern hemisphere is negative.</a:t>
                      </a:r>
                    </a:p>
                  </a:txBody>
                  <a:tcPr marL="57150" marR="57150" marT="57150" marB="57150" anchor="ctr"/>
                </a:tc>
                <a:extLst>
                  <a:ext uri="{0D108BD9-81ED-4DB2-BD59-A6C34878D82A}">
                    <a16:rowId xmlns:a16="http://schemas.microsoft.com/office/drawing/2014/main" val="3834548861"/>
                  </a:ext>
                </a:extLst>
              </a:tr>
              <a:tr h="347236">
                <a:tc>
                  <a:txBody>
                    <a:bodyPr/>
                    <a:lstStyle/>
                    <a:p>
                      <a:pPr algn="l" fontAlgn="ctr"/>
                      <a:r>
                        <a:rPr lang="en-US" sz="1200" dirty="0">
                          <a:effectLst/>
                        </a:rPr>
                        <a:t>longitude</a:t>
                      </a:r>
                    </a:p>
                  </a:txBody>
                  <a:tcPr marL="57150" marR="57150" marT="57150" marB="57150" anchor="ctr"/>
                </a:tc>
                <a:tc>
                  <a:txBody>
                    <a:bodyPr/>
                    <a:lstStyle/>
                    <a:p>
                      <a:pPr fontAlgn="ctr"/>
                      <a:r>
                        <a:rPr lang="en-US" sz="1200">
                          <a:effectLst/>
                        </a:rPr>
                        <a:t>double</a:t>
                      </a:r>
                    </a:p>
                  </a:txBody>
                  <a:tcPr marL="57150" marR="57150" marT="57150" marB="57150" anchor="ctr"/>
                </a:tc>
                <a:tc>
                  <a:txBody>
                    <a:bodyPr/>
                    <a:lstStyle/>
                    <a:p>
                      <a:pPr fontAlgn="ctr"/>
                      <a:r>
                        <a:rPr lang="en-US" sz="1200">
                          <a:effectLst/>
                        </a:rPr>
                        <a:t>58,005</a:t>
                      </a:r>
                    </a:p>
                  </a:txBody>
                  <a:tcPr marL="57150" marR="57150" marT="57150" marB="57150" anchor="ctr"/>
                </a:tc>
                <a:tc>
                  <a:txBody>
                    <a:bodyPr/>
                    <a:lstStyle/>
                    <a:p>
                      <a:pPr fontAlgn="ctr"/>
                      <a:r>
                        <a:rPr lang="en-US" sz="1200">
                          <a:effectLst/>
                        </a:rPr>
                        <a:t>-86.0</a:t>
                      </a:r>
                      <a:br>
                        <a:rPr lang="en-US" sz="1200">
                          <a:effectLst/>
                        </a:rPr>
                      </a:br>
                      <a:r>
                        <a:rPr lang="en-US" sz="1200">
                          <a:effectLst/>
                        </a:rPr>
                        <a:t>-96.622</a:t>
                      </a:r>
                    </a:p>
                  </a:txBody>
                  <a:tcPr marL="57150" marR="57150" marT="57150" marB="57150" anchor="ctr"/>
                </a:tc>
                <a:tc>
                  <a:txBody>
                    <a:bodyPr/>
                    <a:lstStyle/>
                    <a:p>
                      <a:pPr fontAlgn="ctr"/>
                      <a:r>
                        <a:rPr lang="en-US" sz="1200">
                          <a:effectLst/>
                        </a:rPr>
                        <a:t>The longitude coordinate of a GEOPHYSICAL-POINT-OBSERVATION where values west from 000000 to 179999 are signed negative.</a:t>
                      </a:r>
                    </a:p>
                  </a:txBody>
                  <a:tcPr marL="57150" marR="57150" marT="57150" marB="57150" anchor="ctr"/>
                </a:tc>
                <a:extLst>
                  <a:ext uri="{0D108BD9-81ED-4DB2-BD59-A6C34878D82A}">
                    <a16:rowId xmlns:a16="http://schemas.microsoft.com/office/drawing/2014/main" val="403417688"/>
                  </a:ext>
                </a:extLst>
              </a:tr>
              <a:tr h="347236">
                <a:tc>
                  <a:txBody>
                    <a:bodyPr/>
                    <a:lstStyle/>
                    <a:p>
                      <a:pPr algn="l" fontAlgn="ctr"/>
                      <a:r>
                        <a:rPr lang="en-US" sz="1200">
                          <a:effectLst/>
                        </a:rPr>
                        <a:t>month</a:t>
                      </a:r>
                    </a:p>
                  </a:txBody>
                  <a:tcPr marL="57150" marR="57150" marT="57150" marB="57150" anchor="ctr"/>
                </a:tc>
                <a:tc>
                  <a:txBody>
                    <a:bodyPr/>
                    <a:lstStyle/>
                    <a:p>
                      <a:pPr fontAlgn="ctr"/>
                      <a:r>
                        <a:rPr lang="en-US" sz="1200">
                          <a:effectLst/>
                        </a:rPr>
                        <a:t>int</a:t>
                      </a:r>
                    </a:p>
                  </a:txBody>
                  <a:tcPr marL="57150" marR="57150" marT="57150" marB="57150" anchor="ctr"/>
                </a:tc>
                <a:tc>
                  <a:txBody>
                    <a:bodyPr/>
                    <a:lstStyle/>
                    <a:p>
                      <a:pPr fontAlgn="ctr"/>
                      <a:r>
                        <a:rPr lang="en-US" sz="1200">
                          <a:effectLst/>
                        </a:rPr>
                        <a:t>12</a:t>
                      </a:r>
                    </a:p>
                  </a:txBody>
                  <a:tcPr marL="57150" marR="57150" marT="57150" marB="57150" anchor="ctr"/>
                </a:tc>
                <a:tc>
                  <a:txBody>
                    <a:bodyPr/>
                    <a:lstStyle/>
                    <a:p>
                      <a:pPr fontAlgn="ctr"/>
                      <a:r>
                        <a:rPr lang="en-US" sz="1200">
                          <a:effectLst/>
                        </a:rPr>
                        <a:t>1</a:t>
                      </a:r>
                      <a:br>
                        <a:rPr lang="en-US" sz="1200">
                          <a:effectLst/>
                        </a:rPr>
                      </a:br>
                      <a:r>
                        <a:rPr lang="en-US" sz="1200">
                          <a:effectLst/>
                        </a:rPr>
                        <a:t>3</a:t>
                      </a:r>
                    </a:p>
                  </a:txBody>
                  <a:tcPr marL="57150" marR="57150" marT="57150" marB="57150" anchor="ctr"/>
                </a:tc>
                <a:tc>
                  <a:txBody>
                    <a:bodyPr/>
                    <a:lstStyle/>
                    <a:p>
                      <a:pPr fontAlgn="ctr"/>
                      <a:r>
                        <a:rPr lang="en-US" sz="1200">
                          <a:effectLst/>
                        </a:rPr>
                        <a:t>The month of the column datetime.</a:t>
                      </a:r>
                    </a:p>
                  </a:txBody>
                  <a:tcPr marL="57150" marR="57150" marT="57150" marB="57150" anchor="ctr"/>
                </a:tc>
                <a:extLst>
                  <a:ext uri="{0D108BD9-81ED-4DB2-BD59-A6C34878D82A}">
                    <a16:rowId xmlns:a16="http://schemas.microsoft.com/office/drawing/2014/main" val="1782732331"/>
                  </a:ext>
                </a:extLst>
              </a:tr>
              <a:tr h="347236">
                <a:tc>
                  <a:txBody>
                    <a:bodyPr/>
                    <a:lstStyle/>
                    <a:p>
                      <a:pPr algn="l" fontAlgn="ctr"/>
                      <a:r>
                        <a:rPr lang="en-US" sz="1200">
                          <a:effectLst/>
                        </a:rPr>
                        <a:t>p_k</a:t>
                      </a:r>
                    </a:p>
                  </a:txBody>
                  <a:tcPr marL="57150" marR="57150" marT="57150" marB="57150" anchor="ctr"/>
                </a:tc>
                <a:tc>
                  <a:txBody>
                    <a:bodyPr/>
                    <a:lstStyle/>
                    <a:p>
                      <a:pPr fontAlgn="ctr"/>
                      <a:r>
                        <a:rPr lang="en-US" sz="1200">
                          <a:effectLst/>
                        </a:rPr>
                        <a:t>string</a:t>
                      </a:r>
                    </a:p>
                  </a:txBody>
                  <a:tcPr marL="57150" marR="57150" marT="57150" marB="57150" anchor="ctr"/>
                </a:tc>
                <a:tc>
                  <a:txBody>
                    <a:bodyPr/>
                    <a:lstStyle/>
                    <a:p>
                      <a:pPr fontAlgn="ctr"/>
                      <a:r>
                        <a:rPr lang="en-US" sz="1200">
                          <a:effectLst/>
                        </a:rPr>
                        <a:t>17,292</a:t>
                      </a:r>
                    </a:p>
                  </a:txBody>
                  <a:tcPr marL="57150" marR="57150" marT="57150" marB="57150" anchor="ctr"/>
                </a:tc>
                <a:tc>
                  <a:txBody>
                    <a:bodyPr/>
                    <a:lstStyle/>
                    <a:p>
                      <a:pPr fontAlgn="ctr"/>
                      <a:r>
                        <a:rPr lang="en-US" sz="1200">
                          <a:effectLst/>
                        </a:rPr>
                        <a:t>999999-23904</a:t>
                      </a:r>
                      <a:br>
                        <a:rPr lang="en-US" sz="1200">
                          <a:effectLst/>
                        </a:rPr>
                      </a:br>
                      <a:r>
                        <a:rPr lang="en-US" sz="1200">
                          <a:effectLst/>
                        </a:rPr>
                        <a:t>999999-03063</a:t>
                      </a:r>
                    </a:p>
                  </a:txBody>
                  <a:tcPr marL="57150" marR="57150" marT="57150" marB="57150" anchor="ctr"/>
                </a:tc>
                <a:tc>
                  <a:txBody>
                    <a:bodyPr/>
                    <a:lstStyle/>
                    <a:p>
                      <a:pPr fontAlgn="ctr"/>
                      <a:r>
                        <a:rPr lang="en-US" sz="1200" dirty="0" err="1">
                          <a:effectLst/>
                        </a:rPr>
                        <a:t>usaf-wban</a:t>
                      </a:r>
                      <a:endParaRPr lang="en-US" sz="1200" dirty="0">
                        <a:effectLst/>
                      </a:endParaRPr>
                    </a:p>
                  </a:txBody>
                  <a:tcPr marL="57150" marR="57150" marT="57150" marB="57150" anchor="ctr"/>
                </a:tc>
                <a:extLst>
                  <a:ext uri="{0D108BD9-81ED-4DB2-BD59-A6C34878D82A}">
                    <a16:rowId xmlns:a16="http://schemas.microsoft.com/office/drawing/2014/main" val="2217220540"/>
                  </a:ext>
                </a:extLst>
              </a:tr>
            </a:tbl>
          </a:graphicData>
        </a:graphic>
      </p:graphicFrame>
    </p:spTree>
    <p:extLst>
      <p:ext uri="{BB962C8B-B14F-4D97-AF65-F5344CB8AC3E}">
        <p14:creationId xmlns:p14="http://schemas.microsoft.com/office/powerpoint/2010/main" val="4062330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68">
            <a:extLst>
              <a:ext uri="{FF2B5EF4-FFF2-40B4-BE49-F238E27FC236}">
                <a16:creationId xmlns:a16="http://schemas.microsoft.com/office/drawing/2014/main" id="{5ACC6BB2-28F8-4405-829D-0562733BE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Freeform: Shape 70">
            <a:extLst>
              <a:ext uri="{FF2B5EF4-FFF2-40B4-BE49-F238E27FC236}">
                <a16:creationId xmlns:a16="http://schemas.microsoft.com/office/drawing/2014/main" id="{5C2E53F0-AD54-4A55-99A0-EC896CE3C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Freeform: Shape 72">
            <a:extLst>
              <a:ext uri="{FF2B5EF4-FFF2-40B4-BE49-F238E27FC236}">
                <a16:creationId xmlns:a16="http://schemas.microsoft.com/office/drawing/2014/main" id="{D15F19F8-85EE-477A-ACBA-4B6D0697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12D5C0-461B-4FA6-BDEF-483C356CB3E9}"/>
              </a:ext>
            </a:extLst>
          </p:cNvPr>
          <p:cNvSpPr>
            <a:spLocks noGrp="1"/>
          </p:cNvSpPr>
          <p:nvPr>
            <p:ph type="title"/>
          </p:nvPr>
        </p:nvSpPr>
        <p:spPr>
          <a:xfrm>
            <a:off x="838200" y="253397"/>
            <a:ext cx="10515600" cy="1273233"/>
          </a:xfrm>
        </p:spPr>
        <p:txBody>
          <a:bodyPr>
            <a:normAutofit/>
          </a:bodyPr>
          <a:lstStyle/>
          <a:p>
            <a:r>
              <a:rPr lang="en-US" sz="2800" b="0" i="0" dirty="0">
                <a:effectLst/>
              </a:rPr>
              <a:t>Worldwide hourly weather history data contd..</a:t>
            </a:r>
            <a:endParaRPr lang="en-US" sz="2800" dirty="0"/>
          </a:p>
        </p:txBody>
      </p:sp>
      <p:sp>
        <p:nvSpPr>
          <p:cNvPr id="80" name="Rectangle 7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97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4">
            <a:extLst>
              <a:ext uri="{FF2B5EF4-FFF2-40B4-BE49-F238E27FC236}">
                <a16:creationId xmlns:a16="http://schemas.microsoft.com/office/drawing/2014/main" id="{6F1B2C03-EE87-4793-9A05-F59CC0534E54}"/>
              </a:ext>
            </a:extLst>
          </p:cNvPr>
          <p:cNvGraphicFramePr>
            <a:graphicFrameLocks noGrp="1"/>
          </p:cNvGraphicFramePr>
          <p:nvPr>
            <p:ph idx="1"/>
            <p:extLst>
              <p:ext uri="{D42A27DB-BD31-4B8C-83A1-F6EECF244321}">
                <p14:modId xmlns:p14="http://schemas.microsoft.com/office/powerpoint/2010/main" val="1989524975"/>
              </p:ext>
            </p:extLst>
          </p:nvPr>
        </p:nvGraphicFramePr>
        <p:xfrm>
          <a:off x="838200" y="1982940"/>
          <a:ext cx="10411706" cy="4320540"/>
        </p:xfrm>
        <a:graphic>
          <a:graphicData uri="http://schemas.openxmlformats.org/drawingml/2006/table">
            <a:tbl>
              <a:tblPr firstRow="1" bandRow="1">
                <a:tableStyleId>{5C22544A-7EE6-4342-B048-85BDC9FD1C3A}</a:tableStyleId>
              </a:tblPr>
              <a:tblGrid>
                <a:gridCol w="1884998">
                  <a:extLst>
                    <a:ext uri="{9D8B030D-6E8A-4147-A177-3AD203B41FA5}">
                      <a16:colId xmlns:a16="http://schemas.microsoft.com/office/drawing/2014/main" val="1277749800"/>
                    </a:ext>
                  </a:extLst>
                </a:gridCol>
                <a:gridCol w="1065890">
                  <a:extLst>
                    <a:ext uri="{9D8B030D-6E8A-4147-A177-3AD203B41FA5}">
                      <a16:colId xmlns:a16="http://schemas.microsoft.com/office/drawing/2014/main" val="123883704"/>
                    </a:ext>
                  </a:extLst>
                </a:gridCol>
                <a:gridCol w="1093181">
                  <a:extLst>
                    <a:ext uri="{9D8B030D-6E8A-4147-A177-3AD203B41FA5}">
                      <a16:colId xmlns:a16="http://schemas.microsoft.com/office/drawing/2014/main" val="516960157"/>
                    </a:ext>
                  </a:extLst>
                </a:gridCol>
                <a:gridCol w="1619177">
                  <a:extLst>
                    <a:ext uri="{9D8B030D-6E8A-4147-A177-3AD203B41FA5}">
                      <a16:colId xmlns:a16="http://schemas.microsoft.com/office/drawing/2014/main" val="1730229731"/>
                    </a:ext>
                  </a:extLst>
                </a:gridCol>
                <a:gridCol w="4748460">
                  <a:extLst>
                    <a:ext uri="{9D8B030D-6E8A-4147-A177-3AD203B41FA5}">
                      <a16:colId xmlns:a16="http://schemas.microsoft.com/office/drawing/2014/main" val="558421734"/>
                    </a:ext>
                  </a:extLst>
                </a:gridCol>
              </a:tblGrid>
              <a:tr h="200025">
                <a:tc>
                  <a:txBody>
                    <a:bodyPr/>
                    <a:lstStyle/>
                    <a:p>
                      <a:pPr algn="l" fontAlgn="ctr"/>
                      <a:r>
                        <a:rPr lang="en-US" sz="1200" b="1" dirty="0">
                          <a:effectLst/>
                        </a:rPr>
                        <a:t>Name</a:t>
                      </a:r>
                    </a:p>
                  </a:txBody>
                  <a:tcPr marL="57150" marR="57150" marT="57150" marB="57150" anchor="ctr"/>
                </a:tc>
                <a:tc>
                  <a:txBody>
                    <a:bodyPr/>
                    <a:lstStyle/>
                    <a:p>
                      <a:pPr algn="l" fontAlgn="ctr"/>
                      <a:r>
                        <a:rPr lang="en-US" sz="1200" b="1">
                          <a:effectLst/>
                        </a:rPr>
                        <a:t>Data type</a:t>
                      </a:r>
                    </a:p>
                  </a:txBody>
                  <a:tcPr marL="57150" marR="57150" marT="57150" marB="57150" anchor="ctr"/>
                </a:tc>
                <a:tc>
                  <a:txBody>
                    <a:bodyPr/>
                    <a:lstStyle/>
                    <a:p>
                      <a:pPr algn="l" fontAlgn="ctr"/>
                      <a:r>
                        <a:rPr lang="en-US" sz="1200" b="1">
                          <a:effectLst/>
                        </a:rPr>
                        <a:t>Unique</a:t>
                      </a:r>
                    </a:p>
                  </a:txBody>
                  <a:tcPr marL="57150" marR="57150" marT="57150" marB="57150" anchor="ctr"/>
                </a:tc>
                <a:tc>
                  <a:txBody>
                    <a:bodyPr/>
                    <a:lstStyle/>
                    <a:p>
                      <a:pPr algn="l" fontAlgn="ctr"/>
                      <a:r>
                        <a:rPr lang="en-US" sz="1200" b="1">
                          <a:effectLst/>
                        </a:rPr>
                        <a:t>Values (sample)</a:t>
                      </a:r>
                    </a:p>
                  </a:txBody>
                  <a:tcPr marL="57150" marR="57150" marT="57150" marB="57150" anchor="ctr"/>
                </a:tc>
                <a:tc>
                  <a:txBody>
                    <a:bodyPr/>
                    <a:lstStyle/>
                    <a:p>
                      <a:pPr algn="l" fontAlgn="ctr"/>
                      <a:r>
                        <a:rPr lang="en-US" sz="1200" b="1">
                          <a:effectLst/>
                        </a:rPr>
                        <a:t>Description</a:t>
                      </a:r>
                    </a:p>
                  </a:txBody>
                  <a:tcPr marL="57150" marR="57150" marT="57150" marB="57150" anchor="ctr"/>
                </a:tc>
                <a:extLst>
                  <a:ext uri="{0D108BD9-81ED-4DB2-BD59-A6C34878D82A}">
                    <a16:rowId xmlns:a16="http://schemas.microsoft.com/office/drawing/2014/main" val="2838977881"/>
                  </a:ext>
                </a:extLst>
              </a:tr>
              <a:tr h="347236">
                <a:tc>
                  <a:txBody>
                    <a:bodyPr/>
                    <a:lstStyle/>
                    <a:p>
                      <a:pPr algn="l" fontAlgn="ctr"/>
                      <a:r>
                        <a:rPr lang="en-US" sz="1200">
                          <a:effectLst/>
                        </a:rPr>
                        <a:t>pastWeatherIndicator</a:t>
                      </a:r>
                    </a:p>
                  </a:txBody>
                  <a:tcPr marL="57150" marR="57150" marT="57150" marB="57150" anchor="ctr"/>
                </a:tc>
                <a:tc>
                  <a:txBody>
                    <a:bodyPr/>
                    <a:lstStyle/>
                    <a:p>
                      <a:pPr fontAlgn="ctr"/>
                      <a:r>
                        <a:rPr lang="en-US" sz="1200">
                          <a:effectLst/>
                        </a:rPr>
                        <a:t>int</a:t>
                      </a:r>
                    </a:p>
                  </a:txBody>
                  <a:tcPr marL="57150" marR="57150" marT="57150" marB="57150" anchor="ctr"/>
                </a:tc>
                <a:tc>
                  <a:txBody>
                    <a:bodyPr/>
                    <a:lstStyle/>
                    <a:p>
                      <a:pPr fontAlgn="ctr"/>
                      <a:r>
                        <a:rPr lang="en-US" sz="1200">
                          <a:effectLst/>
                        </a:rPr>
                        <a:t>11</a:t>
                      </a:r>
                    </a:p>
                  </a:txBody>
                  <a:tcPr marL="57150" marR="57150" marT="57150" marB="57150" anchor="ctr"/>
                </a:tc>
                <a:tc>
                  <a:txBody>
                    <a:bodyPr/>
                    <a:lstStyle/>
                    <a:p>
                      <a:pPr fontAlgn="ctr"/>
                      <a:r>
                        <a:rPr lang="en-US" sz="1200">
                          <a:effectLst/>
                        </a:rPr>
                        <a:t>2</a:t>
                      </a:r>
                      <a:br>
                        <a:rPr lang="en-US" sz="1200">
                          <a:effectLst/>
                        </a:rPr>
                      </a:br>
                      <a:r>
                        <a:rPr lang="en-US" sz="1200">
                          <a:effectLst/>
                        </a:rPr>
                        <a:t>6</a:t>
                      </a:r>
                    </a:p>
                  </a:txBody>
                  <a:tcPr marL="57150" marR="57150" marT="57150" marB="57150" anchor="ctr"/>
                </a:tc>
                <a:tc>
                  <a:txBody>
                    <a:bodyPr/>
                    <a:lstStyle/>
                    <a:p>
                      <a:pPr fontAlgn="ctr"/>
                      <a:r>
                        <a:rPr lang="en-US" sz="1200" dirty="0">
                          <a:effectLst/>
                        </a:rPr>
                        <a:t>Retrieve past weather indicator, which shows weather in the past hour</a:t>
                      </a:r>
                    </a:p>
                  </a:txBody>
                  <a:tcPr marL="57150" marR="57150" marT="57150" marB="57150" anchor="ctr"/>
                </a:tc>
                <a:extLst>
                  <a:ext uri="{0D108BD9-81ED-4DB2-BD59-A6C34878D82A}">
                    <a16:rowId xmlns:a16="http://schemas.microsoft.com/office/drawing/2014/main" val="4160178901"/>
                  </a:ext>
                </a:extLst>
              </a:tr>
              <a:tr h="347236">
                <a:tc>
                  <a:txBody>
                    <a:bodyPr/>
                    <a:lstStyle/>
                    <a:p>
                      <a:pPr algn="l" fontAlgn="ctr"/>
                      <a:r>
                        <a:rPr lang="en-US" sz="1200">
                          <a:effectLst/>
                        </a:rPr>
                        <a:t>precipDepth</a:t>
                      </a:r>
                    </a:p>
                  </a:txBody>
                  <a:tcPr marL="57150" marR="57150" marT="57150" marB="57150" anchor="ctr"/>
                </a:tc>
                <a:tc>
                  <a:txBody>
                    <a:bodyPr/>
                    <a:lstStyle/>
                    <a:p>
                      <a:pPr fontAlgn="ctr"/>
                      <a:r>
                        <a:rPr lang="en-US" sz="1200">
                          <a:effectLst/>
                        </a:rPr>
                        <a:t>double</a:t>
                      </a:r>
                    </a:p>
                  </a:txBody>
                  <a:tcPr marL="57150" marR="57150" marT="57150" marB="57150" anchor="ctr"/>
                </a:tc>
                <a:tc>
                  <a:txBody>
                    <a:bodyPr/>
                    <a:lstStyle/>
                    <a:p>
                      <a:pPr fontAlgn="ctr"/>
                      <a:r>
                        <a:rPr lang="en-US" sz="1200">
                          <a:effectLst/>
                        </a:rPr>
                        <a:t>5,628</a:t>
                      </a:r>
                    </a:p>
                  </a:txBody>
                  <a:tcPr marL="57150" marR="57150" marT="57150" marB="57150" anchor="ctr"/>
                </a:tc>
                <a:tc>
                  <a:txBody>
                    <a:bodyPr/>
                    <a:lstStyle/>
                    <a:p>
                      <a:pPr fontAlgn="ctr"/>
                      <a:r>
                        <a:rPr lang="en-US" sz="1200">
                          <a:effectLst/>
                        </a:rPr>
                        <a:t>9999.0</a:t>
                      </a:r>
                      <a:br>
                        <a:rPr lang="en-US" sz="1200">
                          <a:effectLst/>
                        </a:rPr>
                      </a:br>
                      <a:r>
                        <a:rPr lang="en-US" sz="1200">
                          <a:effectLst/>
                        </a:rPr>
                        <a:t>3.0</a:t>
                      </a:r>
                    </a:p>
                  </a:txBody>
                  <a:tcPr marL="57150" marR="57150" marT="57150" marB="57150" anchor="ctr"/>
                </a:tc>
                <a:tc>
                  <a:txBody>
                    <a:bodyPr/>
                    <a:lstStyle/>
                    <a:p>
                      <a:pPr fontAlgn="ctr"/>
                      <a:r>
                        <a:rPr lang="en-US" sz="1200">
                          <a:effectLst/>
                        </a:rPr>
                        <a:t>The depth of LIQUID-PRECIPITATION that is measured at the time of an observation. Units: millimeters. MIN: 0000; MAX: 9998; 9999 = Missing; SCALING FACTOR: 10.</a:t>
                      </a:r>
                    </a:p>
                  </a:txBody>
                  <a:tcPr marL="57150" marR="57150" marT="57150" marB="57150" anchor="ctr"/>
                </a:tc>
                <a:extLst>
                  <a:ext uri="{0D108BD9-81ED-4DB2-BD59-A6C34878D82A}">
                    <a16:rowId xmlns:a16="http://schemas.microsoft.com/office/drawing/2014/main" val="3834298648"/>
                  </a:ext>
                </a:extLst>
              </a:tr>
              <a:tr h="347236">
                <a:tc>
                  <a:txBody>
                    <a:bodyPr/>
                    <a:lstStyle/>
                    <a:p>
                      <a:pPr algn="l" fontAlgn="ctr"/>
                      <a:r>
                        <a:rPr lang="en-US" sz="1200">
                          <a:effectLst/>
                        </a:rPr>
                        <a:t>precipTime</a:t>
                      </a:r>
                    </a:p>
                  </a:txBody>
                  <a:tcPr marL="57150" marR="57150" marT="57150" marB="57150" anchor="ctr"/>
                </a:tc>
                <a:tc>
                  <a:txBody>
                    <a:bodyPr/>
                    <a:lstStyle/>
                    <a:p>
                      <a:pPr fontAlgn="ctr"/>
                      <a:r>
                        <a:rPr lang="en-US" sz="1200">
                          <a:effectLst/>
                        </a:rPr>
                        <a:t>double</a:t>
                      </a:r>
                    </a:p>
                  </a:txBody>
                  <a:tcPr marL="57150" marR="57150" marT="57150" marB="57150" anchor="ctr"/>
                </a:tc>
                <a:tc>
                  <a:txBody>
                    <a:bodyPr/>
                    <a:lstStyle/>
                    <a:p>
                      <a:pPr fontAlgn="ctr"/>
                      <a:r>
                        <a:rPr lang="en-US" sz="1200">
                          <a:effectLst/>
                        </a:rPr>
                        <a:t>44</a:t>
                      </a:r>
                    </a:p>
                  </a:txBody>
                  <a:tcPr marL="57150" marR="57150" marT="57150" marB="57150" anchor="ctr"/>
                </a:tc>
                <a:tc>
                  <a:txBody>
                    <a:bodyPr/>
                    <a:lstStyle/>
                    <a:p>
                      <a:pPr fontAlgn="ctr"/>
                      <a:r>
                        <a:rPr lang="en-US" sz="1200">
                          <a:effectLst/>
                        </a:rPr>
                        <a:t>1.0</a:t>
                      </a:r>
                      <a:br>
                        <a:rPr lang="en-US" sz="1200">
                          <a:effectLst/>
                        </a:rPr>
                      </a:br>
                      <a:r>
                        <a:rPr lang="en-US" sz="1200">
                          <a:effectLst/>
                        </a:rPr>
                        <a:t>24.0</a:t>
                      </a:r>
                    </a:p>
                  </a:txBody>
                  <a:tcPr marL="57150" marR="57150" marT="57150" marB="57150" anchor="ctr"/>
                </a:tc>
                <a:tc>
                  <a:txBody>
                    <a:bodyPr/>
                    <a:lstStyle/>
                    <a:p>
                      <a:pPr fontAlgn="ctr"/>
                      <a:r>
                        <a:rPr lang="en-US" sz="1200" dirty="0">
                          <a:effectLst/>
                        </a:rPr>
                        <a:t>The quantity of time over which the LIQUID-PRECIPITATION was measured. Units: Hours. MIN: 00; MAX: 98; 99 = Missing.</a:t>
                      </a:r>
                    </a:p>
                  </a:txBody>
                  <a:tcPr marL="57150" marR="57150" marT="57150" marB="57150" anchor="ctr"/>
                </a:tc>
                <a:extLst>
                  <a:ext uri="{0D108BD9-81ED-4DB2-BD59-A6C34878D82A}">
                    <a16:rowId xmlns:a16="http://schemas.microsoft.com/office/drawing/2014/main" val="1943039050"/>
                  </a:ext>
                </a:extLst>
              </a:tr>
              <a:tr h="347236">
                <a:tc>
                  <a:txBody>
                    <a:bodyPr/>
                    <a:lstStyle/>
                    <a:p>
                      <a:pPr algn="l" fontAlgn="ctr"/>
                      <a:r>
                        <a:rPr lang="en-US" sz="1200" dirty="0" err="1">
                          <a:effectLst/>
                        </a:rPr>
                        <a:t>presentWeatherIndicator</a:t>
                      </a:r>
                      <a:endParaRPr lang="en-US" sz="1200" dirty="0">
                        <a:effectLst/>
                      </a:endParaRPr>
                    </a:p>
                  </a:txBody>
                  <a:tcPr marL="57150" marR="57150" marT="57150" marB="57150" anchor="ctr"/>
                </a:tc>
                <a:tc>
                  <a:txBody>
                    <a:bodyPr/>
                    <a:lstStyle/>
                    <a:p>
                      <a:pPr fontAlgn="ctr"/>
                      <a:r>
                        <a:rPr lang="en-US" sz="1200">
                          <a:effectLst/>
                        </a:rPr>
                        <a:t>int</a:t>
                      </a:r>
                    </a:p>
                  </a:txBody>
                  <a:tcPr marL="57150" marR="57150" marT="57150" marB="57150" anchor="ctr"/>
                </a:tc>
                <a:tc>
                  <a:txBody>
                    <a:bodyPr/>
                    <a:lstStyle/>
                    <a:p>
                      <a:pPr fontAlgn="ctr"/>
                      <a:r>
                        <a:rPr lang="en-US" sz="1200">
                          <a:effectLst/>
                        </a:rPr>
                        <a:t>101</a:t>
                      </a:r>
                    </a:p>
                  </a:txBody>
                  <a:tcPr marL="57150" marR="57150" marT="57150" marB="57150" anchor="ctr"/>
                </a:tc>
                <a:tc>
                  <a:txBody>
                    <a:bodyPr/>
                    <a:lstStyle/>
                    <a:p>
                      <a:pPr fontAlgn="ctr"/>
                      <a:r>
                        <a:rPr lang="en-US" sz="1200">
                          <a:effectLst/>
                        </a:rPr>
                        <a:t>10</a:t>
                      </a:r>
                      <a:br>
                        <a:rPr lang="en-US" sz="1200">
                          <a:effectLst/>
                        </a:rPr>
                      </a:br>
                      <a:r>
                        <a:rPr lang="en-US" sz="1200">
                          <a:effectLst/>
                        </a:rPr>
                        <a:t>5</a:t>
                      </a:r>
                    </a:p>
                  </a:txBody>
                  <a:tcPr marL="57150" marR="57150" marT="57150" marB="57150" anchor="ctr"/>
                </a:tc>
                <a:tc>
                  <a:txBody>
                    <a:bodyPr/>
                    <a:lstStyle/>
                    <a:p>
                      <a:pPr fontAlgn="ctr"/>
                      <a:r>
                        <a:rPr lang="en-US" sz="1200" dirty="0">
                          <a:effectLst/>
                        </a:rPr>
                        <a:t>Retrieve present weather indicator, which shows weather in the present hour</a:t>
                      </a:r>
                    </a:p>
                  </a:txBody>
                  <a:tcPr marL="57150" marR="57150" marT="57150" marB="57150" anchor="ctr"/>
                </a:tc>
                <a:extLst>
                  <a:ext uri="{0D108BD9-81ED-4DB2-BD59-A6C34878D82A}">
                    <a16:rowId xmlns:a16="http://schemas.microsoft.com/office/drawing/2014/main" val="184927759"/>
                  </a:ext>
                </a:extLst>
              </a:tr>
              <a:tr h="347236">
                <a:tc>
                  <a:txBody>
                    <a:bodyPr/>
                    <a:lstStyle/>
                    <a:p>
                      <a:pPr algn="l" fontAlgn="ctr"/>
                      <a:r>
                        <a:rPr lang="en-US" sz="1200">
                          <a:effectLst/>
                        </a:rPr>
                        <a:t>seaLvlPressure</a:t>
                      </a:r>
                    </a:p>
                  </a:txBody>
                  <a:tcPr marL="57150" marR="57150" marT="57150" marB="57150" anchor="ctr"/>
                </a:tc>
                <a:tc>
                  <a:txBody>
                    <a:bodyPr/>
                    <a:lstStyle/>
                    <a:p>
                      <a:pPr fontAlgn="ctr"/>
                      <a:r>
                        <a:rPr lang="en-US" sz="1200">
                          <a:effectLst/>
                        </a:rPr>
                        <a:t>double</a:t>
                      </a:r>
                    </a:p>
                  </a:txBody>
                  <a:tcPr marL="57150" marR="57150" marT="57150" marB="57150" anchor="ctr"/>
                </a:tc>
                <a:tc>
                  <a:txBody>
                    <a:bodyPr/>
                    <a:lstStyle/>
                    <a:p>
                      <a:pPr fontAlgn="ctr"/>
                      <a:r>
                        <a:rPr lang="en-US" sz="1200">
                          <a:effectLst/>
                        </a:rPr>
                        <a:t>2,214</a:t>
                      </a:r>
                    </a:p>
                  </a:txBody>
                  <a:tcPr marL="57150" marR="57150" marT="57150" marB="57150" anchor="ctr"/>
                </a:tc>
                <a:tc>
                  <a:txBody>
                    <a:bodyPr/>
                    <a:lstStyle/>
                    <a:p>
                      <a:pPr fontAlgn="ctr"/>
                      <a:r>
                        <a:rPr lang="en-US" sz="1200">
                          <a:effectLst/>
                        </a:rPr>
                        <a:t>1015.0</a:t>
                      </a:r>
                      <a:br>
                        <a:rPr lang="en-US" sz="1200">
                          <a:effectLst/>
                        </a:rPr>
                      </a:br>
                      <a:r>
                        <a:rPr lang="en-US" sz="1200">
                          <a:effectLst/>
                        </a:rPr>
                        <a:t>1014.2</a:t>
                      </a:r>
                    </a:p>
                  </a:txBody>
                  <a:tcPr marL="57150" marR="57150" marT="57150" marB="57150" anchor="ctr"/>
                </a:tc>
                <a:tc>
                  <a:txBody>
                    <a:bodyPr/>
                    <a:lstStyle/>
                    <a:p>
                      <a:pPr fontAlgn="ctr"/>
                      <a:r>
                        <a:rPr lang="en-US" sz="1200">
                          <a:effectLst/>
                        </a:rPr>
                        <a:t>The air pressure relative to Mean Sea Level (MSL).</a:t>
                      </a:r>
                    </a:p>
                    <a:p>
                      <a:pPr fontAlgn="ctr"/>
                      <a:r>
                        <a:rPr lang="en-US" sz="1200">
                          <a:effectLst/>
                        </a:rPr>
                        <a:t>MIN: 08600 MAX: 10900 UNITS: Hectopascals</a:t>
                      </a:r>
                    </a:p>
                  </a:txBody>
                  <a:tcPr marL="57150" marR="57150" marT="57150" marB="57150" anchor="ctr"/>
                </a:tc>
                <a:extLst>
                  <a:ext uri="{0D108BD9-81ED-4DB2-BD59-A6C34878D82A}">
                    <a16:rowId xmlns:a16="http://schemas.microsoft.com/office/drawing/2014/main" val="223529894"/>
                  </a:ext>
                </a:extLst>
              </a:tr>
              <a:tr h="347236">
                <a:tc>
                  <a:txBody>
                    <a:bodyPr/>
                    <a:lstStyle/>
                    <a:p>
                      <a:pPr algn="l" fontAlgn="ctr"/>
                      <a:r>
                        <a:rPr lang="en-US" sz="1200">
                          <a:effectLst/>
                        </a:rPr>
                        <a:t>snowDepth</a:t>
                      </a:r>
                    </a:p>
                  </a:txBody>
                  <a:tcPr marL="57150" marR="57150" marT="57150" marB="57150" anchor="ctr"/>
                </a:tc>
                <a:tc>
                  <a:txBody>
                    <a:bodyPr/>
                    <a:lstStyle/>
                    <a:p>
                      <a:pPr fontAlgn="ctr"/>
                      <a:r>
                        <a:rPr lang="en-US" sz="1200">
                          <a:effectLst/>
                        </a:rPr>
                        <a:t>double</a:t>
                      </a:r>
                    </a:p>
                  </a:txBody>
                  <a:tcPr marL="57150" marR="57150" marT="57150" marB="57150" anchor="ctr"/>
                </a:tc>
                <a:tc>
                  <a:txBody>
                    <a:bodyPr/>
                    <a:lstStyle/>
                    <a:p>
                      <a:pPr fontAlgn="ctr"/>
                      <a:r>
                        <a:rPr lang="en-US" sz="1200">
                          <a:effectLst/>
                        </a:rPr>
                        <a:t>652</a:t>
                      </a:r>
                    </a:p>
                  </a:txBody>
                  <a:tcPr marL="57150" marR="57150" marT="57150" marB="57150" anchor="ctr"/>
                </a:tc>
                <a:tc>
                  <a:txBody>
                    <a:bodyPr/>
                    <a:lstStyle/>
                    <a:p>
                      <a:pPr fontAlgn="ctr"/>
                      <a:r>
                        <a:rPr lang="en-US" sz="1200">
                          <a:effectLst/>
                        </a:rPr>
                        <a:t>1.0</a:t>
                      </a:r>
                      <a:br>
                        <a:rPr lang="en-US" sz="1200">
                          <a:effectLst/>
                        </a:rPr>
                      </a:br>
                      <a:r>
                        <a:rPr lang="en-US" sz="1200">
                          <a:effectLst/>
                        </a:rPr>
                        <a:t>3.0</a:t>
                      </a:r>
                    </a:p>
                  </a:txBody>
                  <a:tcPr marL="57150" marR="57150" marT="57150" marB="57150" anchor="ctr"/>
                </a:tc>
                <a:tc>
                  <a:txBody>
                    <a:bodyPr/>
                    <a:lstStyle/>
                    <a:p>
                      <a:pPr fontAlgn="ctr"/>
                      <a:r>
                        <a:rPr lang="en-US" sz="1200">
                          <a:effectLst/>
                        </a:rPr>
                        <a:t>The depth of snow and ice on the ground. MIN: 0000 MAX: 1200 UNITS: centimeters</a:t>
                      </a:r>
                    </a:p>
                  </a:txBody>
                  <a:tcPr marL="57150" marR="57150" marT="57150" marB="57150" anchor="ctr"/>
                </a:tc>
                <a:extLst>
                  <a:ext uri="{0D108BD9-81ED-4DB2-BD59-A6C34878D82A}">
                    <a16:rowId xmlns:a16="http://schemas.microsoft.com/office/drawing/2014/main" val="3834548861"/>
                  </a:ext>
                </a:extLst>
              </a:tr>
              <a:tr h="347236">
                <a:tc>
                  <a:txBody>
                    <a:bodyPr/>
                    <a:lstStyle/>
                    <a:p>
                      <a:pPr algn="l" fontAlgn="ctr"/>
                      <a:r>
                        <a:rPr lang="en-US" sz="1200">
                          <a:effectLst/>
                        </a:rPr>
                        <a:t>stationName</a:t>
                      </a:r>
                    </a:p>
                  </a:txBody>
                  <a:tcPr marL="57150" marR="57150" marT="57150" marB="57150" anchor="ctr"/>
                </a:tc>
                <a:tc>
                  <a:txBody>
                    <a:bodyPr/>
                    <a:lstStyle/>
                    <a:p>
                      <a:pPr fontAlgn="ctr"/>
                      <a:r>
                        <a:rPr lang="en-US" sz="1200">
                          <a:effectLst/>
                        </a:rPr>
                        <a:t>string</a:t>
                      </a:r>
                    </a:p>
                  </a:txBody>
                  <a:tcPr marL="57150" marR="57150" marT="57150" marB="57150" anchor="ctr"/>
                </a:tc>
                <a:tc>
                  <a:txBody>
                    <a:bodyPr/>
                    <a:lstStyle/>
                    <a:p>
                      <a:pPr fontAlgn="ctr"/>
                      <a:r>
                        <a:rPr lang="en-US" sz="1200">
                          <a:effectLst/>
                        </a:rPr>
                        <a:t>16,567</a:t>
                      </a:r>
                    </a:p>
                  </a:txBody>
                  <a:tcPr marL="57150" marR="57150" marT="57150" marB="57150" anchor="ctr"/>
                </a:tc>
                <a:tc>
                  <a:txBody>
                    <a:bodyPr/>
                    <a:lstStyle/>
                    <a:p>
                      <a:pPr fontAlgn="ctr"/>
                      <a:r>
                        <a:rPr lang="fr-FR" sz="1200">
                          <a:effectLst/>
                        </a:rPr>
                        <a:t>BATESVILLE 8 WNW</a:t>
                      </a:r>
                      <a:br>
                        <a:rPr lang="fr-FR" sz="1200">
                          <a:effectLst/>
                        </a:rPr>
                      </a:br>
                      <a:r>
                        <a:rPr lang="fr-FR" sz="1200">
                          <a:effectLst/>
                        </a:rPr>
                        <a:t>LA JUNTA 17 WSW</a:t>
                      </a:r>
                    </a:p>
                  </a:txBody>
                  <a:tcPr marL="57150" marR="57150" marT="57150" marB="57150" anchor="ctr"/>
                </a:tc>
                <a:tc>
                  <a:txBody>
                    <a:bodyPr/>
                    <a:lstStyle/>
                    <a:p>
                      <a:pPr fontAlgn="ctr"/>
                      <a:r>
                        <a:rPr lang="en-US" sz="1200">
                          <a:effectLst/>
                        </a:rPr>
                        <a:t>Name of the weather station.</a:t>
                      </a:r>
                    </a:p>
                  </a:txBody>
                  <a:tcPr marL="57150" marR="57150" marT="57150" marB="57150" anchor="ctr"/>
                </a:tc>
                <a:extLst>
                  <a:ext uri="{0D108BD9-81ED-4DB2-BD59-A6C34878D82A}">
                    <a16:rowId xmlns:a16="http://schemas.microsoft.com/office/drawing/2014/main" val="403417688"/>
                  </a:ext>
                </a:extLst>
              </a:tr>
              <a:tr h="347236">
                <a:tc>
                  <a:txBody>
                    <a:bodyPr/>
                    <a:lstStyle/>
                    <a:p>
                      <a:pPr algn="l" fontAlgn="ctr"/>
                      <a:r>
                        <a:rPr lang="en-US" sz="1200">
                          <a:effectLst/>
                        </a:rPr>
                        <a:t>temperature</a:t>
                      </a:r>
                    </a:p>
                  </a:txBody>
                  <a:tcPr marL="57150" marR="57150" marT="57150" marB="57150" anchor="ctr"/>
                </a:tc>
                <a:tc>
                  <a:txBody>
                    <a:bodyPr/>
                    <a:lstStyle/>
                    <a:p>
                      <a:pPr fontAlgn="ctr"/>
                      <a:r>
                        <a:rPr lang="en-US" sz="1200">
                          <a:effectLst/>
                        </a:rPr>
                        <a:t>double</a:t>
                      </a:r>
                    </a:p>
                  </a:txBody>
                  <a:tcPr marL="57150" marR="57150" marT="57150" marB="57150" anchor="ctr"/>
                </a:tc>
                <a:tc>
                  <a:txBody>
                    <a:bodyPr/>
                    <a:lstStyle/>
                    <a:p>
                      <a:pPr fontAlgn="ctr"/>
                      <a:r>
                        <a:rPr lang="en-US" sz="1200">
                          <a:effectLst/>
                        </a:rPr>
                        <a:t>1,466</a:t>
                      </a:r>
                    </a:p>
                  </a:txBody>
                  <a:tcPr marL="57150" marR="57150" marT="57150" marB="57150" anchor="ctr"/>
                </a:tc>
                <a:tc>
                  <a:txBody>
                    <a:bodyPr/>
                    <a:lstStyle/>
                    <a:p>
                      <a:pPr fontAlgn="ctr"/>
                      <a:r>
                        <a:rPr lang="en-US" sz="1200">
                          <a:effectLst/>
                        </a:rPr>
                        <a:t>15.0</a:t>
                      </a:r>
                      <a:br>
                        <a:rPr lang="en-US" sz="1200">
                          <a:effectLst/>
                        </a:rPr>
                      </a:br>
                      <a:r>
                        <a:rPr lang="en-US" sz="1200">
                          <a:effectLst/>
                        </a:rPr>
                        <a:t>13.0</a:t>
                      </a:r>
                    </a:p>
                  </a:txBody>
                  <a:tcPr marL="57150" marR="57150" marT="57150" marB="57150" anchor="ctr"/>
                </a:tc>
                <a:tc>
                  <a:txBody>
                    <a:bodyPr/>
                    <a:lstStyle/>
                    <a:p>
                      <a:pPr fontAlgn="ctr"/>
                      <a:r>
                        <a:rPr lang="en-US" sz="1200" dirty="0">
                          <a:effectLst/>
                        </a:rPr>
                        <a:t>The temperature of the air. MIN: -0932 MAX: +0618 UNITS: Degrees Celsius</a:t>
                      </a:r>
                    </a:p>
                  </a:txBody>
                  <a:tcPr marL="57150" marR="57150" marT="57150" marB="57150" anchor="ctr"/>
                </a:tc>
                <a:extLst>
                  <a:ext uri="{0D108BD9-81ED-4DB2-BD59-A6C34878D82A}">
                    <a16:rowId xmlns:a16="http://schemas.microsoft.com/office/drawing/2014/main" val="1782732331"/>
                  </a:ext>
                </a:extLst>
              </a:tr>
            </a:tbl>
          </a:graphicData>
        </a:graphic>
      </p:graphicFrame>
    </p:spTree>
    <p:extLst>
      <p:ext uri="{BB962C8B-B14F-4D97-AF65-F5344CB8AC3E}">
        <p14:creationId xmlns:p14="http://schemas.microsoft.com/office/powerpoint/2010/main" val="895245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68">
            <a:extLst>
              <a:ext uri="{FF2B5EF4-FFF2-40B4-BE49-F238E27FC236}">
                <a16:creationId xmlns:a16="http://schemas.microsoft.com/office/drawing/2014/main" id="{5ACC6BB2-28F8-4405-829D-0562733BE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Freeform: Shape 70">
            <a:extLst>
              <a:ext uri="{FF2B5EF4-FFF2-40B4-BE49-F238E27FC236}">
                <a16:creationId xmlns:a16="http://schemas.microsoft.com/office/drawing/2014/main" id="{5C2E53F0-AD54-4A55-99A0-EC896CE3C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Freeform: Shape 72">
            <a:extLst>
              <a:ext uri="{FF2B5EF4-FFF2-40B4-BE49-F238E27FC236}">
                <a16:creationId xmlns:a16="http://schemas.microsoft.com/office/drawing/2014/main" id="{D15F19F8-85EE-477A-ACBA-4B6D0697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12D5C0-461B-4FA6-BDEF-483C356CB3E9}"/>
              </a:ext>
            </a:extLst>
          </p:cNvPr>
          <p:cNvSpPr>
            <a:spLocks noGrp="1"/>
          </p:cNvSpPr>
          <p:nvPr>
            <p:ph type="title"/>
          </p:nvPr>
        </p:nvSpPr>
        <p:spPr>
          <a:xfrm>
            <a:off x="838200" y="253397"/>
            <a:ext cx="10515600" cy="1273233"/>
          </a:xfrm>
        </p:spPr>
        <p:txBody>
          <a:bodyPr>
            <a:normAutofit/>
          </a:bodyPr>
          <a:lstStyle/>
          <a:p>
            <a:r>
              <a:rPr lang="en-US" sz="2800" b="0" i="0" dirty="0">
                <a:effectLst/>
              </a:rPr>
              <a:t>Worldwide hourly weather history data contd..</a:t>
            </a:r>
            <a:endParaRPr lang="en-US" sz="2800" dirty="0"/>
          </a:p>
        </p:txBody>
      </p:sp>
      <p:sp>
        <p:nvSpPr>
          <p:cNvPr id="80" name="Rectangle 7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97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4">
            <a:extLst>
              <a:ext uri="{FF2B5EF4-FFF2-40B4-BE49-F238E27FC236}">
                <a16:creationId xmlns:a16="http://schemas.microsoft.com/office/drawing/2014/main" id="{6F1B2C03-EE87-4793-9A05-F59CC0534E54}"/>
              </a:ext>
            </a:extLst>
          </p:cNvPr>
          <p:cNvGraphicFramePr>
            <a:graphicFrameLocks noGrp="1"/>
          </p:cNvGraphicFramePr>
          <p:nvPr>
            <p:ph idx="1"/>
            <p:extLst>
              <p:ext uri="{D42A27DB-BD31-4B8C-83A1-F6EECF244321}">
                <p14:modId xmlns:p14="http://schemas.microsoft.com/office/powerpoint/2010/main" val="825446553"/>
              </p:ext>
            </p:extLst>
          </p:nvPr>
        </p:nvGraphicFramePr>
        <p:xfrm>
          <a:off x="838200" y="2098850"/>
          <a:ext cx="10411706" cy="4054892"/>
        </p:xfrm>
        <a:graphic>
          <a:graphicData uri="http://schemas.openxmlformats.org/drawingml/2006/table">
            <a:tbl>
              <a:tblPr firstRow="1" bandRow="1">
                <a:tableStyleId>{5C22544A-7EE6-4342-B048-85BDC9FD1C3A}</a:tableStyleId>
              </a:tblPr>
              <a:tblGrid>
                <a:gridCol w="1884998">
                  <a:extLst>
                    <a:ext uri="{9D8B030D-6E8A-4147-A177-3AD203B41FA5}">
                      <a16:colId xmlns:a16="http://schemas.microsoft.com/office/drawing/2014/main" val="1277749800"/>
                    </a:ext>
                  </a:extLst>
                </a:gridCol>
                <a:gridCol w="1065890">
                  <a:extLst>
                    <a:ext uri="{9D8B030D-6E8A-4147-A177-3AD203B41FA5}">
                      <a16:colId xmlns:a16="http://schemas.microsoft.com/office/drawing/2014/main" val="123883704"/>
                    </a:ext>
                  </a:extLst>
                </a:gridCol>
                <a:gridCol w="1093181">
                  <a:extLst>
                    <a:ext uri="{9D8B030D-6E8A-4147-A177-3AD203B41FA5}">
                      <a16:colId xmlns:a16="http://schemas.microsoft.com/office/drawing/2014/main" val="516960157"/>
                    </a:ext>
                  </a:extLst>
                </a:gridCol>
                <a:gridCol w="1619177">
                  <a:extLst>
                    <a:ext uri="{9D8B030D-6E8A-4147-A177-3AD203B41FA5}">
                      <a16:colId xmlns:a16="http://schemas.microsoft.com/office/drawing/2014/main" val="1730229731"/>
                    </a:ext>
                  </a:extLst>
                </a:gridCol>
                <a:gridCol w="4748460">
                  <a:extLst>
                    <a:ext uri="{9D8B030D-6E8A-4147-A177-3AD203B41FA5}">
                      <a16:colId xmlns:a16="http://schemas.microsoft.com/office/drawing/2014/main" val="558421734"/>
                    </a:ext>
                  </a:extLst>
                </a:gridCol>
              </a:tblGrid>
              <a:tr h="200025">
                <a:tc>
                  <a:txBody>
                    <a:bodyPr/>
                    <a:lstStyle/>
                    <a:p>
                      <a:pPr algn="l" fontAlgn="ctr"/>
                      <a:r>
                        <a:rPr lang="en-US" sz="1200" b="1" dirty="0">
                          <a:effectLst/>
                        </a:rPr>
                        <a:t>Name</a:t>
                      </a:r>
                    </a:p>
                  </a:txBody>
                  <a:tcPr marL="57150" marR="57150" marT="57150" marB="57150" anchor="ctr"/>
                </a:tc>
                <a:tc>
                  <a:txBody>
                    <a:bodyPr/>
                    <a:lstStyle/>
                    <a:p>
                      <a:pPr algn="l" fontAlgn="ctr"/>
                      <a:r>
                        <a:rPr lang="en-US" sz="1200" b="1">
                          <a:effectLst/>
                        </a:rPr>
                        <a:t>Data type</a:t>
                      </a:r>
                    </a:p>
                  </a:txBody>
                  <a:tcPr marL="57150" marR="57150" marT="57150" marB="57150" anchor="ctr"/>
                </a:tc>
                <a:tc>
                  <a:txBody>
                    <a:bodyPr/>
                    <a:lstStyle/>
                    <a:p>
                      <a:pPr algn="l" fontAlgn="ctr"/>
                      <a:r>
                        <a:rPr lang="en-US" sz="1200" b="1">
                          <a:effectLst/>
                        </a:rPr>
                        <a:t>Unique</a:t>
                      </a:r>
                    </a:p>
                  </a:txBody>
                  <a:tcPr marL="57150" marR="57150" marT="57150" marB="57150" anchor="ctr"/>
                </a:tc>
                <a:tc>
                  <a:txBody>
                    <a:bodyPr/>
                    <a:lstStyle/>
                    <a:p>
                      <a:pPr algn="l" fontAlgn="ctr"/>
                      <a:r>
                        <a:rPr lang="en-US" sz="1200" b="1">
                          <a:effectLst/>
                        </a:rPr>
                        <a:t>Values (sample)</a:t>
                      </a:r>
                    </a:p>
                  </a:txBody>
                  <a:tcPr marL="57150" marR="57150" marT="57150" marB="57150" anchor="ctr"/>
                </a:tc>
                <a:tc>
                  <a:txBody>
                    <a:bodyPr/>
                    <a:lstStyle/>
                    <a:p>
                      <a:pPr algn="l" fontAlgn="ctr"/>
                      <a:r>
                        <a:rPr lang="en-US" sz="1200" b="1">
                          <a:effectLst/>
                        </a:rPr>
                        <a:t>Description</a:t>
                      </a:r>
                    </a:p>
                  </a:txBody>
                  <a:tcPr marL="57150" marR="57150" marT="57150" marB="57150" anchor="ctr"/>
                </a:tc>
                <a:extLst>
                  <a:ext uri="{0D108BD9-81ED-4DB2-BD59-A6C34878D82A}">
                    <a16:rowId xmlns:a16="http://schemas.microsoft.com/office/drawing/2014/main" val="2838977881"/>
                  </a:ext>
                </a:extLst>
              </a:tr>
              <a:tr h="347236">
                <a:tc>
                  <a:txBody>
                    <a:bodyPr/>
                    <a:lstStyle/>
                    <a:p>
                      <a:pPr algn="l" fontAlgn="ctr"/>
                      <a:r>
                        <a:rPr lang="en-US" sz="1200">
                          <a:effectLst/>
                        </a:rPr>
                        <a:t>usaf</a:t>
                      </a:r>
                    </a:p>
                  </a:txBody>
                  <a:tcPr marL="57150" marR="57150" marT="57150" marB="57150" anchor="ctr"/>
                </a:tc>
                <a:tc>
                  <a:txBody>
                    <a:bodyPr/>
                    <a:lstStyle/>
                    <a:p>
                      <a:pPr fontAlgn="ctr"/>
                      <a:r>
                        <a:rPr lang="en-US" sz="1200">
                          <a:effectLst/>
                        </a:rPr>
                        <a:t>string</a:t>
                      </a:r>
                    </a:p>
                  </a:txBody>
                  <a:tcPr marL="57150" marR="57150" marT="57150" marB="57150" anchor="ctr"/>
                </a:tc>
                <a:tc>
                  <a:txBody>
                    <a:bodyPr/>
                    <a:lstStyle/>
                    <a:p>
                      <a:pPr fontAlgn="ctr"/>
                      <a:r>
                        <a:rPr lang="en-US" sz="1200">
                          <a:effectLst/>
                        </a:rPr>
                        <a:t>16,612</a:t>
                      </a:r>
                    </a:p>
                  </a:txBody>
                  <a:tcPr marL="57150" marR="57150" marT="57150" marB="57150" anchor="ctr"/>
                </a:tc>
                <a:tc>
                  <a:txBody>
                    <a:bodyPr/>
                    <a:lstStyle/>
                    <a:p>
                      <a:pPr fontAlgn="ctr"/>
                      <a:r>
                        <a:rPr lang="en-US" sz="1200">
                          <a:effectLst/>
                        </a:rPr>
                        <a:t>999999</a:t>
                      </a:r>
                      <a:br>
                        <a:rPr lang="en-US" sz="1200">
                          <a:effectLst/>
                        </a:rPr>
                      </a:br>
                      <a:r>
                        <a:rPr lang="en-US" sz="1200">
                          <a:effectLst/>
                        </a:rPr>
                        <a:t>062350</a:t>
                      </a:r>
                    </a:p>
                  </a:txBody>
                  <a:tcPr marL="57150" marR="57150" marT="57150" marB="57150" anchor="ctr"/>
                </a:tc>
                <a:tc>
                  <a:txBody>
                    <a:bodyPr/>
                    <a:lstStyle/>
                    <a:p>
                      <a:pPr fontAlgn="ctr"/>
                      <a:r>
                        <a:rPr lang="en-US" sz="1200">
                          <a:effectLst/>
                        </a:rPr>
                        <a:t>AIR FORCE CATALOG station number.</a:t>
                      </a:r>
                    </a:p>
                  </a:txBody>
                  <a:tcPr marL="57150" marR="57150" marT="57150" marB="57150" anchor="ctr"/>
                </a:tc>
                <a:extLst>
                  <a:ext uri="{0D108BD9-81ED-4DB2-BD59-A6C34878D82A}">
                    <a16:rowId xmlns:a16="http://schemas.microsoft.com/office/drawing/2014/main" val="4160178901"/>
                  </a:ext>
                </a:extLst>
              </a:tr>
              <a:tr h="347236">
                <a:tc>
                  <a:txBody>
                    <a:bodyPr/>
                    <a:lstStyle/>
                    <a:p>
                      <a:pPr algn="l" fontAlgn="ctr"/>
                      <a:r>
                        <a:rPr lang="en-US" sz="1200">
                          <a:effectLst/>
                        </a:rPr>
                        <a:t>version</a:t>
                      </a:r>
                    </a:p>
                  </a:txBody>
                  <a:tcPr marL="57150" marR="57150" marT="57150" marB="57150" anchor="ctr"/>
                </a:tc>
                <a:tc>
                  <a:txBody>
                    <a:bodyPr/>
                    <a:lstStyle/>
                    <a:p>
                      <a:pPr fontAlgn="ctr"/>
                      <a:r>
                        <a:rPr lang="en-US" sz="1200">
                          <a:effectLst/>
                        </a:rPr>
                        <a:t>double</a:t>
                      </a:r>
                    </a:p>
                  </a:txBody>
                  <a:tcPr marL="57150" marR="57150" marT="57150" marB="57150" anchor="ctr"/>
                </a:tc>
                <a:tc>
                  <a:txBody>
                    <a:bodyPr/>
                    <a:lstStyle/>
                    <a:p>
                      <a:pPr fontAlgn="ctr"/>
                      <a:r>
                        <a:rPr lang="en-US" sz="1200">
                          <a:effectLst/>
                        </a:rPr>
                        <a:t>1</a:t>
                      </a:r>
                    </a:p>
                  </a:txBody>
                  <a:tcPr marL="57150" marR="57150" marT="57150" marB="57150" anchor="ctr"/>
                </a:tc>
                <a:tc>
                  <a:txBody>
                    <a:bodyPr/>
                    <a:lstStyle/>
                    <a:p>
                      <a:pPr fontAlgn="ctr"/>
                      <a:r>
                        <a:rPr lang="en-US" sz="1200">
                          <a:effectLst/>
                        </a:rPr>
                        <a:t>1.0</a:t>
                      </a:r>
                    </a:p>
                  </a:txBody>
                  <a:tcPr marL="57150" marR="57150" marT="57150" marB="57150" anchor="ctr"/>
                </a:tc>
                <a:tc>
                  <a:txBody>
                    <a:bodyPr/>
                    <a:lstStyle/>
                    <a:p>
                      <a:pPr fontAlgn="ctr"/>
                      <a:endParaRPr lang="en-US" sz="1200">
                        <a:effectLst/>
                      </a:endParaRPr>
                    </a:p>
                  </a:txBody>
                  <a:tcPr marL="57150" marR="57150" marT="57150" marB="57150" anchor="ctr"/>
                </a:tc>
                <a:extLst>
                  <a:ext uri="{0D108BD9-81ED-4DB2-BD59-A6C34878D82A}">
                    <a16:rowId xmlns:a16="http://schemas.microsoft.com/office/drawing/2014/main" val="3834298648"/>
                  </a:ext>
                </a:extLst>
              </a:tr>
              <a:tr h="347236">
                <a:tc>
                  <a:txBody>
                    <a:bodyPr/>
                    <a:lstStyle/>
                    <a:p>
                      <a:pPr algn="l" fontAlgn="ctr"/>
                      <a:r>
                        <a:rPr lang="en-US" sz="1200">
                          <a:effectLst/>
                        </a:rPr>
                        <a:t>wban</a:t>
                      </a:r>
                    </a:p>
                  </a:txBody>
                  <a:tcPr marL="57150" marR="57150" marT="57150" marB="57150" anchor="ctr"/>
                </a:tc>
                <a:tc>
                  <a:txBody>
                    <a:bodyPr/>
                    <a:lstStyle/>
                    <a:p>
                      <a:pPr fontAlgn="ctr"/>
                      <a:r>
                        <a:rPr lang="en-US" sz="1200">
                          <a:effectLst/>
                        </a:rPr>
                        <a:t>string</a:t>
                      </a:r>
                    </a:p>
                  </a:txBody>
                  <a:tcPr marL="57150" marR="57150" marT="57150" marB="57150" anchor="ctr"/>
                </a:tc>
                <a:tc>
                  <a:txBody>
                    <a:bodyPr/>
                    <a:lstStyle/>
                    <a:p>
                      <a:pPr fontAlgn="ctr"/>
                      <a:r>
                        <a:rPr lang="en-US" sz="1200">
                          <a:effectLst/>
                        </a:rPr>
                        <a:t>2,552</a:t>
                      </a:r>
                    </a:p>
                  </a:txBody>
                  <a:tcPr marL="57150" marR="57150" marT="57150" marB="57150" anchor="ctr"/>
                </a:tc>
                <a:tc>
                  <a:txBody>
                    <a:bodyPr/>
                    <a:lstStyle/>
                    <a:p>
                      <a:pPr fontAlgn="ctr"/>
                      <a:r>
                        <a:rPr lang="en-US" sz="1200">
                          <a:effectLst/>
                        </a:rPr>
                        <a:t>99999</a:t>
                      </a:r>
                      <a:br>
                        <a:rPr lang="en-US" sz="1200">
                          <a:effectLst/>
                        </a:rPr>
                      </a:br>
                      <a:r>
                        <a:rPr lang="en-US" sz="1200">
                          <a:effectLst/>
                        </a:rPr>
                        <a:t>23904</a:t>
                      </a:r>
                    </a:p>
                  </a:txBody>
                  <a:tcPr marL="57150" marR="57150" marT="57150" marB="57150" anchor="ctr"/>
                </a:tc>
                <a:tc>
                  <a:txBody>
                    <a:bodyPr/>
                    <a:lstStyle/>
                    <a:p>
                      <a:pPr fontAlgn="ctr"/>
                      <a:r>
                        <a:rPr lang="en-US" sz="1200">
                          <a:effectLst/>
                        </a:rPr>
                        <a:t>NCDC WBAN number.</a:t>
                      </a:r>
                    </a:p>
                  </a:txBody>
                  <a:tcPr marL="57150" marR="57150" marT="57150" marB="57150" anchor="ctr"/>
                </a:tc>
                <a:extLst>
                  <a:ext uri="{0D108BD9-81ED-4DB2-BD59-A6C34878D82A}">
                    <a16:rowId xmlns:a16="http://schemas.microsoft.com/office/drawing/2014/main" val="1943039050"/>
                  </a:ext>
                </a:extLst>
              </a:tr>
              <a:tr h="347236">
                <a:tc>
                  <a:txBody>
                    <a:bodyPr/>
                    <a:lstStyle/>
                    <a:p>
                      <a:pPr algn="l" fontAlgn="ctr"/>
                      <a:r>
                        <a:rPr lang="en-US" sz="1200">
                          <a:effectLst/>
                        </a:rPr>
                        <a:t>windAngle</a:t>
                      </a:r>
                    </a:p>
                  </a:txBody>
                  <a:tcPr marL="57150" marR="57150" marT="57150" marB="57150" anchor="ctr"/>
                </a:tc>
                <a:tc>
                  <a:txBody>
                    <a:bodyPr/>
                    <a:lstStyle/>
                    <a:p>
                      <a:pPr fontAlgn="ctr"/>
                      <a:r>
                        <a:rPr lang="en-US" sz="1200">
                          <a:effectLst/>
                        </a:rPr>
                        <a:t>int</a:t>
                      </a:r>
                    </a:p>
                  </a:txBody>
                  <a:tcPr marL="57150" marR="57150" marT="57150" marB="57150" anchor="ctr"/>
                </a:tc>
                <a:tc>
                  <a:txBody>
                    <a:bodyPr/>
                    <a:lstStyle/>
                    <a:p>
                      <a:pPr fontAlgn="ctr"/>
                      <a:r>
                        <a:rPr lang="en-US" sz="1200">
                          <a:effectLst/>
                        </a:rPr>
                        <a:t>362</a:t>
                      </a:r>
                    </a:p>
                  </a:txBody>
                  <a:tcPr marL="57150" marR="57150" marT="57150" marB="57150" anchor="ctr"/>
                </a:tc>
                <a:tc>
                  <a:txBody>
                    <a:bodyPr/>
                    <a:lstStyle/>
                    <a:p>
                      <a:pPr fontAlgn="ctr"/>
                      <a:r>
                        <a:rPr lang="en-US" sz="1200">
                          <a:effectLst/>
                        </a:rPr>
                        <a:t>180</a:t>
                      </a:r>
                      <a:br>
                        <a:rPr lang="en-US" sz="1200">
                          <a:effectLst/>
                        </a:rPr>
                      </a:br>
                      <a:r>
                        <a:rPr lang="en-US" sz="1200">
                          <a:effectLst/>
                        </a:rPr>
                        <a:t>270</a:t>
                      </a:r>
                    </a:p>
                  </a:txBody>
                  <a:tcPr marL="57150" marR="57150" marT="57150" marB="57150" anchor="ctr"/>
                </a:tc>
                <a:tc>
                  <a:txBody>
                    <a:bodyPr/>
                    <a:lstStyle/>
                    <a:p>
                      <a:pPr fontAlgn="ctr"/>
                      <a:r>
                        <a:rPr lang="en-US" sz="1200">
                          <a:effectLst/>
                        </a:rPr>
                        <a:t>The angle, measured in a clockwise direction, between true north and the direction from which the wind is blowing. MIN: 001 MAX: 360 UNITS: Angular Degrees</a:t>
                      </a:r>
                    </a:p>
                  </a:txBody>
                  <a:tcPr marL="57150" marR="57150" marT="57150" marB="57150" anchor="ctr"/>
                </a:tc>
                <a:extLst>
                  <a:ext uri="{0D108BD9-81ED-4DB2-BD59-A6C34878D82A}">
                    <a16:rowId xmlns:a16="http://schemas.microsoft.com/office/drawing/2014/main" val="184927759"/>
                  </a:ext>
                </a:extLst>
              </a:tr>
              <a:tr h="347236">
                <a:tc>
                  <a:txBody>
                    <a:bodyPr/>
                    <a:lstStyle/>
                    <a:p>
                      <a:pPr algn="l" fontAlgn="ctr"/>
                      <a:r>
                        <a:rPr lang="en-US" sz="1200">
                          <a:effectLst/>
                        </a:rPr>
                        <a:t>windSpeed</a:t>
                      </a:r>
                    </a:p>
                  </a:txBody>
                  <a:tcPr marL="57150" marR="57150" marT="57150" marB="57150" anchor="ctr"/>
                </a:tc>
                <a:tc>
                  <a:txBody>
                    <a:bodyPr/>
                    <a:lstStyle/>
                    <a:p>
                      <a:pPr fontAlgn="ctr"/>
                      <a:r>
                        <a:rPr lang="en-US" sz="1200">
                          <a:effectLst/>
                        </a:rPr>
                        <a:t>double</a:t>
                      </a:r>
                    </a:p>
                  </a:txBody>
                  <a:tcPr marL="57150" marR="57150" marT="57150" marB="57150" anchor="ctr"/>
                </a:tc>
                <a:tc>
                  <a:txBody>
                    <a:bodyPr/>
                    <a:lstStyle/>
                    <a:p>
                      <a:pPr fontAlgn="ctr"/>
                      <a:r>
                        <a:rPr lang="en-US" sz="1200">
                          <a:effectLst/>
                        </a:rPr>
                        <a:t>617</a:t>
                      </a:r>
                    </a:p>
                  </a:txBody>
                  <a:tcPr marL="57150" marR="57150" marT="57150" marB="57150" anchor="ctr"/>
                </a:tc>
                <a:tc>
                  <a:txBody>
                    <a:bodyPr/>
                    <a:lstStyle/>
                    <a:p>
                      <a:pPr fontAlgn="ctr"/>
                      <a:r>
                        <a:rPr lang="en-US" sz="1200">
                          <a:effectLst/>
                        </a:rPr>
                        <a:t>2.1</a:t>
                      </a:r>
                      <a:br>
                        <a:rPr lang="en-US" sz="1200">
                          <a:effectLst/>
                        </a:rPr>
                      </a:br>
                      <a:r>
                        <a:rPr lang="en-US" sz="1200">
                          <a:effectLst/>
                        </a:rPr>
                        <a:t>1.5</a:t>
                      </a:r>
                    </a:p>
                  </a:txBody>
                  <a:tcPr marL="57150" marR="57150" marT="57150" marB="57150" anchor="ctr"/>
                </a:tc>
                <a:tc>
                  <a:txBody>
                    <a:bodyPr/>
                    <a:lstStyle/>
                    <a:p>
                      <a:pPr fontAlgn="ctr"/>
                      <a:r>
                        <a:rPr lang="en-US" sz="1200">
                          <a:effectLst/>
                        </a:rPr>
                        <a:t>The rate of horizontal travel of air past a fixed point.</a:t>
                      </a:r>
                    </a:p>
                    <a:p>
                      <a:pPr fontAlgn="ctr"/>
                      <a:r>
                        <a:rPr lang="en-US" sz="1200">
                          <a:effectLst/>
                        </a:rPr>
                        <a:t>MIN: 0000 MAX: 0900 UNITS: meters per second</a:t>
                      </a:r>
                    </a:p>
                  </a:txBody>
                  <a:tcPr marL="57150" marR="57150" marT="57150" marB="57150" anchor="ctr"/>
                </a:tc>
                <a:extLst>
                  <a:ext uri="{0D108BD9-81ED-4DB2-BD59-A6C34878D82A}">
                    <a16:rowId xmlns:a16="http://schemas.microsoft.com/office/drawing/2014/main" val="223529894"/>
                  </a:ext>
                </a:extLst>
              </a:tr>
              <a:tr h="347236">
                <a:tc>
                  <a:txBody>
                    <a:bodyPr/>
                    <a:lstStyle/>
                    <a:p>
                      <a:pPr algn="l" fontAlgn="ctr"/>
                      <a:r>
                        <a:rPr lang="en-US" sz="1200">
                          <a:effectLst/>
                        </a:rPr>
                        <a:t>year</a:t>
                      </a:r>
                    </a:p>
                  </a:txBody>
                  <a:tcPr marL="57150" marR="57150" marT="57150" marB="57150" anchor="ctr"/>
                </a:tc>
                <a:tc>
                  <a:txBody>
                    <a:bodyPr/>
                    <a:lstStyle/>
                    <a:p>
                      <a:pPr fontAlgn="ctr"/>
                      <a:r>
                        <a:rPr lang="en-US" sz="1200">
                          <a:effectLst/>
                        </a:rPr>
                        <a:t>int</a:t>
                      </a:r>
                    </a:p>
                  </a:txBody>
                  <a:tcPr marL="57150" marR="57150" marT="57150" marB="57150" anchor="ctr"/>
                </a:tc>
                <a:tc>
                  <a:txBody>
                    <a:bodyPr/>
                    <a:lstStyle/>
                    <a:p>
                      <a:pPr fontAlgn="ctr"/>
                      <a:r>
                        <a:rPr lang="en-US" sz="1200">
                          <a:effectLst/>
                        </a:rPr>
                        <a:t>13</a:t>
                      </a:r>
                    </a:p>
                  </a:txBody>
                  <a:tcPr marL="57150" marR="57150" marT="57150" marB="57150" anchor="ctr"/>
                </a:tc>
                <a:tc>
                  <a:txBody>
                    <a:bodyPr/>
                    <a:lstStyle/>
                    <a:p>
                      <a:pPr fontAlgn="ctr"/>
                      <a:r>
                        <a:rPr lang="en-US" sz="1200">
                          <a:effectLst/>
                        </a:rPr>
                        <a:t>2019</a:t>
                      </a:r>
                      <a:br>
                        <a:rPr lang="en-US" sz="1200">
                          <a:effectLst/>
                        </a:rPr>
                      </a:br>
                      <a:r>
                        <a:rPr lang="en-US" sz="1200">
                          <a:effectLst/>
                        </a:rPr>
                        <a:t>2018</a:t>
                      </a:r>
                    </a:p>
                  </a:txBody>
                  <a:tcPr marL="57150" marR="57150" marT="57150" marB="57150" anchor="ctr"/>
                </a:tc>
                <a:tc>
                  <a:txBody>
                    <a:bodyPr/>
                    <a:lstStyle/>
                    <a:p>
                      <a:pPr fontAlgn="ctr"/>
                      <a:r>
                        <a:rPr lang="en-US" sz="1200">
                          <a:effectLst/>
                        </a:rPr>
                        <a:t>The year of the column datetime.</a:t>
                      </a:r>
                    </a:p>
                  </a:txBody>
                  <a:tcPr marL="57150" marR="57150" marT="57150" marB="57150" anchor="ctr"/>
                </a:tc>
                <a:extLst>
                  <a:ext uri="{0D108BD9-81ED-4DB2-BD59-A6C34878D82A}">
                    <a16:rowId xmlns:a16="http://schemas.microsoft.com/office/drawing/2014/main" val="3834548861"/>
                  </a:ext>
                </a:extLst>
              </a:tr>
              <a:tr h="347236">
                <a:tc>
                  <a:txBody>
                    <a:bodyPr/>
                    <a:lstStyle/>
                    <a:p>
                      <a:pPr algn="l" fontAlgn="ctr"/>
                      <a:r>
                        <a:rPr lang="en-US" sz="1200">
                          <a:effectLst/>
                        </a:rPr>
                        <a:t>usaf</a:t>
                      </a:r>
                    </a:p>
                  </a:txBody>
                  <a:tcPr marL="57150" marR="57150" marT="57150" marB="57150" anchor="ctr"/>
                </a:tc>
                <a:tc>
                  <a:txBody>
                    <a:bodyPr/>
                    <a:lstStyle/>
                    <a:p>
                      <a:pPr fontAlgn="ctr"/>
                      <a:r>
                        <a:rPr lang="en-US" sz="1200">
                          <a:effectLst/>
                        </a:rPr>
                        <a:t>string</a:t>
                      </a:r>
                    </a:p>
                  </a:txBody>
                  <a:tcPr marL="57150" marR="57150" marT="57150" marB="57150" anchor="ctr"/>
                </a:tc>
                <a:tc>
                  <a:txBody>
                    <a:bodyPr/>
                    <a:lstStyle/>
                    <a:p>
                      <a:pPr fontAlgn="ctr"/>
                      <a:r>
                        <a:rPr lang="en-US" sz="1200">
                          <a:effectLst/>
                        </a:rPr>
                        <a:t>16,612</a:t>
                      </a:r>
                    </a:p>
                  </a:txBody>
                  <a:tcPr marL="57150" marR="57150" marT="57150" marB="57150" anchor="ctr"/>
                </a:tc>
                <a:tc>
                  <a:txBody>
                    <a:bodyPr/>
                    <a:lstStyle/>
                    <a:p>
                      <a:pPr fontAlgn="ctr"/>
                      <a:r>
                        <a:rPr lang="en-US" sz="1200">
                          <a:effectLst/>
                        </a:rPr>
                        <a:t>999999</a:t>
                      </a:r>
                      <a:br>
                        <a:rPr lang="en-US" sz="1200">
                          <a:effectLst/>
                        </a:rPr>
                      </a:br>
                      <a:r>
                        <a:rPr lang="en-US" sz="1200">
                          <a:effectLst/>
                        </a:rPr>
                        <a:t>062350</a:t>
                      </a:r>
                    </a:p>
                  </a:txBody>
                  <a:tcPr marL="57150" marR="57150" marT="57150" marB="57150" anchor="ctr"/>
                </a:tc>
                <a:tc>
                  <a:txBody>
                    <a:bodyPr/>
                    <a:lstStyle/>
                    <a:p>
                      <a:pPr fontAlgn="ctr"/>
                      <a:r>
                        <a:rPr lang="en-US" sz="1200">
                          <a:effectLst/>
                        </a:rPr>
                        <a:t>AIR FORCE CATALOG station number.</a:t>
                      </a:r>
                    </a:p>
                  </a:txBody>
                  <a:tcPr marL="57150" marR="57150" marT="57150" marB="57150" anchor="ctr"/>
                </a:tc>
                <a:extLst>
                  <a:ext uri="{0D108BD9-81ED-4DB2-BD59-A6C34878D82A}">
                    <a16:rowId xmlns:a16="http://schemas.microsoft.com/office/drawing/2014/main" val="403417688"/>
                  </a:ext>
                </a:extLst>
              </a:tr>
              <a:tr h="347236">
                <a:tc>
                  <a:txBody>
                    <a:bodyPr/>
                    <a:lstStyle/>
                    <a:p>
                      <a:pPr algn="l" fontAlgn="ctr"/>
                      <a:r>
                        <a:rPr lang="en-US" sz="1200">
                          <a:effectLst/>
                        </a:rPr>
                        <a:t>version</a:t>
                      </a:r>
                    </a:p>
                  </a:txBody>
                  <a:tcPr marL="57150" marR="57150" marT="57150" marB="57150" anchor="ctr"/>
                </a:tc>
                <a:tc>
                  <a:txBody>
                    <a:bodyPr/>
                    <a:lstStyle/>
                    <a:p>
                      <a:pPr fontAlgn="ctr"/>
                      <a:r>
                        <a:rPr lang="en-US" sz="1200">
                          <a:effectLst/>
                        </a:rPr>
                        <a:t>double</a:t>
                      </a:r>
                    </a:p>
                  </a:txBody>
                  <a:tcPr marL="57150" marR="57150" marT="57150" marB="57150" anchor="ctr"/>
                </a:tc>
                <a:tc>
                  <a:txBody>
                    <a:bodyPr/>
                    <a:lstStyle/>
                    <a:p>
                      <a:pPr fontAlgn="ctr"/>
                      <a:r>
                        <a:rPr lang="en-US" sz="1200">
                          <a:effectLst/>
                        </a:rPr>
                        <a:t>1</a:t>
                      </a:r>
                    </a:p>
                  </a:txBody>
                  <a:tcPr marL="57150" marR="57150" marT="57150" marB="57150" anchor="ctr"/>
                </a:tc>
                <a:tc>
                  <a:txBody>
                    <a:bodyPr/>
                    <a:lstStyle/>
                    <a:p>
                      <a:pPr fontAlgn="ctr"/>
                      <a:r>
                        <a:rPr lang="en-US" sz="1200">
                          <a:effectLst/>
                        </a:rPr>
                        <a:t>1.0</a:t>
                      </a:r>
                    </a:p>
                  </a:txBody>
                  <a:tcPr marL="57150" marR="57150" marT="57150" marB="57150" anchor="ctr"/>
                </a:tc>
                <a:tc>
                  <a:txBody>
                    <a:bodyPr/>
                    <a:lstStyle/>
                    <a:p>
                      <a:pPr fontAlgn="ctr"/>
                      <a:endParaRPr lang="en-US" sz="1200" dirty="0">
                        <a:effectLst/>
                      </a:endParaRPr>
                    </a:p>
                  </a:txBody>
                  <a:tcPr marL="57150" marR="57150" marT="57150" marB="57150" anchor="ctr"/>
                </a:tc>
                <a:extLst>
                  <a:ext uri="{0D108BD9-81ED-4DB2-BD59-A6C34878D82A}">
                    <a16:rowId xmlns:a16="http://schemas.microsoft.com/office/drawing/2014/main" val="1782732331"/>
                  </a:ext>
                </a:extLst>
              </a:tr>
            </a:tbl>
          </a:graphicData>
        </a:graphic>
      </p:graphicFrame>
    </p:spTree>
    <p:extLst>
      <p:ext uri="{BB962C8B-B14F-4D97-AF65-F5344CB8AC3E}">
        <p14:creationId xmlns:p14="http://schemas.microsoft.com/office/powerpoint/2010/main" val="3246036701"/>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Override1.xml><?xml version="1.0" encoding="utf-8"?>
<a:themeOverride xmlns:a="http://schemas.openxmlformats.org/drawingml/2006/main">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themeOverride>
</file>

<file path=ppt/theme/themeOverride2.xml><?xml version="1.0" encoding="utf-8"?>
<a:themeOverride xmlns:a="http://schemas.openxmlformats.org/drawingml/2006/main">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themeOverride>
</file>

<file path=docProps/app.xml><?xml version="1.0" encoding="utf-8"?>
<Properties xmlns="http://schemas.openxmlformats.org/officeDocument/2006/extended-properties" xmlns:vt="http://schemas.openxmlformats.org/officeDocument/2006/docPropsVTypes">
  <TotalTime>65</TotalTime>
  <Words>2607</Words>
  <Application>Microsoft Office PowerPoint</Application>
  <PresentationFormat>Widescreen</PresentationFormat>
  <Paragraphs>502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Avenir Next LT Pro</vt:lpstr>
      <vt:lpstr>Calibri</vt:lpstr>
      <vt:lpstr>Segoe UI</vt:lpstr>
      <vt:lpstr>AccentBoxVTI</vt:lpstr>
      <vt:lpstr>NYC Taxi EDA</vt:lpstr>
      <vt:lpstr>Dataset</vt:lpstr>
      <vt:lpstr>NYC Taxi &amp; Limousine Commission - yellow taxi trip records</vt:lpstr>
      <vt:lpstr>NYC Taxi &amp; Limousine Commission - yellow taxi trip records contd..</vt:lpstr>
      <vt:lpstr>NYC Taxi &amp; Limousine Commission - yellow taxi trip records contd..</vt:lpstr>
      <vt:lpstr>Worldwide public holiday data covering 38 countries or regions from 1970 to 2099</vt:lpstr>
      <vt:lpstr>Worldwide hourly weather history data accumulated from 2008 to the present</vt:lpstr>
      <vt:lpstr>Worldwide hourly weather history data contd..</vt:lpstr>
      <vt:lpstr>Worldwide hourly weather history data contd..</vt:lpstr>
      <vt:lpstr> Goals</vt:lpstr>
      <vt:lpstr>Architecture</vt:lpstr>
      <vt:lpstr> Variables of Interest -&gt; From raw</vt:lpstr>
      <vt:lpstr> Variables of Interest -&gt; Recodes</vt:lpstr>
      <vt:lpstr>Plots (Histogram, Box and Scatter)</vt:lpstr>
      <vt:lpstr>Analysis from Visualization</vt:lpstr>
      <vt:lpstr>Analysis from Visualization</vt:lpstr>
      <vt:lpstr>More Plots (Histogram, Box and Scatter)</vt:lpstr>
      <vt:lpstr>Summary Statitics</vt:lpstr>
      <vt:lpstr>Summary Statitics</vt:lpstr>
      <vt:lpstr>Logistic Regression Model: Train Test Data set</vt:lpstr>
      <vt:lpstr>Logistic Regression Model: Create Model</vt:lpstr>
      <vt:lpstr>Logistic Regression Model: Test Model</vt:lpstr>
      <vt:lpstr>Logistic Regression Model: Visualize the prediction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Taxi EDA</dc:title>
  <dc:creator>Rajdeep Biswas</dc:creator>
  <cp:lastModifiedBy>Rajdeep Biswas</cp:lastModifiedBy>
  <cp:revision>1</cp:revision>
  <dcterms:created xsi:type="dcterms:W3CDTF">2020-08-08T20:51:54Z</dcterms:created>
  <dcterms:modified xsi:type="dcterms:W3CDTF">2020-08-08T21:56:56Z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2020-08-08T20:52:04Z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d5c3ae14-fff5-4f7c-8988-3fb345a26093</vt:lpwstr>
  </property>
  <property fmtid="{D5CDD505-2E9C-101B-9397-08002B2CF9AE}" pid="8" name="MSIP_Label_f42aa342-8706-4288-bd11-ebb85995028c_ContentBits">
    <vt:lpwstr>0</vt:lpwstr>
  </property>
</Properties>
</file>