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4" r:id="rId7"/>
    <p:sldId id="261" r:id="rId8"/>
    <p:sldId id="262" r:id="rId9"/>
    <p:sldId id="263" r:id="rId10"/>
    <p:sldId id="265"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lose-up of a curved, white, layered pattern"/>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Close-up of a layered pattern of grey stone"/>
          <p:cNvSpPr>
            <a:spLocks noGrp="1"/>
          </p:cNvSpPr>
          <p:nvPr>
            <p:ph type="pic" sz="quarter" idx="22"/>
          </p:nvPr>
        </p:nvSpPr>
        <p:spPr>
          <a:xfrm>
            <a:off x="7353300" y="3632200"/>
            <a:ext cx="9677400" cy="6451600"/>
          </a:xfrm>
          <a:prstGeom prst="rect">
            <a:avLst/>
          </a:prstGeom>
        </p:spPr>
        <p:txBody>
          <a:bodyPr lIns="91439" tIns="45719" rIns="91439" bIns="45719">
            <a:noAutofit/>
          </a:bodyPr>
          <a:lstStyle/>
          <a:p>
            <a:endParaRPr/>
          </a:p>
        </p:txBody>
      </p:sp>
      <p:sp>
        <p:nvSpPr>
          <p:cNvPr id="146" name="Close-up of a white ribbed pattern"/>
          <p:cNvSpPr>
            <a:spLocks noGrp="1"/>
          </p:cNvSpPr>
          <p:nvPr>
            <p:ph type="pic" sz="quarter" idx="23"/>
          </p:nvPr>
        </p:nvSpPr>
        <p:spPr>
          <a:xfrm>
            <a:off x="14621933" y="3632200"/>
            <a:ext cx="9677401" cy="645725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Angular, futuristic, white corridor with shadows"/>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Futuristic, curved, white structure"/>
          <p:cNvSpPr>
            <a:spLocks noGrp="1"/>
          </p:cNvSpPr>
          <p:nvPr>
            <p:ph type="pic" idx="21"/>
          </p:nvPr>
        </p:nvSpPr>
        <p:spPr>
          <a:xfrm>
            <a:off x="0" y="-5397500"/>
            <a:ext cx="27190700" cy="20393025"/>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lose-up of a curved, white, layered pattern"/>
          <p:cNvSpPr>
            <a:spLocks noGrp="1"/>
          </p:cNvSpPr>
          <p:nvPr>
            <p:ph type="pic" idx="21"/>
          </p:nvPr>
        </p:nvSpPr>
        <p:spPr>
          <a:xfrm>
            <a:off x="11569700" y="0"/>
            <a:ext cx="13716000" cy="1371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Close-up of the edge of white curved stone"/>
          <p:cNvSpPr>
            <a:spLocks noGrp="1"/>
          </p:cNvSpPr>
          <p:nvPr>
            <p:ph type="pic" idx="21"/>
          </p:nvPr>
        </p:nvSpPr>
        <p:spPr>
          <a:xfrm>
            <a:off x="12382500" y="-1206500"/>
            <a:ext cx="12103100" cy="16140313"/>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booksellers.springernature.com/" TargetMode="External"/><Relationship Id="rId2" Type="http://schemas.openxmlformats.org/officeDocument/2006/relationships/hyperlink" Target="https://www.booksellers.org.uk/bookshopsearch" TargetMode="External"/><Relationship Id="rId1" Type="http://schemas.openxmlformats.org/officeDocument/2006/relationships/slideLayout" Target="../slideLayouts/slideLayout4.xml"/><Relationship Id="rId4" Type="http://schemas.openxmlformats.org/officeDocument/2006/relationships/hyperlink" Target="https://www.sustainableschoolshop.com.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uthor: Rajdeep Mahanta(22BLC1404) and Anurup Dey(22BLC140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IN" dirty="0"/>
              <a:t>Author</a:t>
            </a:r>
            <a:r>
              <a:rPr dirty="0"/>
              <a:t>: Rajdeep Mahanta(22BLC1404) and </a:t>
            </a:r>
            <a:r>
              <a:rPr dirty="0" err="1"/>
              <a:t>Anurup</a:t>
            </a:r>
            <a:r>
              <a:rPr dirty="0"/>
              <a:t> Dey(22BLC1406)</a:t>
            </a:r>
          </a:p>
        </p:txBody>
      </p:sp>
      <p:sp>
        <p:nvSpPr>
          <p:cNvPr id="172" name="(Internet and Web Programming Project)"/>
          <p:cNvSpPr txBox="1">
            <a:spLocks noGrp="1"/>
          </p:cNvSpPr>
          <p:nvPr>
            <p:ph type="subTitle" sz="quarter" idx="1"/>
          </p:nvPr>
        </p:nvSpPr>
        <p:spPr>
          <a:prstGeom prst="rect">
            <a:avLst/>
          </a:prstGeom>
        </p:spPr>
        <p:txBody>
          <a:bodyPr/>
          <a:lstStyle/>
          <a:p>
            <a:endParaRPr/>
          </a:p>
          <a:p>
            <a:r>
              <a:t>(Internet and Web Programming Project)</a:t>
            </a:r>
          </a:p>
        </p:txBody>
      </p:sp>
      <p:sp>
        <p:nvSpPr>
          <p:cNvPr id="173" name="Sustainable Education Portal along with E-commerce integration"/>
          <p:cNvSpPr txBox="1">
            <a:spLocks noGrp="1"/>
          </p:cNvSpPr>
          <p:nvPr>
            <p:ph type="ctrTitle"/>
          </p:nvPr>
        </p:nvSpPr>
        <p:spPr>
          <a:prstGeom prst="rect">
            <a:avLst/>
          </a:prstGeom>
        </p:spPr>
        <p:txBody>
          <a:bodyPr/>
          <a:lstStyle>
            <a:lvl1pPr defTabSz="323596">
              <a:defRPr sz="10920" spc="-109"/>
            </a:lvl1pPr>
          </a:lstStyle>
          <a:p>
            <a:r>
              <a:t>Sustainable Education Portal along with E-commerce integration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1E1388-6867-7F7E-FC5A-ED013946588F}"/>
              </a:ext>
            </a:extLst>
          </p:cNvPr>
          <p:cNvPicPr>
            <a:picLocks noChangeAspect="1"/>
          </p:cNvPicPr>
          <p:nvPr/>
        </p:nvPicPr>
        <p:blipFill>
          <a:blip r:embed="rId2"/>
          <a:stretch>
            <a:fillRect/>
          </a:stretch>
        </p:blipFill>
        <p:spPr>
          <a:xfrm>
            <a:off x="661651" y="1570750"/>
            <a:ext cx="11530349" cy="6828112"/>
          </a:xfrm>
          <a:prstGeom prst="rect">
            <a:avLst/>
          </a:prstGeom>
        </p:spPr>
      </p:pic>
      <p:pic>
        <p:nvPicPr>
          <p:cNvPr id="3" name="Picture 2">
            <a:extLst>
              <a:ext uri="{FF2B5EF4-FFF2-40B4-BE49-F238E27FC236}">
                <a16:creationId xmlns:a16="http://schemas.microsoft.com/office/drawing/2014/main" id="{3C685A52-E852-E8A4-8293-AE04A85F6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3913" y="3443944"/>
            <a:ext cx="11119532" cy="6828112"/>
          </a:xfrm>
          <a:prstGeom prst="rect">
            <a:avLst/>
          </a:prstGeom>
        </p:spPr>
      </p:pic>
      <p:sp>
        <p:nvSpPr>
          <p:cNvPr id="4" name="Slide bullet text">
            <a:extLst>
              <a:ext uri="{FF2B5EF4-FFF2-40B4-BE49-F238E27FC236}">
                <a16:creationId xmlns:a16="http://schemas.microsoft.com/office/drawing/2014/main" id="{DBF93E45-9D40-3713-558F-3800532947F3}"/>
              </a:ext>
            </a:extLst>
          </p:cNvPr>
          <p:cNvSpPr txBox="1">
            <a:spLocks/>
          </p:cNvSpPr>
          <p:nvPr/>
        </p:nvSpPr>
        <p:spPr>
          <a:xfrm>
            <a:off x="10461897" y="11389877"/>
            <a:ext cx="4281839" cy="755373"/>
          </a:xfrm>
          <a:prstGeom prst="rect">
            <a:avLst/>
          </a:prstGeom>
        </p:spPr>
        <p:txBody>
          <a:bodyPr/>
          <a:lst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a:lstStyle>
          <a:p>
            <a:pPr marL="0" indent="0" hangingPunct="1">
              <a:buSzTx/>
              <a:buNone/>
            </a:pPr>
            <a:r>
              <a:rPr lang="en-IN" b="1" dirty="0"/>
              <a:t>Contact and About</a:t>
            </a:r>
          </a:p>
        </p:txBody>
      </p:sp>
    </p:spTree>
    <p:extLst>
      <p:ext uri="{BB962C8B-B14F-4D97-AF65-F5344CB8AC3E}">
        <p14:creationId xmlns:p14="http://schemas.microsoft.com/office/powerpoint/2010/main" val="39699034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Brief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412750">
              <a:defRPr sz="2750"/>
            </a:lvl1pPr>
          </a:lstStyle>
          <a:p>
            <a:r>
              <a:t>(Brief overview)</a:t>
            </a:r>
          </a:p>
        </p:txBody>
      </p:sp>
      <p:sp>
        <p:nvSpPr>
          <p:cNvPr id="176" name="Our online sustainable bookstore and education portal is dedicated to fostering a culture of eco-consciousness and lifelong learning. By offering a curated selection of environmentally themed books, we empower individuals to explore sustainability topics"/>
          <p:cNvSpPr txBox="1">
            <a:spLocks noGrp="1"/>
          </p:cNvSpPr>
          <p:nvPr>
            <p:ph type="body" idx="1"/>
          </p:nvPr>
        </p:nvSpPr>
        <p:spPr>
          <a:prstGeom prst="rect">
            <a:avLst/>
          </a:prstGeom>
        </p:spPr>
        <p:txBody>
          <a:bodyPr/>
          <a:lstStyle/>
          <a:p>
            <a:r>
              <a:t>Our online sustainable bookstore and education portal is dedicated to fostering a culture of eco-consciousness and lifelong learning. By offering a curated selection of environmentally themed books, we empower individuals to explore sustainability topics and drive positive change. Our platform also provides educational resources, interactive courses, and community engagement opportunities, nurturing an informed and proactive audience. Through this initiative, we aim to inspire and equip users with the knowledge and tools to build a sustainable future while supporting ethical publishing and responsible consumption practices.</a:t>
            </a:r>
          </a:p>
        </p:txBody>
      </p:sp>
      <p:sp>
        <p:nvSpPr>
          <p:cNvPr id="177" name="Abstract:"/>
          <p:cNvSpPr txBox="1">
            <a:spLocks noGrp="1"/>
          </p:cNvSpPr>
          <p:nvPr>
            <p:ph type="title"/>
          </p:nvPr>
        </p:nvSpPr>
        <p:spPr>
          <a:prstGeom prst="rect">
            <a:avLst/>
          </a:prstGeom>
        </p:spPr>
        <p:txBody>
          <a:bodyPr/>
          <a:lstStyle>
            <a:lvl1pPr defTabSz="2316479">
              <a:defRPr sz="9500" spc="-95"/>
            </a:lvl1pPr>
          </a:lstStyle>
          <a:p>
            <a:r>
              <a:t>Abstract: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Introduction:"/>
          <p:cNvSpPr txBox="1">
            <a:spLocks noGrp="1"/>
          </p:cNvSpPr>
          <p:nvPr>
            <p:ph type="title"/>
          </p:nvPr>
        </p:nvSpPr>
        <p:spPr>
          <a:prstGeom prst="rect">
            <a:avLst/>
          </a:prstGeom>
        </p:spPr>
        <p:txBody>
          <a:bodyPr/>
          <a:lstStyle>
            <a:lvl1pPr defTabSz="2316479">
              <a:defRPr sz="9500" spc="-95"/>
            </a:lvl1pPr>
          </a:lstStyle>
          <a:p>
            <a:r>
              <a:rPr dirty="0"/>
              <a:t>Introduction:</a:t>
            </a:r>
          </a:p>
        </p:txBody>
      </p:sp>
      <p:sp>
        <p:nvSpPr>
          <p:cNvPr id="180" name="Welcome to our Sustainable Education Portal, an innovative platform designed to transform the way you engage with learning materials and contribute to environmental sustainability. Our portal offers a comprehensive suite of features tailored to meet the "/>
          <p:cNvSpPr txBox="1">
            <a:spLocks noGrp="1"/>
          </p:cNvSpPr>
          <p:nvPr>
            <p:ph type="body" idx="4294967295"/>
          </p:nvPr>
        </p:nvSpPr>
        <p:spPr>
          <a:xfrm>
            <a:off x="1206500" y="3413617"/>
            <a:ext cx="21971000" cy="8256012"/>
          </a:xfrm>
          <a:prstGeom prst="rect">
            <a:avLst/>
          </a:prstGeom>
        </p:spPr>
        <p:txBody>
          <a:bodyPr>
            <a:noAutofit/>
          </a:bodyPr>
          <a:lstStyle/>
          <a:p>
            <a:pPr marL="0" indent="0" defTabSz="975360">
              <a:lnSpc>
                <a:spcPct val="90000"/>
              </a:lnSpc>
              <a:spcBef>
                <a:spcPts val="0"/>
              </a:spcBef>
              <a:buSzTx/>
              <a:buNone/>
              <a:defRPr sz="4800" spc="-48">
                <a:latin typeface="Graphik"/>
                <a:ea typeface="Graphik"/>
                <a:cs typeface="Graphik"/>
                <a:sym typeface="Graphik"/>
              </a:defRPr>
            </a:pPr>
            <a:r>
              <a:rPr dirty="0"/>
              <a:t>Welcome to our Sustainable Education Portal, an innovative platform designed to transform the way you engage with learning materials and contribute to environmental sustainability. Our portal offers a comprehensive suite of features tailored to meet the needs of students, educators, and lifelong learners.</a:t>
            </a:r>
          </a:p>
          <a:p>
            <a:pPr marL="0" indent="0" defTabSz="975360">
              <a:lnSpc>
                <a:spcPct val="90000"/>
              </a:lnSpc>
              <a:spcBef>
                <a:spcPts val="0"/>
              </a:spcBef>
              <a:buSzTx/>
              <a:buNone/>
              <a:defRPr sz="4800" spc="-48">
                <a:latin typeface="Graphik"/>
                <a:ea typeface="Graphik"/>
                <a:cs typeface="Graphik"/>
                <a:sym typeface="Graphik"/>
              </a:defRPr>
            </a:pPr>
            <a:r>
              <a:rPr dirty="0"/>
              <a:t>At the heart of our platform is a dynamic bookstore where you can purchase a wide range of educational books and materials. To promote sustainability and affordability, we also offer a robust reselling system, allowing you to sell your used books to others in the community. This circular approach not only reduces waste but also makes quality education more accessible.</a:t>
            </a:r>
          </a:p>
          <a:p>
            <a:pPr marL="0" indent="0" defTabSz="975360">
              <a:lnSpc>
                <a:spcPct val="90000"/>
              </a:lnSpc>
              <a:spcBef>
                <a:spcPts val="0"/>
              </a:spcBef>
              <a:buSzTx/>
              <a:buNone/>
              <a:defRPr sz="4800" spc="-48">
                <a:latin typeface="Graphik"/>
                <a:ea typeface="Graphik"/>
                <a:cs typeface="Graphik"/>
                <a:sym typeface="Graphik"/>
              </a:defRPr>
            </a:pPr>
            <a:r>
              <a:rPr dirty="0"/>
              <a:t>Complementing our bookstore is a rich repository of educative videos across various subjects and topics. Our video portal is designed to enhance learning through engaging and interactive content, catering to different learning styles and preferences. Join us in our mission to foster an eco-friendly environment while expanding your knowledge and skills.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list below contains some of the websites, similar to our planned projec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718184">
              <a:defRPr sz="4785"/>
            </a:pPr>
            <a:r>
              <a:t>(</a:t>
            </a:r>
            <a:r>
              <a:rPr>
                <a:latin typeface="Graphik"/>
                <a:ea typeface="Graphik"/>
                <a:cs typeface="Graphik"/>
                <a:sym typeface="Graphik"/>
              </a:rPr>
              <a:t>The list below contains some of the websites, similar to our planned project) </a:t>
            </a:r>
          </a:p>
        </p:txBody>
      </p:sp>
      <p:sp>
        <p:nvSpPr>
          <p:cNvPr id="183" name="Existing System"/>
          <p:cNvSpPr txBox="1">
            <a:spLocks noGrp="1"/>
          </p:cNvSpPr>
          <p:nvPr>
            <p:ph type="title"/>
          </p:nvPr>
        </p:nvSpPr>
        <p:spPr>
          <a:prstGeom prst="rect">
            <a:avLst/>
          </a:prstGeom>
        </p:spPr>
        <p:txBody>
          <a:bodyPr/>
          <a:lstStyle>
            <a:lvl1pPr defTabSz="2292095">
              <a:defRPr sz="9400" spc="-94">
                <a:latin typeface="Graphik"/>
                <a:ea typeface="Graphik"/>
                <a:cs typeface="Graphik"/>
                <a:sym typeface="Graphik"/>
              </a:defRPr>
            </a:lvl1pPr>
          </a:lstStyle>
          <a:p>
            <a:r>
              <a:t>Existing System</a:t>
            </a:r>
          </a:p>
        </p:txBody>
      </p:sp>
      <p:sp>
        <p:nvSpPr>
          <p:cNvPr id="184" name="https://www.booksellers.org.uk/bookshopsearch…"/>
          <p:cNvSpPr txBox="1">
            <a:spLocks noGrp="1"/>
          </p:cNvSpPr>
          <p:nvPr>
            <p:ph type="body" idx="1"/>
          </p:nvPr>
        </p:nvSpPr>
        <p:spPr>
          <a:prstGeom prst="rect">
            <a:avLst/>
          </a:prstGeom>
        </p:spPr>
        <p:txBody>
          <a:bodyPr/>
          <a:lstStyle/>
          <a:p>
            <a:pPr marL="400050" indent="-400050">
              <a:spcBef>
                <a:spcPts val="0"/>
              </a:spcBef>
              <a:defRPr sz="3500" b="1">
                <a:latin typeface="Helvetica Neue"/>
                <a:ea typeface="Helvetica Neue"/>
                <a:cs typeface="Helvetica Neue"/>
                <a:sym typeface="Helvetica Neue"/>
              </a:defRPr>
            </a:pPr>
            <a:r>
              <a:rPr u="sng">
                <a:hlinkClick r:id="rId2"/>
              </a:rPr>
              <a:t>https://www.booksellers.org.uk/bookshopsearch</a:t>
            </a:r>
          </a:p>
          <a:p>
            <a:pPr marL="400050" indent="-400050">
              <a:spcBef>
                <a:spcPts val="0"/>
              </a:spcBef>
              <a:defRPr sz="3600" b="1">
                <a:latin typeface="Helvetica Neue"/>
                <a:ea typeface="Helvetica Neue"/>
                <a:cs typeface="Helvetica Neue"/>
                <a:sym typeface="Helvetica Neue"/>
              </a:defRPr>
            </a:pPr>
            <a:endParaRPr u="sng">
              <a:hlinkClick r:id="rId2"/>
            </a:endParaRPr>
          </a:p>
          <a:p>
            <a:pPr marL="365759" indent="-365759">
              <a:spcBef>
                <a:spcPts val="0"/>
              </a:spcBef>
              <a:defRPr sz="3600" b="1">
                <a:latin typeface="Helvetica Neue"/>
                <a:ea typeface="Helvetica Neue"/>
                <a:cs typeface="Helvetica Neue"/>
                <a:sym typeface="Helvetica Neue"/>
              </a:defRPr>
            </a:pPr>
            <a:r>
              <a:rPr u="sng">
                <a:hlinkClick r:id="rId3"/>
              </a:rPr>
              <a:t>https://booksellers.springernature.com/</a:t>
            </a:r>
          </a:p>
          <a:p>
            <a:pPr marL="365759" indent="-365759">
              <a:spcBef>
                <a:spcPts val="0"/>
              </a:spcBef>
              <a:defRPr sz="3600" b="1">
                <a:latin typeface="Helvetica Neue"/>
                <a:ea typeface="Helvetica Neue"/>
                <a:cs typeface="Helvetica Neue"/>
                <a:sym typeface="Helvetica Neue"/>
              </a:defRPr>
            </a:pPr>
            <a:endParaRPr u="sng">
              <a:hlinkClick r:id="rId3"/>
            </a:endParaRPr>
          </a:p>
          <a:p>
            <a:pPr marL="365759" indent="-365759">
              <a:spcBef>
                <a:spcPts val="0"/>
              </a:spcBef>
              <a:defRPr sz="3600" b="1">
                <a:latin typeface="Helvetica Neue"/>
                <a:ea typeface="Helvetica Neue"/>
                <a:cs typeface="Helvetica Neue"/>
                <a:sym typeface="Helvetica Neue"/>
              </a:defRPr>
            </a:pPr>
            <a:r>
              <a:rPr u="sng">
                <a:hlinkClick r:id="rId4"/>
              </a:rPr>
              <a:t>https://www.sustainableschoolshop.com.au/</a:t>
            </a:r>
            <a:endParaRPr u="sng"/>
          </a:p>
          <a:p>
            <a:pPr marL="365759" indent="-365759">
              <a:spcBef>
                <a:spcPts val="0"/>
              </a:spcBef>
              <a:defRPr sz="3600" b="1">
                <a:latin typeface="Helvetica Neue"/>
                <a:ea typeface="Helvetica Neue"/>
                <a:cs typeface="Helvetica Neue"/>
                <a:sym typeface="Helvetica Neue"/>
              </a:defRPr>
            </a:pPr>
            <a:endParaRPr u="sng"/>
          </a:p>
          <a:p>
            <a:pPr marL="365759" indent="-365759">
              <a:spcBef>
                <a:spcPts val="0"/>
              </a:spcBef>
              <a:defRPr sz="3600" b="1">
                <a:latin typeface="Helvetica Neue"/>
                <a:ea typeface="Helvetica Neue"/>
                <a:cs typeface="Helvetica Neue"/>
                <a:sym typeface="Helvetica Neue"/>
              </a:defRPr>
            </a:pPr>
            <a:r>
              <a:rPr u="sng"/>
              <a:t>https://bookstore.teri.res.in/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Methodology:"/>
          <p:cNvSpPr txBox="1">
            <a:spLocks noGrp="1"/>
          </p:cNvSpPr>
          <p:nvPr>
            <p:ph type="title"/>
          </p:nvPr>
        </p:nvSpPr>
        <p:spPr>
          <a:prstGeom prst="rect">
            <a:avLst/>
          </a:prstGeom>
        </p:spPr>
        <p:txBody>
          <a:bodyPr/>
          <a:lstStyle>
            <a:lvl1pPr defTabSz="2292095">
              <a:defRPr sz="9400" spc="-94">
                <a:latin typeface="Graphik"/>
                <a:ea typeface="Graphik"/>
                <a:cs typeface="Graphik"/>
                <a:sym typeface="Graphik"/>
              </a:defRPr>
            </a:lvl1pPr>
          </a:lstStyle>
          <a:p>
            <a:r>
              <a:rPr dirty="0"/>
              <a:t>Methodology:</a:t>
            </a:r>
          </a:p>
        </p:txBody>
      </p:sp>
      <p:sp>
        <p:nvSpPr>
          <p:cNvPr id="187" name="Slide bullet text"/>
          <p:cNvSpPr txBox="1">
            <a:spLocks noGrp="1"/>
          </p:cNvSpPr>
          <p:nvPr>
            <p:ph type="body" idx="1"/>
          </p:nvPr>
        </p:nvSpPr>
        <p:spPr>
          <a:xfrm>
            <a:off x="1206500" y="3850939"/>
            <a:ext cx="21971000" cy="8256012"/>
          </a:xfrm>
          <a:prstGeom prst="rect">
            <a:avLst/>
          </a:prstGeom>
        </p:spPr>
        <p:txBody>
          <a:bodyPr/>
          <a:lstStyle/>
          <a:p>
            <a:pPr marL="742950" indent="-742950">
              <a:buSzTx/>
              <a:buFont typeface="+mj-lt"/>
              <a:buAutoNum type="arabicPeriod"/>
            </a:pPr>
            <a:r>
              <a:rPr lang="en-IN" dirty="0"/>
              <a:t>Frontend Development: </a:t>
            </a:r>
          </a:p>
          <a:p>
            <a:pPr lvl="1">
              <a:buSzTx/>
            </a:pPr>
            <a:r>
              <a:rPr lang="en-US" dirty="0"/>
              <a:t>Design and Layout: The "</a:t>
            </a:r>
            <a:r>
              <a:rPr lang="en-US" dirty="0" err="1"/>
              <a:t>Planetwise</a:t>
            </a:r>
            <a:r>
              <a:rPr lang="en-US" dirty="0"/>
              <a:t>" portal was built using HTML for structure and CSS for styling, focusing on a responsive, user-friendly interface. Key features include a sticky navbar, expandable course sections, and a consistent dark blue color scheme.</a:t>
            </a:r>
          </a:p>
          <a:p>
            <a:pPr lvl="1">
              <a:buSzTx/>
            </a:pPr>
            <a:r>
              <a:rPr lang="en-US" dirty="0"/>
              <a:t>JavaScript Functionality: JavaScript enhances interactivity, such as expanding course boxes and highlighting the active navbar item.</a:t>
            </a:r>
          </a:p>
          <a:p>
            <a:pPr marL="742950" indent="-742950">
              <a:buSzTx/>
              <a:buFont typeface="+mj-lt"/>
              <a:buAutoNum type="arabicPeriod"/>
            </a:pPr>
            <a:r>
              <a:rPr lang="en-IN" dirty="0"/>
              <a:t>Content Integration:</a:t>
            </a:r>
          </a:p>
          <a:p>
            <a:pPr lvl="1">
              <a:buSzTx/>
            </a:pPr>
            <a:r>
              <a:rPr lang="en-US" dirty="0"/>
              <a:t>YouTube Embedding: Relevant educational videos from reputable channels like TED and National Geographic were embedded using </a:t>
            </a:r>
            <a:r>
              <a:rPr lang="en-US" dirty="0" err="1"/>
              <a:t>iframes</a:t>
            </a:r>
            <a:r>
              <a:rPr lang="en-US" dirty="0"/>
              <a:t>, ensuring users have access to high-quality resources.</a:t>
            </a:r>
            <a:endParaRPr lang="en-IN"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bullet text">
            <a:extLst>
              <a:ext uri="{FF2B5EF4-FFF2-40B4-BE49-F238E27FC236}">
                <a16:creationId xmlns:a16="http://schemas.microsoft.com/office/drawing/2014/main" id="{1D981449-F6CA-1E2E-D7D5-35D48C14B4A5}"/>
              </a:ext>
            </a:extLst>
          </p:cNvPr>
          <p:cNvSpPr txBox="1">
            <a:spLocks/>
          </p:cNvSpPr>
          <p:nvPr/>
        </p:nvSpPr>
        <p:spPr>
          <a:xfrm>
            <a:off x="1206500" y="1113183"/>
            <a:ext cx="21971000" cy="11391333"/>
          </a:xfrm>
          <a:prstGeom prst="rect">
            <a:avLst/>
          </a:prstGeom>
        </p:spPr>
        <p:txBody>
          <a:bodyPr/>
          <a:lst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a:lstStyle>
          <a:p>
            <a:pPr marL="742950" indent="-742950" hangingPunct="1">
              <a:buSzTx/>
              <a:buFont typeface="+mj-lt"/>
              <a:buAutoNum type="arabicPeriod" startAt="3"/>
            </a:pPr>
            <a:r>
              <a:rPr lang="en-IN" dirty="0"/>
              <a:t>E-Commerce Setup:</a:t>
            </a:r>
          </a:p>
          <a:p>
            <a:pPr lvl="1" hangingPunct="1">
              <a:buSzTx/>
            </a:pPr>
            <a:r>
              <a:rPr lang="en-US" dirty="0"/>
              <a:t>Shop Page Design: The shop page displays used books related to sustainability in a clean, organized layout with images, descriptions, and an "Add to Cart" feature.</a:t>
            </a:r>
            <a:endParaRPr lang="en-IN" dirty="0"/>
          </a:p>
          <a:p>
            <a:pPr marL="742950" indent="-742950" hangingPunct="1">
              <a:buSzTx/>
              <a:buFont typeface="+mj-lt"/>
              <a:buAutoNum type="arabicPeriod" startAt="3"/>
            </a:pPr>
            <a:r>
              <a:rPr lang="en-IN" dirty="0"/>
              <a:t>Responsive Design:</a:t>
            </a:r>
          </a:p>
          <a:p>
            <a:pPr lvl="1" hangingPunct="1">
              <a:buSzTx/>
            </a:pPr>
            <a:r>
              <a:rPr lang="en-US" dirty="0"/>
              <a:t>Flexbox &amp; Media Queries: Flexbox and media queries ensure the site adapts well to different screen sizes, providing a seamless experience on both desktop and mobile devices.</a:t>
            </a:r>
          </a:p>
          <a:p>
            <a:pPr marL="742950" indent="-742950" hangingPunct="1">
              <a:buSzTx/>
              <a:buFont typeface="+mj-lt"/>
              <a:buAutoNum type="arabicPeriod" startAt="3"/>
            </a:pPr>
            <a:r>
              <a:rPr lang="en-IN" dirty="0"/>
              <a:t>Challenges and Solutions:</a:t>
            </a:r>
          </a:p>
          <a:p>
            <a:pPr lvl="1" hangingPunct="1">
              <a:buSzTx/>
            </a:pPr>
            <a:r>
              <a:rPr lang="en-US" dirty="0"/>
              <a:t>Video Availability: Careful selection of videos from established channels minimizes the risk of content becoming unavailable.</a:t>
            </a:r>
          </a:p>
          <a:p>
            <a:pPr lvl="1" hangingPunct="1">
              <a:buSzTx/>
            </a:pPr>
            <a:r>
              <a:rPr lang="en-US" dirty="0"/>
              <a:t>User Experience: Iterative testing and refinement were conducted to optimize the site's usability across various devices.</a:t>
            </a:r>
            <a:endParaRPr lang="en-IN" dirty="0"/>
          </a:p>
        </p:txBody>
      </p:sp>
    </p:spTree>
    <p:extLst>
      <p:ext uri="{BB962C8B-B14F-4D97-AF65-F5344CB8AC3E}">
        <p14:creationId xmlns:p14="http://schemas.microsoft.com/office/powerpoint/2010/main" val="23978997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C976AB-7262-87CE-D3B2-902E3B19E0AC}"/>
              </a:ext>
            </a:extLst>
          </p:cNvPr>
          <p:cNvPicPr>
            <a:picLocks noChangeAspect="1"/>
          </p:cNvPicPr>
          <p:nvPr/>
        </p:nvPicPr>
        <p:blipFill>
          <a:blip r:embed="rId2"/>
          <a:stretch>
            <a:fillRect/>
          </a:stretch>
        </p:blipFill>
        <p:spPr>
          <a:xfrm>
            <a:off x="3070676" y="1511115"/>
            <a:ext cx="18538262" cy="8726190"/>
          </a:xfrm>
          <a:prstGeom prst="rect">
            <a:avLst/>
          </a:prstGeom>
        </p:spPr>
      </p:pic>
      <p:sp>
        <p:nvSpPr>
          <p:cNvPr id="13" name="Slide bullet text">
            <a:extLst>
              <a:ext uri="{FF2B5EF4-FFF2-40B4-BE49-F238E27FC236}">
                <a16:creationId xmlns:a16="http://schemas.microsoft.com/office/drawing/2014/main" id="{77065763-4BB6-C36D-FF8E-D6ECA7DA508D}"/>
              </a:ext>
            </a:extLst>
          </p:cNvPr>
          <p:cNvSpPr txBox="1">
            <a:spLocks/>
          </p:cNvSpPr>
          <p:nvPr/>
        </p:nvSpPr>
        <p:spPr>
          <a:xfrm>
            <a:off x="11481622" y="11449512"/>
            <a:ext cx="1716369" cy="755373"/>
          </a:xfrm>
          <a:prstGeom prst="rect">
            <a:avLst/>
          </a:prstGeom>
        </p:spPr>
        <p:txBody>
          <a:bodyPr/>
          <a:lst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a:lstStyle>
          <a:p>
            <a:pPr marL="0" indent="0" hangingPunct="1">
              <a:buSzTx/>
              <a:buNone/>
            </a:pPr>
            <a:r>
              <a:rPr lang="en-IN" b="1" dirty="0"/>
              <a:t>Home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8A7A61-4561-49C6-8361-E08D3242AA57}"/>
              </a:ext>
            </a:extLst>
          </p:cNvPr>
          <p:cNvPicPr>
            <a:picLocks noChangeAspect="1"/>
          </p:cNvPicPr>
          <p:nvPr/>
        </p:nvPicPr>
        <p:blipFill>
          <a:blip r:embed="rId2"/>
          <a:stretch>
            <a:fillRect/>
          </a:stretch>
        </p:blipFill>
        <p:spPr>
          <a:xfrm>
            <a:off x="2932410" y="1777154"/>
            <a:ext cx="18847431" cy="8837837"/>
          </a:xfrm>
          <a:prstGeom prst="rect">
            <a:avLst/>
          </a:prstGeom>
        </p:spPr>
      </p:pic>
      <p:sp>
        <p:nvSpPr>
          <p:cNvPr id="2" name="Slide bullet text">
            <a:extLst>
              <a:ext uri="{FF2B5EF4-FFF2-40B4-BE49-F238E27FC236}">
                <a16:creationId xmlns:a16="http://schemas.microsoft.com/office/drawing/2014/main" id="{F30FD2EC-ECBC-0E3B-C5CE-6071F4373946}"/>
              </a:ext>
            </a:extLst>
          </p:cNvPr>
          <p:cNvSpPr txBox="1">
            <a:spLocks/>
          </p:cNvSpPr>
          <p:nvPr/>
        </p:nvSpPr>
        <p:spPr>
          <a:xfrm>
            <a:off x="11481622" y="11449512"/>
            <a:ext cx="1876569" cy="755373"/>
          </a:xfrm>
          <a:prstGeom prst="rect">
            <a:avLst/>
          </a:prstGeom>
        </p:spPr>
        <p:txBody>
          <a:bodyPr/>
          <a:lst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a:lstStyle>
          <a:p>
            <a:pPr marL="0" indent="0" hangingPunct="1">
              <a:buSzTx/>
              <a:buNone/>
            </a:pPr>
            <a:r>
              <a:rPr lang="en-IN" b="1" dirty="0"/>
              <a:t>Courses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6A3BEFE-718D-DD33-8CD8-A102E8F346EA}"/>
              </a:ext>
            </a:extLst>
          </p:cNvPr>
          <p:cNvPicPr>
            <a:picLocks noChangeAspect="1"/>
          </p:cNvPicPr>
          <p:nvPr/>
        </p:nvPicPr>
        <p:blipFill>
          <a:blip r:embed="rId2"/>
          <a:stretch>
            <a:fillRect/>
          </a:stretch>
        </p:blipFill>
        <p:spPr>
          <a:xfrm>
            <a:off x="2806382" y="1709531"/>
            <a:ext cx="18771236" cy="8802721"/>
          </a:xfrm>
          <a:prstGeom prst="rect">
            <a:avLst/>
          </a:prstGeom>
        </p:spPr>
      </p:pic>
      <p:sp>
        <p:nvSpPr>
          <p:cNvPr id="2" name="Slide bullet text">
            <a:extLst>
              <a:ext uri="{FF2B5EF4-FFF2-40B4-BE49-F238E27FC236}">
                <a16:creationId xmlns:a16="http://schemas.microsoft.com/office/drawing/2014/main" id="{B57B0A26-A823-8710-516E-C851F6A47545}"/>
              </a:ext>
            </a:extLst>
          </p:cNvPr>
          <p:cNvSpPr txBox="1">
            <a:spLocks/>
          </p:cNvSpPr>
          <p:nvPr/>
        </p:nvSpPr>
        <p:spPr>
          <a:xfrm>
            <a:off x="11481622" y="11449512"/>
            <a:ext cx="1716369" cy="755373"/>
          </a:xfrm>
          <a:prstGeom prst="rect">
            <a:avLst/>
          </a:prstGeom>
        </p:spPr>
        <p:txBody>
          <a:bodyPr/>
          <a:lst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a:lstStyle>
          <a:p>
            <a:pPr marL="0" indent="0" hangingPunct="1">
              <a:buSzTx/>
              <a:buNone/>
            </a:pPr>
            <a:r>
              <a:rPr lang="en-IN" b="1" dirty="0"/>
              <a:t>Shop</a:t>
            </a:r>
          </a:p>
        </p:txBody>
      </p:sp>
    </p:spTree>
  </p:cSld>
  <p:clrMapOvr>
    <a:masterClrMapping/>
  </p:clrMapOvr>
  <p:transition spd="med"/>
</p:sld>
</file>

<file path=ppt/theme/theme1.xml><?xml version="1.0" encoding="utf-8"?>
<a:theme xmlns:a="http://schemas.openxmlformats.org/drawingml/2006/main"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TotalTime>
  <Words>569</Words>
  <Application>Microsoft Office PowerPoint</Application>
  <PresentationFormat>Custom</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Graphik</vt:lpstr>
      <vt:lpstr>Graphik Light</vt:lpstr>
      <vt:lpstr>Helvetica Neue</vt:lpstr>
      <vt:lpstr>Produkt Extralight</vt:lpstr>
      <vt:lpstr>Produkt Light</vt:lpstr>
      <vt:lpstr>38_MinimalistLight</vt:lpstr>
      <vt:lpstr>Sustainable Education Portal along with E-commerce integration</vt:lpstr>
      <vt:lpstr>Abstract:</vt:lpstr>
      <vt:lpstr>Introduction:</vt:lpstr>
      <vt:lpstr>Existing System</vt:lpstr>
      <vt:lpstr>Methodology: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rajdeep</cp:lastModifiedBy>
  <cp:revision>9</cp:revision>
  <dcterms:modified xsi:type="dcterms:W3CDTF">2024-08-16T04:52:22Z</dcterms:modified>
</cp:coreProperties>
</file>