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Blinded with Science or Informed by Charts? A Replication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55" y="2188369"/>
            <a:ext cx="5943600" cy="3009900"/>
          </a:xfrm>
        </p:spPr>
      </p:pic>
      <p:sp>
        <p:nvSpPr>
          <p:cNvPr id="6" name="TextBox 5"/>
          <p:cNvSpPr txBox="1"/>
          <p:nvPr/>
        </p:nvSpPr>
        <p:spPr>
          <a:xfrm>
            <a:off x="748145" y="223058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</a:t>
            </a:r>
            <a:r>
              <a:rPr lang="en-US" dirty="0"/>
              <a:t>evidence for a positive effect of the </a:t>
            </a:r>
            <a:endParaRPr lang="en-US" dirty="0" smtClean="0"/>
          </a:p>
          <a:p>
            <a:r>
              <a:rPr lang="en-US" dirty="0" smtClean="0"/>
              <a:t>chart </a:t>
            </a:r>
            <a:r>
              <a:rPr lang="en-US" dirty="0"/>
              <a:t>overall, but cannot at this point draw </a:t>
            </a:r>
            <a:endParaRPr lang="en-US" dirty="0" smtClean="0"/>
          </a:p>
          <a:p>
            <a:r>
              <a:rPr lang="en-US" dirty="0" smtClean="0"/>
              <a:t>definitive </a:t>
            </a:r>
            <a:r>
              <a:rPr lang="en-US" dirty="0"/>
              <a:t>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45" y="3531246"/>
            <a:ext cx="484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Maybe the people taking this</a:t>
            </a:r>
          </a:p>
          <a:p>
            <a:r>
              <a:rPr lang="en-US" dirty="0" smtClean="0"/>
              <a:t>test didn’t know what the FDA was? Or </a:t>
            </a:r>
          </a:p>
          <a:p>
            <a:r>
              <a:rPr lang="en-US" dirty="0" smtClean="0"/>
              <a:t>maybe they didn’t speak any English</a:t>
            </a:r>
          </a:p>
        </p:txBody>
      </p:sp>
    </p:spTree>
    <p:extLst>
      <p:ext uri="{BB962C8B-B14F-4D97-AF65-F5344CB8AC3E}">
        <p14:creationId xmlns:p14="http://schemas.microsoft.com/office/powerpoint/2010/main" val="172084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EXPERIMENT 4 – US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new questions at the end:</a:t>
            </a:r>
          </a:p>
          <a:p>
            <a:pPr lvl="1"/>
            <a:r>
              <a:rPr lang="en-US" dirty="0"/>
              <a:t>Do you generally believe in science?</a:t>
            </a:r>
          </a:p>
          <a:p>
            <a:pPr lvl="1"/>
            <a:r>
              <a:rPr lang="en-US" dirty="0"/>
              <a:t>The drug we mentioned was fictional. Nevertheless, do you think that a large pharmaceutical company can design an effective drug for preventing the common cold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They both had were to be answered on a scale of 1-10</a:t>
            </a:r>
          </a:p>
          <a:p>
            <a:r>
              <a:rPr lang="en-US" dirty="0" smtClean="0"/>
              <a:t>They were done to unveil any some biases they implicitly had like charts are scientific or disbelief in medicine/ mistrust of the pharmaceutical industry</a:t>
            </a:r>
          </a:p>
        </p:txBody>
      </p:sp>
    </p:spTree>
    <p:extLst>
      <p:ext uri="{BB962C8B-B14F-4D97-AF65-F5344CB8AC3E}">
        <p14:creationId xmlns:p14="http://schemas.microsoft.com/office/powerpoint/2010/main" val="38154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22" y="1358635"/>
            <a:ext cx="5778500" cy="2705100"/>
          </a:xfrm>
        </p:spPr>
      </p:pic>
      <p:sp>
        <p:nvSpPr>
          <p:cNvPr id="5" name="TextBox 4"/>
          <p:cNvSpPr txBox="1"/>
          <p:nvPr/>
        </p:nvSpPr>
        <p:spPr>
          <a:xfrm>
            <a:off x="2306012" y="4969652"/>
            <a:ext cx="690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Justification: People probably look at charts more cautiously</a:t>
            </a:r>
          </a:p>
          <a:p>
            <a:r>
              <a:rPr lang="en-US" dirty="0" smtClean="0"/>
              <a:t>Because they’re more “official”. They then scrutinize it more</a:t>
            </a:r>
          </a:p>
          <a:p>
            <a:r>
              <a:rPr lang="en-US" dirty="0" smtClean="0"/>
              <a:t>And the bias plays a role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0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 chart seemed more promising in this case</a:t>
            </a:r>
          </a:p>
          <a:p>
            <a:r>
              <a:rPr lang="en-US" dirty="0" smtClean="0"/>
              <a:t>Asking the right questions is Important</a:t>
            </a:r>
          </a:p>
          <a:p>
            <a:r>
              <a:rPr lang="en-US" dirty="0" smtClean="0"/>
              <a:t>We feel there has got to be a threshold. Text would better represent small data sets and charts, the larger ones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7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Blinded with Science(</a:t>
            </a:r>
            <a:r>
              <a:rPr lang="en-US" dirty="0" err="1" smtClean="0"/>
              <a:t>BwS</a:t>
            </a:r>
            <a:r>
              <a:rPr lang="en-US" dirty="0" smtClean="0"/>
              <a:t>) </a:t>
            </a:r>
            <a:r>
              <a:rPr lang="en-US" dirty="0"/>
              <a:t>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aution </a:t>
            </a:r>
            <a:r>
              <a:rPr lang="en-US" dirty="0"/>
              <a:t>when encountering communications hinting at scientific </a:t>
            </a:r>
            <a:r>
              <a:rPr lang="en-US" dirty="0" smtClean="0"/>
              <a:t>credibility</a:t>
            </a:r>
          </a:p>
          <a:p>
            <a:r>
              <a:rPr lang="en-US" dirty="0"/>
              <a:t>I</a:t>
            </a:r>
            <a:r>
              <a:rPr lang="en-US" dirty="0" smtClean="0"/>
              <a:t>gnore </a:t>
            </a:r>
            <a:r>
              <a:rPr lang="en-US" dirty="0"/>
              <a:t>spurious cues to a scientific </a:t>
            </a:r>
            <a:r>
              <a:rPr lang="en-US" dirty="0" smtClean="0"/>
              <a:t>basis</a:t>
            </a:r>
            <a:endParaRPr lang="en-US" dirty="0"/>
          </a:p>
          <a:p>
            <a:r>
              <a:rPr lang="en-US" dirty="0" smtClean="0"/>
              <a:t>3 questions for about drug efficiency experiment</a:t>
            </a:r>
          </a:p>
          <a:p>
            <a:r>
              <a:rPr lang="en-US" dirty="0" smtClean="0"/>
              <a:t>Use charts for some people and text for the others</a:t>
            </a:r>
          </a:p>
          <a:p>
            <a:r>
              <a:rPr lang="en-US" dirty="0" smtClean="0"/>
              <a:t>Use Chemical formulae</a:t>
            </a:r>
          </a:p>
          <a:p>
            <a:r>
              <a:rPr lang="en-US" dirty="0" smtClean="0"/>
              <a:t>See who has answered it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7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EXPERIMENT 1 – FIRST REPLICATION AND RATIONALE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3" y="2052638"/>
            <a:ext cx="8925530" cy="4195762"/>
          </a:xfrm>
        </p:spPr>
      </p:pic>
    </p:spTree>
    <p:extLst>
      <p:ext uri="{BB962C8B-B14F-4D97-AF65-F5344CB8AC3E}">
        <p14:creationId xmlns:p14="http://schemas.microsoft.com/office/powerpoint/2010/main" val="8513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question </a:t>
            </a:r>
            <a:r>
              <a:rPr lang="mr-IN" dirty="0" smtClean="0"/>
              <a:t>–</a:t>
            </a:r>
            <a:r>
              <a:rPr lang="en-US" dirty="0" smtClean="0"/>
              <a:t> This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8" y="2480469"/>
            <a:ext cx="5778500" cy="3340100"/>
          </a:xfrm>
        </p:spPr>
      </p:pic>
    </p:spTree>
    <p:extLst>
      <p:ext uri="{BB962C8B-B14F-4D97-AF65-F5344CB8AC3E}">
        <p14:creationId xmlns:p14="http://schemas.microsoft.com/office/powerpoint/2010/main" val="144909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this follow up question was to train </a:t>
            </a:r>
            <a:r>
              <a:rPr lang="en-US" dirty="0"/>
              <a:t>people to expect questions to admit a single correct answer, which can sometimes cause them to underperform in estimation tasks due to miscalculation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question was not an attention check </a:t>
            </a:r>
            <a:endParaRPr lang="en-US" dirty="0" smtClean="0"/>
          </a:p>
          <a:p>
            <a:r>
              <a:rPr lang="en-US" dirty="0" smtClean="0"/>
              <a:t>The people who answered “No” were supposed to justify themselves</a:t>
            </a:r>
          </a:p>
          <a:p>
            <a:r>
              <a:rPr lang="en-US" dirty="0" smtClean="0"/>
              <a:t>Goal of this experiment was:</a:t>
            </a:r>
          </a:p>
          <a:p>
            <a:pPr lvl="1"/>
            <a:r>
              <a:rPr lang="en-US" dirty="0" smtClean="0"/>
              <a:t>Q1</a:t>
            </a:r>
            <a:r>
              <a:rPr lang="en-US" dirty="0"/>
              <a:t>. Will the results from the </a:t>
            </a:r>
            <a:r>
              <a:rPr lang="en-US" dirty="0" err="1"/>
              <a:t>BwS</a:t>
            </a:r>
            <a:r>
              <a:rPr lang="en-US" dirty="0"/>
              <a:t> study replicate? </a:t>
            </a:r>
            <a:endParaRPr lang="en-US" dirty="0" smtClean="0"/>
          </a:p>
          <a:p>
            <a:pPr lvl="1"/>
            <a:r>
              <a:rPr lang="en-US" dirty="0" smtClean="0"/>
              <a:t>Q2</a:t>
            </a:r>
            <a:r>
              <a:rPr lang="en-US" dirty="0"/>
              <a:t>. Will the chart yield improved comprehension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was no </a:t>
            </a:r>
            <a:r>
              <a:rPr lang="en-US" dirty="0"/>
              <a:t>evidence for a substantial </a:t>
            </a:r>
            <a:r>
              <a:rPr lang="en-US" dirty="0" smtClean="0"/>
              <a:t>bias compare to </a:t>
            </a:r>
            <a:r>
              <a:rPr lang="en-US" dirty="0" err="1" smtClean="0"/>
              <a:t>BwS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improved understanding did not seem to cause participants to judge the drug as more </a:t>
            </a:r>
            <a:r>
              <a:rPr lang="en-US" dirty="0" smtClean="0"/>
              <a:t>effective</a:t>
            </a:r>
          </a:p>
          <a:p>
            <a:r>
              <a:rPr lang="en-US" dirty="0" smtClean="0"/>
              <a:t>Maybe it had something to do with the fact that numerals would be better than spelling out the numbers in the non-text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5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 2 – SECOND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BwS</a:t>
            </a:r>
            <a:r>
              <a:rPr lang="en-US" dirty="0"/>
              <a:t> only changed theirs to numerals, without </a:t>
            </a:r>
            <a:r>
              <a:rPr lang="en-US" dirty="0" smtClean="0"/>
              <a:t>repetition</a:t>
            </a:r>
          </a:p>
          <a:p>
            <a:r>
              <a:rPr lang="en-US" dirty="0" smtClean="0"/>
              <a:t>It’s the same as the previous experiment, except the </a:t>
            </a:r>
            <a:r>
              <a:rPr lang="en-US" dirty="0"/>
              <a:t>no-chart condition now shows the numbers also as </a:t>
            </a:r>
            <a:r>
              <a:rPr lang="en-US" dirty="0" smtClean="0"/>
              <a:t>numerals</a:t>
            </a:r>
          </a:p>
          <a:p>
            <a:r>
              <a:rPr lang="en-US" dirty="0" smtClean="0"/>
              <a:t>It includes an </a:t>
            </a:r>
            <a:r>
              <a:rPr lang="en-US" dirty="0"/>
              <a:t>extra sentence that repeats the two </a:t>
            </a:r>
            <a:r>
              <a:rPr lang="en-US" dirty="0" smtClean="0"/>
              <a:t>quantities</a:t>
            </a:r>
          </a:p>
          <a:p>
            <a:r>
              <a:rPr lang="en-US" dirty="0" smtClean="0"/>
              <a:t>This has just the one question</a:t>
            </a:r>
          </a:p>
          <a:p>
            <a:r>
              <a:rPr lang="en-US" dirty="0" smtClean="0"/>
              <a:t>The question question </a:t>
            </a:r>
            <a:r>
              <a:rPr lang="en-US" dirty="0"/>
              <a:t>is closer to Experiment 1’s second question, with the difference that it admits answers on a 1–9 scale instead of simply Yes/No answers.</a:t>
            </a:r>
          </a:p>
        </p:txBody>
      </p:sp>
    </p:spTree>
    <p:extLst>
      <p:ext uri="{BB962C8B-B14F-4D97-AF65-F5344CB8AC3E}">
        <p14:creationId xmlns:p14="http://schemas.microsoft.com/office/powerpoint/2010/main" val="16392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21" y="1573260"/>
            <a:ext cx="5740400" cy="2603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60560"/>
            <a:ext cx="5689600" cy="261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1520" y="43551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39342" y="42647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Experiment 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35927" y="5099936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Conclusion: Chart </a:t>
            </a:r>
            <a:r>
              <a:rPr lang="en-US" dirty="0" smtClean="0"/>
              <a:t>did not promote comprehension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EXPERIMENT 3 – REVISITED COMPREHENSION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the previous one, only different comprehension 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1" y="2725504"/>
            <a:ext cx="3627967" cy="31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497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Mangal</vt:lpstr>
      <vt:lpstr>Wingdings 3</vt:lpstr>
      <vt:lpstr>Arial</vt:lpstr>
      <vt:lpstr>Ion</vt:lpstr>
      <vt:lpstr>Blinded with Science or Informed by Charts? A Replication Study</vt:lpstr>
      <vt:lpstr>Blinded with Science(BwS) Study </vt:lpstr>
      <vt:lpstr>EXPERIMENT 1 – FIRST REPLICATION AND RATIONALE</vt:lpstr>
      <vt:lpstr>Follow up question – This study</vt:lpstr>
      <vt:lpstr>PowerPoint Presentation</vt:lpstr>
      <vt:lpstr>Result </vt:lpstr>
      <vt:lpstr>EXPERIMENT 2 – SECOND REPLICATION</vt:lpstr>
      <vt:lpstr>Results</vt:lpstr>
      <vt:lpstr>EXPERIMENT 3 – REVISITED COMPREHENSION TEST</vt:lpstr>
      <vt:lpstr>Results </vt:lpstr>
      <vt:lpstr>EXPERIMENT 4 – US POPULATION</vt:lpstr>
      <vt:lpstr>Results</vt:lpstr>
      <vt:lpstr>Conclusion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Blinded with Science or Informed by Charts? A Replication Study</dc:title>
  <dc:creator>Rao, Rajdeep Raghunath</dc:creator>
  <cp:lastModifiedBy>Rao, Rajdeep Raghunath</cp:lastModifiedBy>
  <cp:revision>12</cp:revision>
  <dcterms:created xsi:type="dcterms:W3CDTF">2017-11-10T11:57:35Z</dcterms:created>
  <dcterms:modified xsi:type="dcterms:W3CDTF">2017-11-10T14:15:16Z</dcterms:modified>
</cp:coreProperties>
</file>